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28"/>
  </p:notesMasterIdLst>
  <p:sldIdLst>
    <p:sldId id="258" r:id="rId2"/>
    <p:sldId id="385" r:id="rId3"/>
    <p:sldId id="391" r:id="rId4"/>
    <p:sldId id="390" r:id="rId5"/>
    <p:sldId id="402" r:id="rId6"/>
    <p:sldId id="389" r:id="rId7"/>
    <p:sldId id="355" r:id="rId8"/>
    <p:sldId id="300" r:id="rId9"/>
    <p:sldId id="401" r:id="rId10"/>
    <p:sldId id="363" r:id="rId11"/>
    <p:sldId id="367" r:id="rId12"/>
    <p:sldId id="406" r:id="rId13"/>
    <p:sldId id="428" r:id="rId14"/>
    <p:sldId id="429" r:id="rId15"/>
    <p:sldId id="405" r:id="rId16"/>
    <p:sldId id="419" r:id="rId17"/>
    <p:sldId id="430" r:id="rId18"/>
    <p:sldId id="392" r:id="rId19"/>
    <p:sldId id="413" r:id="rId20"/>
    <p:sldId id="412" r:id="rId21"/>
    <p:sldId id="423" r:id="rId22"/>
    <p:sldId id="422" r:id="rId23"/>
    <p:sldId id="424" r:id="rId24"/>
    <p:sldId id="425" r:id="rId25"/>
    <p:sldId id="399" r:id="rId26"/>
    <p:sldId id="37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4242"/>
    <a:srgbClr val="D5F2D5"/>
    <a:srgbClr val="B4E7B3"/>
    <a:srgbClr val="99CF98"/>
    <a:srgbClr val="92B991"/>
    <a:srgbClr val="0070C0"/>
    <a:srgbClr val="40404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83" autoAdjust="0"/>
    <p:restoredTop sz="76513" autoAdjust="0"/>
  </p:normalViewPr>
  <p:slideViewPr>
    <p:cSldViewPr snapToGrid="0">
      <p:cViewPr varScale="1">
        <p:scale>
          <a:sx n="52" d="100"/>
          <a:sy n="52" d="100"/>
        </p:scale>
        <p:origin x="1424" y="60"/>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CB41B2-97FA-48B5-8BA2-0AB495678F4A}" type="datetimeFigureOut">
              <a:rPr lang="en-US" smtClean="0"/>
              <a:t>9/12/2023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71C198-7008-49CE-A0D4-55F6A7484F70}" type="slidenum">
              <a:rPr lang="en-US" smtClean="0"/>
              <a:t>‹#›</a:t>
            </a:fld>
            <a:endParaRPr lang="en-US"/>
          </a:p>
        </p:txBody>
      </p:sp>
    </p:spTree>
    <p:extLst>
      <p:ext uri="{BB962C8B-B14F-4D97-AF65-F5344CB8AC3E}">
        <p14:creationId xmlns:p14="http://schemas.microsoft.com/office/powerpoint/2010/main" val="1137617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Hi everyone, my name is Matt Woodstock and I am a postdoc at Morgan State University. Today I’m going to present the results of our ongoing project focused on estimating the economic impact of oyster restoration and seagrass population changes in the Virginia Middle Peninsula</a:t>
            </a:r>
          </a:p>
        </p:txBody>
      </p:sp>
      <p:sp>
        <p:nvSpPr>
          <p:cNvPr id="4" name="Slide Number Placeholder 3"/>
          <p:cNvSpPr>
            <a:spLocks noGrp="1"/>
          </p:cNvSpPr>
          <p:nvPr>
            <p:ph type="sldNum" sz="quarter" idx="5"/>
          </p:nvPr>
        </p:nvSpPr>
        <p:spPr/>
        <p:txBody>
          <a:bodyPr/>
          <a:lstStyle/>
          <a:p>
            <a:fld id="{7371C198-7008-49CE-A0D4-55F6A7484F70}" type="slidenum">
              <a:rPr lang="en-US" smtClean="0"/>
              <a:t>1</a:t>
            </a:fld>
            <a:endParaRPr lang="en-US"/>
          </a:p>
        </p:txBody>
      </p:sp>
    </p:spTree>
    <p:extLst>
      <p:ext uri="{BB962C8B-B14F-4D97-AF65-F5344CB8AC3E}">
        <p14:creationId xmlns:p14="http://schemas.microsoft.com/office/powerpoint/2010/main" val="3241059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And for this calibration step used historical time series to try and get the model to be able to simulate realistic responses to population trends. Our models were informed by relative abundance indices from the VIMS juvenile trawl survey, which dated back to the 1980s. We then applied seasonal trends in several environmental factors, and finally fit the models to a point where we had confidence that they were responding to the internal food-web processes that they should be. On the right is an example of this calibration, which was a hindcast, for the York River Blue Crab adult population size.</a:t>
            </a:r>
          </a:p>
          <a:p>
            <a:pPr marL="0" indent="0">
              <a:buFont typeface="Arial" panose="020B0604020202020204" pitchFamily="34" charset="0"/>
              <a:buNone/>
            </a:pPr>
            <a:r>
              <a:rPr lang="en-US" dirty="0"/>
              <a:t>/next/</a:t>
            </a:r>
          </a:p>
          <a:p>
            <a:pPr marL="0" indent="0">
              <a:buFont typeface="Arial" panose="020B0604020202020204" pitchFamily="34" charset="0"/>
              <a:buNone/>
            </a:pPr>
            <a:r>
              <a:rPr lang="en-US" dirty="0"/>
              <a:t>I want to address that </a:t>
            </a:r>
            <a:r>
              <a:rPr lang="en-US" dirty="0" err="1"/>
              <a:t>Ecopath</a:t>
            </a:r>
            <a:r>
              <a:rPr lang="en-US" dirty="0"/>
              <a:t> models will typically struggle to fit to extreme values in a time series, and this is largely because we cannot incorporate any effects on our populations that may be occurring outside of our system.</a:t>
            </a:r>
          </a:p>
        </p:txBody>
      </p:sp>
      <p:sp>
        <p:nvSpPr>
          <p:cNvPr id="4" name="Slide Number Placeholder 3"/>
          <p:cNvSpPr>
            <a:spLocks noGrp="1"/>
          </p:cNvSpPr>
          <p:nvPr>
            <p:ph type="sldNum" sz="quarter" idx="5"/>
          </p:nvPr>
        </p:nvSpPr>
        <p:spPr/>
        <p:txBody>
          <a:bodyPr/>
          <a:lstStyle/>
          <a:p>
            <a:fld id="{7371C198-7008-49CE-A0D4-55F6A7484F70}" type="slidenum">
              <a:rPr lang="en-US" smtClean="0"/>
              <a:t>10</a:t>
            </a:fld>
            <a:endParaRPr lang="en-US"/>
          </a:p>
        </p:txBody>
      </p:sp>
    </p:spTree>
    <p:extLst>
      <p:ext uri="{BB962C8B-B14F-4D97-AF65-F5344CB8AC3E}">
        <p14:creationId xmlns:p14="http://schemas.microsoft.com/office/powerpoint/2010/main" val="2665889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a:t>Once we have that, we can apply scenarios. Three of our scenarios focused solely on changes to oyster populations. One scenario simulated our post-restoration system plus additional reef growth of 4.7% annually, which was informed by post-restoration monitoring efforts in other restored rivers. We also had a simulation where oyster populations stayed at their post-restoration state with no growth, somewhat as a control. Finally, we simulated how the system would change if oyster restoration did not happen.</a:t>
            </a:r>
          </a:p>
          <a:p>
            <a:pPr marL="0" lvl="0" indent="0">
              <a:buFont typeface="Arial" panose="020B0604020202020204" pitchFamily="34" charset="0"/>
              <a:buNone/>
            </a:pPr>
            <a:r>
              <a:rPr lang="en-US" dirty="0"/>
              <a:t>/next/</a:t>
            </a:r>
          </a:p>
          <a:p>
            <a:pPr marL="0" lvl="0" indent="0">
              <a:buFont typeface="Arial" panose="020B0604020202020204" pitchFamily="34" charset="0"/>
              <a:buNone/>
            </a:pPr>
            <a:r>
              <a:rPr lang="en-US" dirty="0"/>
              <a:t>We then simulated Eelgrass population scenarios showing increased, constant, and decreased Eelgrass population trends. Since there is a known inverse relationship between Eelgrass and </a:t>
            </a:r>
            <a:r>
              <a:rPr lang="en-US" dirty="0" err="1"/>
              <a:t>Widgeongrass</a:t>
            </a:r>
            <a:r>
              <a:rPr lang="en-US" dirty="0"/>
              <a:t>, when Eelgrass decreased in a scenario, Widgeon increased, and vise versa. </a:t>
            </a:r>
            <a:r>
              <a:rPr lang="en-US" dirty="0" err="1"/>
              <a:t>Ecopath</a:t>
            </a:r>
            <a:r>
              <a:rPr lang="en-US" dirty="0"/>
              <a:t> is mostly adept at simulated food-web processes, so we needed to also include the non-consumptive effects that these habitats will have animals that associate with these habitats for other reasons, like space for settling. For species known to rely on these habitats for non-consumptive reasons, we also changed their biomass according to their habitats so we could truly get the ecosystem-level effect.</a:t>
            </a:r>
          </a:p>
          <a:p>
            <a:pPr marL="0" lvl="0" indent="0">
              <a:buFont typeface="Arial" panose="020B0604020202020204" pitchFamily="34" charset="0"/>
              <a:buNone/>
            </a:pPr>
            <a:r>
              <a:rPr lang="en-US" dirty="0"/>
              <a:t>/next/</a:t>
            </a:r>
          </a:p>
          <a:p>
            <a:pPr marL="0" lvl="0" indent="0">
              <a:buFont typeface="Arial" panose="020B0604020202020204" pitchFamily="34" charset="0"/>
              <a:buNone/>
            </a:pPr>
            <a:r>
              <a:rPr lang="en-US" dirty="0"/>
              <a:t>Finally, we ran three scenarios where we combined oyster and eelgrass population changes. These included scenarios where both oysters and eelgrass increased, one where both oyster and eelgrass decreased, and then a third where oysters increased and eelgrass decreased, which is the anticipated current situation. We ran each scenario for 20 years.</a:t>
            </a:r>
          </a:p>
        </p:txBody>
      </p:sp>
      <p:sp>
        <p:nvSpPr>
          <p:cNvPr id="4" name="Slide Number Placeholder 3"/>
          <p:cNvSpPr>
            <a:spLocks noGrp="1"/>
          </p:cNvSpPr>
          <p:nvPr>
            <p:ph type="sldNum" sz="quarter" idx="5"/>
          </p:nvPr>
        </p:nvSpPr>
        <p:spPr/>
        <p:txBody>
          <a:bodyPr/>
          <a:lstStyle/>
          <a:p>
            <a:fld id="{7371C198-7008-49CE-A0D4-55F6A7484F70}" type="slidenum">
              <a:rPr lang="en-US" smtClean="0"/>
              <a:t>11</a:t>
            </a:fld>
            <a:endParaRPr lang="en-US"/>
          </a:p>
        </p:txBody>
      </p:sp>
    </p:spTree>
    <p:extLst>
      <p:ext uri="{BB962C8B-B14F-4D97-AF65-F5344CB8AC3E}">
        <p14:creationId xmlns:p14="http://schemas.microsoft.com/office/powerpoint/2010/main" val="2184217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a:t>We get a lot of ecological results from these models, but I’m going to solely focus on the economic-focused results, mainly changes in annual dockside sales with time in both rivers. In all plots, the brighter yellow line will represent the optimistic scenario where living habitat populations increase, the pink line will represent the scenario where habitats didn’t change, and the maroon line will represent the pessimistic scenario with the worst habitat situation. Note the y-axis is dockside sales in millions of dollars, and the York River amounts are an order of magnitude greater than the Piankatank. In both systems, more oysters means more annual harvest, while less oysters means less dockside sales, but this difference has a greater magnitude change in the York. I’ll also add that we’re currently working on sensitivity analyses</a:t>
            </a:r>
          </a:p>
        </p:txBody>
      </p:sp>
      <p:sp>
        <p:nvSpPr>
          <p:cNvPr id="4" name="Slide Number Placeholder 3"/>
          <p:cNvSpPr>
            <a:spLocks noGrp="1"/>
          </p:cNvSpPr>
          <p:nvPr>
            <p:ph type="sldNum" sz="quarter" idx="5"/>
          </p:nvPr>
        </p:nvSpPr>
        <p:spPr/>
        <p:txBody>
          <a:bodyPr/>
          <a:lstStyle/>
          <a:p>
            <a:fld id="{7371C198-7008-49CE-A0D4-55F6A7484F70}" type="slidenum">
              <a:rPr lang="en-US" smtClean="0"/>
              <a:t>12</a:t>
            </a:fld>
            <a:endParaRPr lang="en-US"/>
          </a:p>
        </p:txBody>
      </p:sp>
    </p:spTree>
    <p:extLst>
      <p:ext uri="{BB962C8B-B14F-4D97-AF65-F5344CB8AC3E}">
        <p14:creationId xmlns:p14="http://schemas.microsoft.com/office/powerpoint/2010/main" val="3873272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a:t>To break this down by gear type in the York River, this trend is largely driven by changes in blue crab pots and oyster harvest. More oyster harvest is largely an artifact of the model since we are telling the model that the oyster population is changing, but with that continued reef growth post restoration, we see an increase in Blue Crab harvest in the York river by ¾ of a million dollars annually.</a:t>
            </a:r>
          </a:p>
        </p:txBody>
      </p:sp>
      <p:sp>
        <p:nvSpPr>
          <p:cNvPr id="4" name="Slide Number Placeholder 3"/>
          <p:cNvSpPr>
            <a:spLocks noGrp="1"/>
          </p:cNvSpPr>
          <p:nvPr>
            <p:ph type="sldNum" sz="quarter" idx="5"/>
          </p:nvPr>
        </p:nvSpPr>
        <p:spPr/>
        <p:txBody>
          <a:bodyPr/>
          <a:lstStyle/>
          <a:p>
            <a:fld id="{7371C198-7008-49CE-A0D4-55F6A7484F70}" type="slidenum">
              <a:rPr lang="en-US" smtClean="0"/>
              <a:t>13</a:t>
            </a:fld>
            <a:endParaRPr lang="en-US"/>
          </a:p>
        </p:txBody>
      </p:sp>
    </p:spTree>
    <p:extLst>
      <p:ext uri="{BB962C8B-B14F-4D97-AF65-F5344CB8AC3E}">
        <p14:creationId xmlns:p14="http://schemas.microsoft.com/office/powerpoint/2010/main" val="2982317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a:t>In the Piankatank River, there is less going on from a commercial fisheries perspective, so we have two less gears. Nevertheless, crab pots and oysters are the main fisheries, and changes in those harvests are driving changes in the total harvest for the system. One weird result is we see a small increase in Blue Crab harvest in the pre-restoration oyster scenario relative to the current oyster population, and this is driven by a small increase in Blue Crab biomass in that pre-restoration scenario.</a:t>
            </a:r>
          </a:p>
        </p:txBody>
      </p:sp>
      <p:sp>
        <p:nvSpPr>
          <p:cNvPr id="4" name="Slide Number Placeholder 3"/>
          <p:cNvSpPr>
            <a:spLocks noGrp="1"/>
          </p:cNvSpPr>
          <p:nvPr>
            <p:ph type="sldNum" sz="quarter" idx="5"/>
          </p:nvPr>
        </p:nvSpPr>
        <p:spPr/>
        <p:txBody>
          <a:bodyPr/>
          <a:lstStyle/>
          <a:p>
            <a:fld id="{7371C198-7008-49CE-A0D4-55F6A7484F70}" type="slidenum">
              <a:rPr lang="en-US" smtClean="0"/>
              <a:t>14</a:t>
            </a:fld>
            <a:endParaRPr lang="en-US"/>
          </a:p>
        </p:txBody>
      </p:sp>
    </p:spTree>
    <p:extLst>
      <p:ext uri="{BB962C8B-B14F-4D97-AF65-F5344CB8AC3E}">
        <p14:creationId xmlns:p14="http://schemas.microsoft.com/office/powerpoint/2010/main" val="1404275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a:t>Looking at the Eelgrass only scenarios, we see a similar trend where more habitat means more dockside sales. Now I want to address this massive increase in harvest when Eelgrass reaches the management goal. This is basically simulating the “What if” scenario, if we were able to restore Eelgrass populations to that management goal that we are very far away from with the current Eelgrass species or another with a similar ecological function. But our results suggest that if that effort is feasible, it could result in a different and more productive Piankatank and York Rivers.</a:t>
            </a:r>
          </a:p>
        </p:txBody>
      </p:sp>
      <p:sp>
        <p:nvSpPr>
          <p:cNvPr id="4" name="Slide Number Placeholder 3"/>
          <p:cNvSpPr>
            <a:spLocks noGrp="1"/>
          </p:cNvSpPr>
          <p:nvPr>
            <p:ph type="sldNum" sz="quarter" idx="5"/>
          </p:nvPr>
        </p:nvSpPr>
        <p:spPr/>
        <p:txBody>
          <a:bodyPr/>
          <a:lstStyle/>
          <a:p>
            <a:fld id="{7371C198-7008-49CE-A0D4-55F6A7484F70}" type="slidenum">
              <a:rPr lang="en-US" smtClean="0"/>
              <a:t>15</a:t>
            </a:fld>
            <a:endParaRPr lang="en-US"/>
          </a:p>
        </p:txBody>
      </p:sp>
    </p:spTree>
    <p:extLst>
      <p:ext uri="{BB962C8B-B14F-4D97-AF65-F5344CB8AC3E}">
        <p14:creationId xmlns:p14="http://schemas.microsoft.com/office/powerpoint/2010/main" val="1043075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a:t>As with oysters, increases to Eelgrass habitat leads to increases in Blue Crab harvest. Declines to Eelgrass at the current Bay-wide rate of 2% annually may result in $750K less in annual crab pot harvest after the twenty-year simulation. Gillnets and Seine harvest benefits a lot from increased Eelgrass as well, mainly because the species fished with those gears, particularly Striped Bass and Atlantic Croaker increased in biomass. </a:t>
            </a:r>
          </a:p>
        </p:txBody>
      </p:sp>
      <p:sp>
        <p:nvSpPr>
          <p:cNvPr id="4" name="Slide Number Placeholder 3"/>
          <p:cNvSpPr>
            <a:spLocks noGrp="1"/>
          </p:cNvSpPr>
          <p:nvPr>
            <p:ph type="sldNum" sz="quarter" idx="5"/>
          </p:nvPr>
        </p:nvSpPr>
        <p:spPr/>
        <p:txBody>
          <a:bodyPr/>
          <a:lstStyle/>
          <a:p>
            <a:fld id="{7371C198-7008-49CE-A0D4-55F6A7484F70}" type="slidenum">
              <a:rPr lang="en-US" smtClean="0"/>
              <a:t>16</a:t>
            </a:fld>
            <a:endParaRPr lang="en-US"/>
          </a:p>
        </p:txBody>
      </p:sp>
    </p:spTree>
    <p:extLst>
      <p:ext uri="{BB962C8B-B14F-4D97-AF65-F5344CB8AC3E}">
        <p14:creationId xmlns:p14="http://schemas.microsoft.com/office/powerpoint/2010/main" val="3916261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a:t>In the Piankatank, we see a similar result in that gillnet harvest greatly benefits from increased Eelgrass and crab pots increase as well</a:t>
            </a:r>
          </a:p>
        </p:txBody>
      </p:sp>
      <p:sp>
        <p:nvSpPr>
          <p:cNvPr id="4" name="Slide Number Placeholder 3"/>
          <p:cNvSpPr>
            <a:spLocks noGrp="1"/>
          </p:cNvSpPr>
          <p:nvPr>
            <p:ph type="sldNum" sz="quarter" idx="5"/>
          </p:nvPr>
        </p:nvSpPr>
        <p:spPr/>
        <p:txBody>
          <a:bodyPr/>
          <a:lstStyle/>
          <a:p>
            <a:fld id="{7371C198-7008-49CE-A0D4-55F6A7484F70}" type="slidenum">
              <a:rPr lang="en-US" smtClean="0"/>
              <a:t>17</a:t>
            </a:fld>
            <a:endParaRPr lang="en-US"/>
          </a:p>
        </p:txBody>
      </p:sp>
    </p:spTree>
    <p:extLst>
      <p:ext uri="{BB962C8B-B14F-4D97-AF65-F5344CB8AC3E}">
        <p14:creationId xmlns:p14="http://schemas.microsoft.com/office/powerpoint/2010/main" val="1304815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a:t>Nevertheless, looking at the combined scenarios more habitat means more annual harvest revenue. These models suggest that oyster restoration has a positive effect on the system and its harvest, and Eelgrass restoration would have a greater impact. Although in the York, continued Eelgrass decline negates the positive effect of oyster growth.</a:t>
            </a:r>
          </a:p>
        </p:txBody>
      </p:sp>
      <p:sp>
        <p:nvSpPr>
          <p:cNvPr id="4" name="Slide Number Placeholder 3"/>
          <p:cNvSpPr>
            <a:spLocks noGrp="1"/>
          </p:cNvSpPr>
          <p:nvPr>
            <p:ph type="sldNum" sz="quarter" idx="5"/>
          </p:nvPr>
        </p:nvSpPr>
        <p:spPr/>
        <p:txBody>
          <a:bodyPr/>
          <a:lstStyle/>
          <a:p>
            <a:fld id="{7371C198-7008-49CE-A0D4-55F6A7484F70}" type="slidenum">
              <a:rPr lang="en-US" smtClean="0"/>
              <a:t>18</a:t>
            </a:fld>
            <a:endParaRPr lang="en-US"/>
          </a:p>
        </p:txBody>
      </p:sp>
    </p:spTree>
    <p:extLst>
      <p:ext uri="{BB962C8B-B14F-4D97-AF65-F5344CB8AC3E}">
        <p14:creationId xmlns:p14="http://schemas.microsoft.com/office/powerpoint/2010/main" val="2938427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a:t>In total, the York River started at a dockside sales of around $6 million per year. Blue crabs, since they are the biggest share of the revenue have the biggest effect on the harvest revenue of the industry as a whole. The biggest change comes from the crab pot fishery since it has the largest share of the landed revenue. The most optimistic scenario leads to more than triple the harvest, where decreases to both oysters and eelgrass decreases harvest by about 40%.</a:t>
            </a:r>
          </a:p>
        </p:txBody>
      </p:sp>
      <p:sp>
        <p:nvSpPr>
          <p:cNvPr id="4" name="Slide Number Placeholder 3"/>
          <p:cNvSpPr>
            <a:spLocks noGrp="1"/>
          </p:cNvSpPr>
          <p:nvPr>
            <p:ph type="sldNum" sz="quarter" idx="5"/>
          </p:nvPr>
        </p:nvSpPr>
        <p:spPr/>
        <p:txBody>
          <a:bodyPr/>
          <a:lstStyle/>
          <a:p>
            <a:fld id="{7371C198-7008-49CE-A0D4-55F6A7484F70}" type="slidenum">
              <a:rPr lang="en-US" smtClean="0"/>
              <a:t>19</a:t>
            </a:fld>
            <a:endParaRPr lang="en-US"/>
          </a:p>
        </p:txBody>
      </p:sp>
    </p:spTree>
    <p:extLst>
      <p:ext uri="{BB962C8B-B14F-4D97-AF65-F5344CB8AC3E}">
        <p14:creationId xmlns:p14="http://schemas.microsoft.com/office/powerpoint/2010/main" val="682927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 probably do not need to say much about living habitats, but in the Chesapeake Bay, they are not at the population sizes that they once were. This plot shows the millions of pounds landed in the Bay on the y-axis, and year on the x-axis going back to 1875, and signals that overexploitation and disease has severely reduced fisheries harvests. It is believed that the population is at less than 1% of its historical abundance.</a:t>
            </a:r>
          </a:p>
          <a:p>
            <a:pPr marL="0" indent="0">
              <a:buFont typeface="Arial" panose="020B0604020202020204" pitchFamily="34" charset="0"/>
              <a:buNone/>
            </a:pPr>
            <a:r>
              <a:rPr lang="en-US" dirty="0"/>
              <a:t>/next/</a:t>
            </a:r>
          </a:p>
          <a:p>
            <a:pPr marL="0" indent="0">
              <a:buFont typeface="Arial" panose="020B0604020202020204" pitchFamily="34" charset="0"/>
              <a:buNone/>
            </a:pPr>
            <a:r>
              <a:rPr lang="en-US" dirty="0"/>
              <a:t>Eelgrass has been declining for decades in the Chesapeake Bay and is largely believed to be a problem of water quality, nutrient loading, and climate change. Shown here is the percent of area cover for Eelgrass and another seagrass species, Widgeon grass, on the left y-axis and summer temperature on the right y-axis. The main problem is that summer water temperature is either at or exceeds the Eelgrass temperature threshold, and this problem is getting worse. When Eelgrass vacates an area, </a:t>
            </a:r>
            <a:r>
              <a:rPr lang="en-US" dirty="0" err="1"/>
              <a:t>widgeongrass</a:t>
            </a:r>
            <a:r>
              <a:rPr lang="en-US" dirty="0"/>
              <a:t> moves in, but it is not as well-rooted, the blades are thinner, and it is more susceptible to poor water quality. In all, </a:t>
            </a:r>
            <a:r>
              <a:rPr lang="en-US" dirty="0" err="1"/>
              <a:t>widgeongrass</a:t>
            </a:r>
            <a:r>
              <a:rPr lang="en-US" dirty="0"/>
              <a:t> isn’t believed to serve the same ecological function as Eelgrass.</a:t>
            </a:r>
          </a:p>
        </p:txBody>
      </p:sp>
      <p:sp>
        <p:nvSpPr>
          <p:cNvPr id="4" name="Slide Number Placeholder 3"/>
          <p:cNvSpPr>
            <a:spLocks noGrp="1"/>
          </p:cNvSpPr>
          <p:nvPr>
            <p:ph type="sldNum" sz="quarter" idx="5"/>
          </p:nvPr>
        </p:nvSpPr>
        <p:spPr/>
        <p:txBody>
          <a:bodyPr/>
          <a:lstStyle/>
          <a:p>
            <a:fld id="{7371C198-7008-49CE-A0D4-55F6A7484F70}" type="slidenum">
              <a:rPr lang="en-US" smtClean="0"/>
              <a:t>2</a:t>
            </a:fld>
            <a:endParaRPr lang="en-US"/>
          </a:p>
        </p:txBody>
      </p:sp>
    </p:spTree>
    <p:extLst>
      <p:ext uri="{BB962C8B-B14F-4D97-AF65-F5344CB8AC3E}">
        <p14:creationId xmlns:p14="http://schemas.microsoft.com/office/powerpoint/2010/main" val="1633111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a:t>Showing the same results for the Piankatank River model, Blue Crabs are a greater proportion of the harvest, and the result is the same, Blue Crab trends are driving the overall harvest. Our models predict that in this system, when both habitats decline, the dockside sales decreases by about 50% annually, when it increases, the annual harvest value increases by an order of magnitude</a:t>
            </a:r>
          </a:p>
        </p:txBody>
      </p:sp>
      <p:sp>
        <p:nvSpPr>
          <p:cNvPr id="4" name="Slide Number Placeholder 3"/>
          <p:cNvSpPr>
            <a:spLocks noGrp="1"/>
          </p:cNvSpPr>
          <p:nvPr>
            <p:ph type="sldNum" sz="quarter" idx="5"/>
          </p:nvPr>
        </p:nvSpPr>
        <p:spPr/>
        <p:txBody>
          <a:bodyPr/>
          <a:lstStyle/>
          <a:p>
            <a:fld id="{7371C198-7008-49CE-A0D4-55F6A7484F70}" type="slidenum">
              <a:rPr lang="en-US" smtClean="0"/>
              <a:t>20</a:t>
            </a:fld>
            <a:endParaRPr lang="en-US"/>
          </a:p>
        </p:txBody>
      </p:sp>
    </p:spTree>
    <p:extLst>
      <p:ext uri="{BB962C8B-B14F-4D97-AF65-F5344CB8AC3E}">
        <p14:creationId xmlns:p14="http://schemas.microsoft.com/office/powerpoint/2010/main" val="1332433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So aside from our harvest predictions, we had an effort to interview watermen about their annual expenditures for our larger economic impact analysis.</a:t>
            </a:r>
          </a:p>
        </p:txBody>
      </p:sp>
      <p:sp>
        <p:nvSpPr>
          <p:cNvPr id="4" name="Slide Number Placeholder 3"/>
          <p:cNvSpPr>
            <a:spLocks noGrp="1"/>
          </p:cNvSpPr>
          <p:nvPr>
            <p:ph type="sldNum" sz="quarter" idx="5"/>
          </p:nvPr>
        </p:nvSpPr>
        <p:spPr/>
        <p:txBody>
          <a:bodyPr/>
          <a:lstStyle/>
          <a:p>
            <a:fld id="{7371C198-7008-49CE-A0D4-55F6A7484F70}" type="slidenum">
              <a:rPr lang="en-US" smtClean="0"/>
              <a:t>21</a:t>
            </a:fld>
            <a:endParaRPr lang="en-US"/>
          </a:p>
        </p:txBody>
      </p:sp>
    </p:spTree>
    <p:extLst>
      <p:ext uri="{BB962C8B-B14F-4D97-AF65-F5344CB8AC3E}">
        <p14:creationId xmlns:p14="http://schemas.microsoft.com/office/powerpoint/2010/main" val="3871373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a:t>In order to do this, we recruited watermen that work in and around the Middle Peninsula initially through word of mouth, but later through an email blast to commercial license holders. We did offer an incentive in the form of an Amazon or Walmart gift card. In total, I interviewed 19 watermen, and since many watermen in the region fish with multiple gears, this amounted to 35 total interviews, largely from crabbers, oystermen, and gillnetters, which you would expect.</a:t>
            </a:r>
          </a:p>
          <a:p>
            <a:pPr marL="0" lvl="0" indent="0">
              <a:buFont typeface="Arial" panose="020B0604020202020204" pitchFamily="34" charset="0"/>
              <a:buNone/>
            </a:pPr>
            <a:r>
              <a:rPr lang="en-US" dirty="0"/>
              <a:t>/next/</a:t>
            </a:r>
          </a:p>
          <a:p>
            <a:pPr marL="0" lvl="0" indent="0">
              <a:buFont typeface="Arial" panose="020B0604020202020204" pitchFamily="34" charset="0"/>
              <a:buNone/>
            </a:pPr>
            <a:r>
              <a:rPr lang="en-US" dirty="0"/>
              <a:t>I did also do a few interviews with </a:t>
            </a:r>
            <a:r>
              <a:rPr lang="en-US" dirty="0" err="1"/>
              <a:t>electrofishers</a:t>
            </a:r>
            <a:r>
              <a:rPr lang="en-US" dirty="0"/>
              <a:t> and one eel pot watermen. These aren’t in our models, but I did the interviews anyway and we have at least some data.</a:t>
            </a:r>
          </a:p>
        </p:txBody>
      </p:sp>
      <p:sp>
        <p:nvSpPr>
          <p:cNvPr id="4" name="Slide Number Placeholder 3"/>
          <p:cNvSpPr>
            <a:spLocks noGrp="1"/>
          </p:cNvSpPr>
          <p:nvPr>
            <p:ph type="sldNum" sz="quarter" idx="5"/>
          </p:nvPr>
        </p:nvSpPr>
        <p:spPr/>
        <p:txBody>
          <a:bodyPr/>
          <a:lstStyle/>
          <a:p>
            <a:fld id="{7371C198-7008-49CE-A0D4-55F6A7484F70}" type="slidenum">
              <a:rPr lang="en-US" smtClean="0"/>
              <a:t>22</a:t>
            </a:fld>
            <a:endParaRPr lang="en-US"/>
          </a:p>
        </p:txBody>
      </p:sp>
    </p:spTree>
    <p:extLst>
      <p:ext uri="{BB962C8B-B14F-4D97-AF65-F5344CB8AC3E}">
        <p14:creationId xmlns:p14="http://schemas.microsoft.com/office/powerpoint/2010/main" val="3401075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a:t>And this resulted in this table with each gear as a different column and different cost categories as rows. Aside from personnel expenses, repairs and maintenance, and fuel were consistently the largest expenses among gears, with bait being an important expense for crabbers. The anecdote that I came across was 1/3 for the captain, 1/3 for the crew, and 1/3 for the boat. For watermen that said they consistently operated with a crew, that seemed to hold true. Not all watermen in this region do have a crew, or maybe they just do for some days, which served to drive that average crew share value down. A caveat to note is that this is considered the “average” annual expenses, so it doesn’t include one-off expenses that you may have in a rainy day fund. </a:t>
            </a:r>
          </a:p>
        </p:txBody>
      </p:sp>
      <p:sp>
        <p:nvSpPr>
          <p:cNvPr id="4" name="Slide Number Placeholder 3"/>
          <p:cNvSpPr>
            <a:spLocks noGrp="1"/>
          </p:cNvSpPr>
          <p:nvPr>
            <p:ph type="sldNum" sz="quarter" idx="5"/>
          </p:nvPr>
        </p:nvSpPr>
        <p:spPr/>
        <p:txBody>
          <a:bodyPr/>
          <a:lstStyle/>
          <a:p>
            <a:fld id="{7371C198-7008-49CE-A0D4-55F6A7484F70}" type="slidenum">
              <a:rPr lang="en-US" smtClean="0"/>
              <a:t>23</a:t>
            </a:fld>
            <a:endParaRPr lang="en-US"/>
          </a:p>
        </p:txBody>
      </p:sp>
    </p:spTree>
    <p:extLst>
      <p:ext uri="{BB962C8B-B14F-4D97-AF65-F5344CB8AC3E}">
        <p14:creationId xmlns:p14="http://schemas.microsoft.com/office/powerpoint/2010/main" val="24673809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a:t>These values allow us to create a custom industry in the economic modeling software, IMPLAN. IMPLAN will use those harvest results along with our interview results and estimate how this affects the entire supply chain through direct effects, indirect effects, and induced effects. Direct effects are our dockside sales predictions that I’ve been showing you. Indirect effects are the supply chain-related expenses necessary for the dockside sales to happen, so expenses that go into repairing boats, wholesalers catching bait, etc. Induced effects are the costs incurred when employees of the industry go spend their income within the region. All of these things add up to account for the fishing industries effect on the regional economy. </a:t>
            </a:r>
          </a:p>
          <a:p>
            <a:pPr marL="0" lvl="0" indent="0">
              <a:buFont typeface="Arial" panose="020B0604020202020204" pitchFamily="34" charset="0"/>
              <a:buNone/>
            </a:pPr>
            <a:r>
              <a:rPr lang="en-US" dirty="0"/>
              <a:t>/next/</a:t>
            </a:r>
          </a:p>
          <a:p>
            <a:pPr marL="0" lvl="0" indent="0">
              <a:buFont typeface="Arial" panose="020B0604020202020204" pitchFamily="34" charset="0"/>
              <a:buNone/>
            </a:pPr>
            <a:r>
              <a:rPr lang="en-US" dirty="0"/>
              <a:t>The economic modeling will actually be done by NOAA, and we’re ready for that to get started. Similar to a previous effort in the Choptank River, this will calculate the sales, income, value added, and full-time equivalent of jobs for each scenario.</a:t>
            </a:r>
          </a:p>
        </p:txBody>
      </p:sp>
      <p:sp>
        <p:nvSpPr>
          <p:cNvPr id="4" name="Slide Number Placeholder 3"/>
          <p:cNvSpPr>
            <a:spLocks noGrp="1"/>
          </p:cNvSpPr>
          <p:nvPr>
            <p:ph type="sldNum" sz="quarter" idx="5"/>
          </p:nvPr>
        </p:nvSpPr>
        <p:spPr/>
        <p:txBody>
          <a:bodyPr/>
          <a:lstStyle/>
          <a:p>
            <a:fld id="{7371C198-7008-49CE-A0D4-55F6A7484F70}" type="slidenum">
              <a:rPr lang="en-US" smtClean="0"/>
              <a:t>24</a:t>
            </a:fld>
            <a:endParaRPr lang="en-US"/>
          </a:p>
        </p:txBody>
      </p:sp>
    </p:spTree>
    <p:extLst>
      <p:ext uri="{BB962C8B-B14F-4D97-AF65-F5344CB8AC3E}">
        <p14:creationId xmlns:p14="http://schemas.microsoft.com/office/powerpoint/2010/main" val="3489032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So again, for our first objective, we have our harvest outputs from all scenarios and we are currently running sensitivity analyses to understand how uncertainty in input parameters may influence our estimates. For our second objective, we have completed our watermen interviews, and third, we can calculate some of our direct IMPLAN values since that is a function of the harvest outputs. We’ll be working with NOAA to estimate the indirect and induced effects for the regional economic impacts of oyster restoration and Eelgrass population changes in the Virginia Middle Peninsula.</a:t>
            </a:r>
          </a:p>
        </p:txBody>
      </p:sp>
      <p:sp>
        <p:nvSpPr>
          <p:cNvPr id="4" name="Slide Number Placeholder 3"/>
          <p:cNvSpPr>
            <a:spLocks noGrp="1"/>
          </p:cNvSpPr>
          <p:nvPr>
            <p:ph type="sldNum" sz="quarter" idx="5"/>
          </p:nvPr>
        </p:nvSpPr>
        <p:spPr/>
        <p:txBody>
          <a:bodyPr/>
          <a:lstStyle/>
          <a:p>
            <a:fld id="{7371C198-7008-49CE-A0D4-55F6A7484F70}" type="slidenum">
              <a:rPr lang="en-US" smtClean="0"/>
              <a:t>25</a:t>
            </a:fld>
            <a:endParaRPr lang="en-US"/>
          </a:p>
        </p:txBody>
      </p:sp>
    </p:spTree>
    <p:extLst>
      <p:ext uri="{BB962C8B-B14F-4D97-AF65-F5344CB8AC3E}">
        <p14:creationId xmlns:p14="http://schemas.microsoft.com/office/powerpoint/2010/main" val="1336494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With that, these models require a lot of data and we are grateful for a lot of people and organizations listed here for helping us develop this either by directly communicating with us or for hosting their data in a publicly accessible format. Also huge thanks to the watermen that I interviewed and that helped share information about this project. We also have a great advisory panel that has given us a lot of advice. Finally, this project is funded by the NOAA-Chesapeake Bay Office. With that, I will take questions.</a:t>
            </a:r>
          </a:p>
        </p:txBody>
      </p:sp>
      <p:sp>
        <p:nvSpPr>
          <p:cNvPr id="4" name="Slide Number Placeholder 3"/>
          <p:cNvSpPr>
            <a:spLocks noGrp="1"/>
          </p:cNvSpPr>
          <p:nvPr>
            <p:ph type="sldNum" sz="quarter" idx="5"/>
          </p:nvPr>
        </p:nvSpPr>
        <p:spPr/>
        <p:txBody>
          <a:bodyPr/>
          <a:lstStyle/>
          <a:p>
            <a:fld id="{7371C198-7008-49CE-A0D4-55F6A7484F70}" type="slidenum">
              <a:rPr lang="en-US" smtClean="0"/>
              <a:t>26</a:t>
            </a:fld>
            <a:endParaRPr lang="en-US"/>
          </a:p>
        </p:txBody>
      </p:sp>
    </p:spTree>
    <p:extLst>
      <p:ext uri="{BB962C8B-B14F-4D97-AF65-F5344CB8AC3E}">
        <p14:creationId xmlns:p14="http://schemas.microsoft.com/office/powerpoint/2010/main" val="4123583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We are focused on the Virginia Middle Peninsula region that is highlighted in red. This is designated as a Habitat Focus Area, which means NOAA is committed to focusing its programs and investments to address the habitat issues in this region. The circled areas are the specific rivers that focused on: the York river denoted by the long circle in the southern edge of the Middle Peninsula, and the Piankatank River at the northern edge of the zone. I’ll note that we are only considering the saltwater portions of these rivers in our project.</a:t>
            </a:r>
          </a:p>
        </p:txBody>
      </p:sp>
      <p:sp>
        <p:nvSpPr>
          <p:cNvPr id="4" name="Slide Number Placeholder 3"/>
          <p:cNvSpPr>
            <a:spLocks noGrp="1"/>
          </p:cNvSpPr>
          <p:nvPr>
            <p:ph type="sldNum" sz="quarter" idx="5"/>
          </p:nvPr>
        </p:nvSpPr>
        <p:spPr/>
        <p:txBody>
          <a:bodyPr/>
          <a:lstStyle/>
          <a:p>
            <a:fld id="{7371C198-7008-49CE-A0D4-55F6A7484F70}" type="slidenum">
              <a:rPr lang="en-US" smtClean="0"/>
              <a:t>3</a:t>
            </a:fld>
            <a:endParaRPr lang="en-US"/>
          </a:p>
        </p:txBody>
      </p:sp>
    </p:spTree>
    <p:extLst>
      <p:ext uri="{BB962C8B-B14F-4D97-AF65-F5344CB8AC3E}">
        <p14:creationId xmlns:p14="http://schemas.microsoft.com/office/powerpoint/2010/main" val="3488256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Both of those rivers had oyster restoration projects. Since this has been a large investment, we want to understand what the potential return on that investment could be. The image on the left shows that the restoration effort has been completed in the Piankatank River with an additional 50 acres added, and since this report was published, the effort is now complete in the lower York</a:t>
            </a:r>
          </a:p>
        </p:txBody>
      </p:sp>
      <p:sp>
        <p:nvSpPr>
          <p:cNvPr id="4" name="Slide Number Placeholder 3"/>
          <p:cNvSpPr>
            <a:spLocks noGrp="1"/>
          </p:cNvSpPr>
          <p:nvPr>
            <p:ph type="sldNum" sz="quarter" idx="5"/>
          </p:nvPr>
        </p:nvSpPr>
        <p:spPr/>
        <p:txBody>
          <a:bodyPr/>
          <a:lstStyle/>
          <a:p>
            <a:fld id="{7371C198-7008-49CE-A0D4-55F6A7484F70}" type="slidenum">
              <a:rPr lang="en-US" smtClean="0"/>
              <a:t>4</a:t>
            </a:fld>
            <a:endParaRPr lang="en-US"/>
          </a:p>
        </p:txBody>
      </p:sp>
    </p:spTree>
    <p:extLst>
      <p:ext uri="{BB962C8B-B14F-4D97-AF65-F5344CB8AC3E}">
        <p14:creationId xmlns:p14="http://schemas.microsoft.com/office/powerpoint/2010/main" val="3610194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However, in both the Piankatank and York Rivers, submerged aquatic vegetation levels, which includes all seagrasses, is far lower than the current management goals. Both of these plots are showing trends in SAV coverage in covered acres broken into the density categories.</a:t>
            </a:r>
          </a:p>
          <a:p>
            <a:pPr marL="0" indent="0">
              <a:buFont typeface="Arial" panose="020B0604020202020204" pitchFamily="34" charset="0"/>
              <a:buNone/>
            </a:pPr>
            <a:r>
              <a:rPr lang="en-US" dirty="0"/>
              <a:t>/next/</a:t>
            </a:r>
          </a:p>
          <a:p>
            <a:pPr marL="0" indent="0">
              <a:buFont typeface="Arial" panose="020B0604020202020204" pitchFamily="34" charset="0"/>
              <a:buNone/>
            </a:pPr>
            <a:r>
              <a:rPr lang="en-US" dirty="0"/>
              <a:t>What I want to point out is the SAV management goal that was set as the maximum observed value in recorded history is essentially off the charts. The VIMS Seagrass group monitors this annually, and many rivers are not close to this goal, including the York and Piankatank.</a:t>
            </a:r>
          </a:p>
        </p:txBody>
      </p:sp>
      <p:sp>
        <p:nvSpPr>
          <p:cNvPr id="4" name="Slide Number Placeholder 3"/>
          <p:cNvSpPr>
            <a:spLocks noGrp="1"/>
          </p:cNvSpPr>
          <p:nvPr>
            <p:ph type="sldNum" sz="quarter" idx="5"/>
          </p:nvPr>
        </p:nvSpPr>
        <p:spPr/>
        <p:txBody>
          <a:bodyPr/>
          <a:lstStyle/>
          <a:p>
            <a:fld id="{7371C198-7008-49CE-A0D4-55F6A7484F70}" type="slidenum">
              <a:rPr lang="en-US" smtClean="0"/>
              <a:t>5</a:t>
            </a:fld>
            <a:endParaRPr lang="en-US"/>
          </a:p>
        </p:txBody>
      </p:sp>
    </p:spTree>
    <p:extLst>
      <p:ext uri="{BB962C8B-B14F-4D97-AF65-F5344CB8AC3E}">
        <p14:creationId xmlns:p14="http://schemas.microsoft.com/office/powerpoint/2010/main" val="2604899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These rivers both have commercial fishing operations that target species known to either associate with living habitats or consume preys that do. The York River is larger and also has far more fisheries harvest, amounting to around $6 million dollars in annual dockside sales, opposed to the Piankatank River, which is near $350 thousand of sales. For both rivers, Blue Crab is the dominate commercial resource, making the majority of the annual dockside sales in each river, while wild oyster harvest is another lucrative resource. It is important to note that this does not include Aquaculture because our focus was the effect of changes to the wild population. One of our objectives is to predict how these harvest values many change with continued changes to those living habitats.</a:t>
            </a:r>
          </a:p>
        </p:txBody>
      </p:sp>
      <p:sp>
        <p:nvSpPr>
          <p:cNvPr id="4" name="Slide Number Placeholder 3"/>
          <p:cNvSpPr>
            <a:spLocks noGrp="1"/>
          </p:cNvSpPr>
          <p:nvPr>
            <p:ph type="sldNum" sz="quarter" idx="5"/>
          </p:nvPr>
        </p:nvSpPr>
        <p:spPr/>
        <p:txBody>
          <a:bodyPr/>
          <a:lstStyle/>
          <a:p>
            <a:fld id="{7371C198-7008-49CE-A0D4-55F6A7484F70}" type="slidenum">
              <a:rPr lang="en-US" smtClean="0"/>
              <a:t>6</a:t>
            </a:fld>
            <a:endParaRPr lang="en-US"/>
          </a:p>
        </p:txBody>
      </p:sp>
    </p:spTree>
    <p:extLst>
      <p:ext uri="{BB962C8B-B14F-4D97-AF65-F5344CB8AC3E}">
        <p14:creationId xmlns:p14="http://schemas.microsoft.com/office/powerpoint/2010/main" val="2897615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So our project as a whole has three main objectives. The first was to develop two different ecosystem models in the Middle Peninsula, one in each of the rivers I have mentioned. The second objective was to interview watermen from the region to understand more about their annual expenditures through a semi-structured interview process. Third is to combine the results of the first two objectives in an economic impact modeling effort to predict the regional economic impact that changes to living habitats may have for the commercial fishing industry. I’ll touch on our progress in all three of these today.</a:t>
            </a:r>
          </a:p>
        </p:txBody>
      </p:sp>
      <p:sp>
        <p:nvSpPr>
          <p:cNvPr id="4" name="Slide Number Placeholder 3"/>
          <p:cNvSpPr>
            <a:spLocks noGrp="1"/>
          </p:cNvSpPr>
          <p:nvPr>
            <p:ph type="sldNum" sz="quarter" idx="5"/>
          </p:nvPr>
        </p:nvSpPr>
        <p:spPr/>
        <p:txBody>
          <a:bodyPr/>
          <a:lstStyle/>
          <a:p>
            <a:fld id="{7371C198-7008-49CE-A0D4-55F6A7484F70}" type="slidenum">
              <a:rPr lang="en-US" smtClean="0"/>
              <a:t>7</a:t>
            </a:fld>
            <a:endParaRPr lang="en-US"/>
          </a:p>
        </p:txBody>
      </p:sp>
    </p:spTree>
    <p:extLst>
      <p:ext uri="{BB962C8B-B14F-4D97-AF65-F5344CB8AC3E}">
        <p14:creationId xmlns:p14="http://schemas.microsoft.com/office/powerpoint/2010/main" val="1858645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We used a modeling software called </a:t>
            </a:r>
            <a:r>
              <a:rPr lang="en-US" sz="1200" dirty="0" err="1"/>
              <a:t>Ecopath</a:t>
            </a:r>
            <a:r>
              <a:rPr lang="en-US" sz="1200" dirty="0"/>
              <a:t> with </a:t>
            </a:r>
            <a:r>
              <a:rPr lang="en-US" sz="1200" dirty="0" err="1"/>
              <a:t>Ecosim</a:t>
            </a:r>
            <a:r>
              <a:rPr lang="en-US" sz="1200" dirty="0"/>
              <a:t>, which takes a mass-balanced approach to calculate energy flows throughout the food-web. Imagine the schematic on the right is the amount of energy that a population will consume on an annual basis and there is one of these for each functional group. All of that energy is then allocated to some process, making this a mass-balanced approach. So, we are basically able to track energy and then its effect on population trends. These models require a lot of data regarding population sizes, energetic rates, diets, and fisheries harvests which we acquired from literature, publicly accessible databases, and collaborations with other researchers. This process ends with a static representation of our system, or a food web, which served as a starting point for our simulations.</a:t>
            </a:r>
          </a:p>
        </p:txBody>
      </p:sp>
      <p:sp>
        <p:nvSpPr>
          <p:cNvPr id="4" name="Slide Number Placeholder 3"/>
          <p:cNvSpPr>
            <a:spLocks noGrp="1"/>
          </p:cNvSpPr>
          <p:nvPr>
            <p:ph type="sldNum" sz="quarter" idx="5"/>
          </p:nvPr>
        </p:nvSpPr>
        <p:spPr/>
        <p:txBody>
          <a:bodyPr/>
          <a:lstStyle/>
          <a:p>
            <a:fld id="{7371C198-7008-49CE-A0D4-55F6A7484F70}" type="slidenum">
              <a:rPr lang="en-US" smtClean="0"/>
              <a:t>8</a:t>
            </a:fld>
            <a:endParaRPr lang="en-US"/>
          </a:p>
        </p:txBody>
      </p:sp>
    </p:spTree>
    <p:extLst>
      <p:ext uri="{BB962C8B-B14F-4D97-AF65-F5344CB8AC3E}">
        <p14:creationId xmlns:p14="http://schemas.microsoft.com/office/powerpoint/2010/main" val="4112191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We then incorporated time. The way </a:t>
            </a:r>
            <a:r>
              <a:rPr lang="en-US" sz="1200" dirty="0" err="1"/>
              <a:t>Ecosim</a:t>
            </a:r>
            <a:r>
              <a:rPr lang="en-US" sz="1200" dirty="0"/>
              <a:t> does this is that uses foraging arena theory, which is the concept that for a given predator/prey interaction, there are a proportion of prey that are unavailable to predation. Examples of this are in the top right schematic, where prey may be in the middle of a school as opposed to the fringes, or they may be hiding in rubble. Mechanistically, this creates nonlinear dynamics and allows for the classic ecological functional response curves where predator efficiency changes as a non-linear function of prey density, with limits to that efficiency and limiting factors associated with learning and handling time. We also underwent a calibration step with these models so that these functional response curves could be customized for each predator.</a:t>
            </a:r>
          </a:p>
        </p:txBody>
      </p:sp>
      <p:sp>
        <p:nvSpPr>
          <p:cNvPr id="4" name="Slide Number Placeholder 3"/>
          <p:cNvSpPr>
            <a:spLocks noGrp="1"/>
          </p:cNvSpPr>
          <p:nvPr>
            <p:ph type="sldNum" sz="quarter" idx="5"/>
          </p:nvPr>
        </p:nvSpPr>
        <p:spPr/>
        <p:txBody>
          <a:bodyPr/>
          <a:lstStyle/>
          <a:p>
            <a:fld id="{7371C198-7008-49CE-A0D4-55F6A7484F70}" type="slidenum">
              <a:rPr lang="en-US" smtClean="0"/>
              <a:t>9</a:t>
            </a:fld>
            <a:endParaRPr lang="en-US"/>
          </a:p>
        </p:txBody>
      </p:sp>
    </p:spTree>
    <p:extLst>
      <p:ext uri="{BB962C8B-B14F-4D97-AF65-F5344CB8AC3E}">
        <p14:creationId xmlns:p14="http://schemas.microsoft.com/office/powerpoint/2010/main" val="348386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C376DA-8826-4F17-B275-7FE50C0ECEDC}" type="datetime1">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701AA-5BE2-4CAB-A525-DA376626E0F6}" type="slidenum">
              <a:rPr lang="en-US" smtClean="0"/>
              <a:t>‹#›</a:t>
            </a:fld>
            <a:endParaRPr lang="en-US"/>
          </a:p>
        </p:txBody>
      </p:sp>
    </p:spTree>
    <p:extLst>
      <p:ext uri="{BB962C8B-B14F-4D97-AF65-F5344CB8AC3E}">
        <p14:creationId xmlns:p14="http://schemas.microsoft.com/office/powerpoint/2010/main" val="324031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2C0F2-28ED-1155-177D-1A8A856AF5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0D145B-9756-0DB0-8812-50A96FBD94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B1A5F7-24B0-E1BC-CC46-FF733C0CE873}"/>
              </a:ext>
            </a:extLst>
          </p:cNvPr>
          <p:cNvSpPr>
            <a:spLocks noGrp="1"/>
          </p:cNvSpPr>
          <p:nvPr>
            <p:ph type="dt" sz="half" idx="10"/>
          </p:nvPr>
        </p:nvSpPr>
        <p:spPr/>
        <p:txBody>
          <a:bodyPr/>
          <a:lstStyle/>
          <a:p>
            <a:fld id="{BDF918FD-DE9B-49AA-AF1A-1EB0DDA99695}" type="datetime1">
              <a:rPr lang="en-US" smtClean="0"/>
              <a:t>9/12/2023</a:t>
            </a:fld>
            <a:endParaRPr lang="en-US"/>
          </a:p>
        </p:txBody>
      </p:sp>
      <p:sp>
        <p:nvSpPr>
          <p:cNvPr id="5" name="Footer Placeholder 4">
            <a:extLst>
              <a:ext uri="{FF2B5EF4-FFF2-40B4-BE49-F238E27FC236}">
                <a16:creationId xmlns:a16="http://schemas.microsoft.com/office/drawing/2014/main" id="{A3BA516E-F218-709F-4E45-385224D828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F95BDB-743B-DA30-6972-C08DFCB574E2}"/>
              </a:ext>
            </a:extLst>
          </p:cNvPr>
          <p:cNvSpPr>
            <a:spLocks noGrp="1"/>
          </p:cNvSpPr>
          <p:nvPr>
            <p:ph type="sldNum" sz="quarter" idx="12"/>
          </p:nvPr>
        </p:nvSpPr>
        <p:spPr/>
        <p:txBody>
          <a:bodyPr/>
          <a:lstStyle/>
          <a:p>
            <a:fld id="{AE6B8477-8440-47AA-81C2-65C87994BC36}" type="slidenum">
              <a:rPr lang="en-US" smtClean="0"/>
              <a:t>‹#›</a:t>
            </a:fld>
            <a:endParaRPr lang="en-US"/>
          </a:p>
        </p:txBody>
      </p:sp>
    </p:spTree>
    <p:extLst>
      <p:ext uri="{BB962C8B-B14F-4D97-AF65-F5344CB8AC3E}">
        <p14:creationId xmlns:p14="http://schemas.microsoft.com/office/powerpoint/2010/main" val="32611753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6000">
              <a:schemeClr val="accent6">
                <a:lumMod val="75000"/>
              </a:schemeClr>
            </a:gs>
            <a:gs pos="82000">
              <a:schemeClr val="accent6">
                <a:lumMod val="75000"/>
              </a:schemeClr>
            </a:gs>
            <a:gs pos="100000">
              <a:schemeClr val="accent6">
                <a:lumMod val="75000"/>
              </a:schemeClr>
            </a:gs>
          </a:gsLst>
          <a:lin ang="60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BC14C87D-837B-45AB-90FE-5F88173AB7E6}" type="datetime1">
              <a:rPr lang="en-US" smtClean="0"/>
              <a:t>9/12/2023</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795701AA-5BE2-4CAB-A525-DA376626E0F6}" type="slidenum">
              <a:rPr lang="en-US" smtClean="0"/>
              <a:t>‹#›</a:t>
            </a:fld>
            <a:endParaRPr lang="en-US"/>
          </a:p>
        </p:txBody>
      </p:sp>
    </p:spTree>
    <p:extLst>
      <p:ext uri="{BB962C8B-B14F-4D97-AF65-F5344CB8AC3E}">
        <p14:creationId xmlns:p14="http://schemas.microsoft.com/office/powerpoint/2010/main" val="2432989740"/>
      </p:ext>
    </p:extLst>
  </p:cSld>
  <p:clrMap bg1="lt1" tx1="dk1" bg2="lt2" tx2="dk2" accent1="accent1" accent2="accent2" accent3="accent3" accent4="accent4" accent5="accent5" accent6="accent6" hlink="hlink" folHlink="folHlink"/>
  <p:sldLayoutIdLst>
    <p:sldLayoutId id="2147483734" r:id="rId1"/>
    <p:sldLayoutId id="2147483735" r:id="rId2"/>
  </p:sldLayoutIdLst>
  <p:hf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svg"/><Relationship Id="rId5" Type="http://schemas.openxmlformats.org/officeDocument/2006/relationships/image" Target="../media/image17.png"/><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1.png"/><Relationship Id="rId7" Type="http://schemas.openxmlformats.org/officeDocument/2006/relationships/image" Target="../media/image35.jp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A2C5D-8EDC-1A31-740D-2313D5B9F275}"/>
              </a:ext>
            </a:extLst>
          </p:cNvPr>
          <p:cNvSpPr>
            <a:spLocks noGrp="1"/>
          </p:cNvSpPr>
          <p:nvPr>
            <p:ph type="ctrTitle"/>
          </p:nvPr>
        </p:nvSpPr>
        <p:spPr/>
        <p:txBody>
          <a:bodyPr>
            <a:normAutofit fontScale="90000"/>
          </a:bodyPr>
          <a:lstStyle/>
          <a:p>
            <a:r>
              <a:rPr lang="en-US" b="1" dirty="0">
                <a:solidFill>
                  <a:schemeClr val="tx1"/>
                </a:solidFill>
              </a:rPr>
              <a:t>The Economic Impacts of Living Habitat Change in Virginia’s Middle Peninsula</a:t>
            </a:r>
          </a:p>
        </p:txBody>
      </p:sp>
      <p:sp>
        <p:nvSpPr>
          <p:cNvPr id="3" name="Subtitle 2">
            <a:extLst>
              <a:ext uri="{FF2B5EF4-FFF2-40B4-BE49-F238E27FC236}">
                <a16:creationId xmlns:a16="http://schemas.microsoft.com/office/drawing/2014/main" id="{8A33E8C3-F8C1-A450-3FB8-D818349F5057}"/>
              </a:ext>
            </a:extLst>
          </p:cNvPr>
          <p:cNvSpPr>
            <a:spLocks noGrp="1"/>
          </p:cNvSpPr>
          <p:nvPr>
            <p:ph type="subTitle" idx="1"/>
          </p:nvPr>
        </p:nvSpPr>
        <p:spPr>
          <a:xfrm>
            <a:off x="969503" y="3629558"/>
            <a:ext cx="10252993" cy="1655762"/>
          </a:xfrm>
        </p:spPr>
        <p:txBody>
          <a:bodyPr>
            <a:normAutofit/>
          </a:bodyPr>
          <a:lstStyle/>
          <a:p>
            <a:r>
              <a:rPr lang="en-US" dirty="0">
                <a:solidFill>
                  <a:schemeClr val="tx1"/>
                </a:solidFill>
                <a:latin typeface="Calibri" panose="020F0502020204030204" pitchFamily="34" charset="0"/>
                <a:cs typeface="Calibri" panose="020F0502020204030204" pitchFamily="34" charset="0"/>
              </a:rPr>
              <a:t>Matt Woodstock, Amanda Bevans, Muhammad </a:t>
            </a:r>
            <a:r>
              <a:rPr lang="en-US" dirty="0" err="1">
                <a:solidFill>
                  <a:schemeClr val="tx1"/>
                </a:solidFill>
                <a:latin typeface="Calibri" panose="020F0502020204030204" pitchFamily="34" charset="0"/>
                <a:cs typeface="Calibri" panose="020F0502020204030204" pitchFamily="34" charset="0"/>
              </a:rPr>
              <a:t>Sulyman</a:t>
            </a:r>
            <a:r>
              <a:rPr lang="en-US" dirty="0">
                <a:solidFill>
                  <a:schemeClr val="tx1"/>
                </a:solidFill>
                <a:latin typeface="Calibri" panose="020F0502020204030204" pitchFamily="34" charset="0"/>
                <a:cs typeface="Calibri" panose="020F0502020204030204" pitchFamily="34" charset="0"/>
              </a:rPr>
              <a:t>, Scott </a:t>
            </a:r>
            <a:r>
              <a:rPr lang="en-US" dirty="0" err="1">
                <a:solidFill>
                  <a:schemeClr val="tx1"/>
                </a:solidFill>
                <a:latin typeface="Calibri" panose="020F0502020204030204" pitchFamily="34" charset="0"/>
                <a:cs typeface="Calibri" panose="020F0502020204030204" pitchFamily="34" charset="0"/>
              </a:rPr>
              <a:t>Knoche</a:t>
            </a:r>
            <a:r>
              <a:rPr lang="en-US" dirty="0">
                <a:solidFill>
                  <a:schemeClr val="tx1"/>
                </a:solidFill>
                <a:latin typeface="Calibri" panose="020F0502020204030204" pitchFamily="34" charset="0"/>
                <a:cs typeface="Calibri" panose="020F0502020204030204" pitchFamily="34" charset="0"/>
              </a:rPr>
              <a:t>, Tom </a:t>
            </a:r>
            <a:r>
              <a:rPr lang="en-US" dirty="0" err="1">
                <a:solidFill>
                  <a:schemeClr val="tx1"/>
                </a:solidFill>
                <a:latin typeface="Calibri" panose="020F0502020204030204" pitchFamily="34" charset="0"/>
                <a:cs typeface="Calibri" panose="020F0502020204030204" pitchFamily="34" charset="0"/>
              </a:rPr>
              <a:t>Ihde</a:t>
            </a:r>
            <a:endParaRPr lang="en-US" dirty="0">
              <a:solidFill>
                <a:schemeClr val="tx1"/>
              </a:solidFill>
              <a:latin typeface="Calibri" panose="020F0502020204030204" pitchFamily="34" charset="0"/>
              <a:cs typeface="Calibri" panose="020F0502020204030204" pitchFamily="34" charset="0"/>
            </a:endParaRPr>
          </a:p>
          <a:p>
            <a:r>
              <a:rPr lang="en-US" sz="2000" dirty="0">
                <a:solidFill>
                  <a:schemeClr val="tx1"/>
                </a:solidFill>
                <a:latin typeface="Calibri" panose="020F0502020204030204" pitchFamily="34" charset="0"/>
                <a:cs typeface="Calibri" panose="020F0502020204030204" pitchFamily="34" charset="0"/>
              </a:rPr>
              <a:t>matthew.woodstock@morgan.edu</a:t>
            </a:r>
          </a:p>
          <a:p>
            <a:r>
              <a:rPr lang="en-US" sz="2000" dirty="0">
                <a:solidFill>
                  <a:schemeClr val="tx1"/>
                </a:solidFill>
                <a:latin typeface="Calibri" panose="020F0502020204030204" pitchFamily="34" charset="0"/>
                <a:cs typeface="Calibri" panose="020F0502020204030204" pitchFamily="34" charset="0"/>
              </a:rPr>
              <a:t>thomas.ihde@morgan.edu</a:t>
            </a:r>
          </a:p>
        </p:txBody>
      </p:sp>
      <p:pic>
        <p:nvPicPr>
          <p:cNvPr id="7" name="Picture 6" descr="A blue and white logo&#10;&#10;Description automatically generated with medium confidence">
            <a:extLst>
              <a:ext uri="{FF2B5EF4-FFF2-40B4-BE49-F238E27FC236}">
                <a16:creationId xmlns:a16="http://schemas.microsoft.com/office/drawing/2014/main" id="{19C22590-75C8-5729-CB84-A59505ECDE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007" y="4948257"/>
            <a:ext cx="1760960" cy="1760960"/>
          </a:xfrm>
          <a:prstGeom prst="rect">
            <a:avLst/>
          </a:prstGeom>
          <a:ln w="6350">
            <a:noFill/>
          </a:ln>
        </p:spPr>
      </p:pic>
      <p:sp>
        <p:nvSpPr>
          <p:cNvPr id="6" name="Rectangle 5">
            <a:extLst>
              <a:ext uri="{FF2B5EF4-FFF2-40B4-BE49-F238E27FC236}">
                <a16:creationId xmlns:a16="http://schemas.microsoft.com/office/drawing/2014/main" id="{ED71188B-322D-7FE4-1573-2FD0289BC9AC}"/>
              </a:ext>
            </a:extLst>
          </p:cNvPr>
          <p:cNvSpPr/>
          <p:nvPr/>
        </p:nvSpPr>
        <p:spPr>
          <a:xfrm>
            <a:off x="8747760" y="5323772"/>
            <a:ext cx="3290888" cy="1009928"/>
          </a:xfrm>
          <a:prstGeom prst="rect">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 sign&#10;&#10;Description automatically generated">
            <a:extLst>
              <a:ext uri="{FF2B5EF4-FFF2-40B4-BE49-F238E27FC236}">
                <a16:creationId xmlns:a16="http://schemas.microsoft.com/office/drawing/2014/main" id="{C740AA6D-8559-DF2D-1D55-B008B770CA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0839" y="5361543"/>
            <a:ext cx="3219970" cy="935805"/>
          </a:xfrm>
          <a:prstGeom prst="rect">
            <a:avLst/>
          </a:prstGeom>
          <a:ln>
            <a:noFill/>
          </a:ln>
        </p:spPr>
      </p:pic>
    </p:spTree>
    <p:extLst>
      <p:ext uri="{BB962C8B-B14F-4D97-AF65-F5344CB8AC3E}">
        <p14:creationId xmlns:p14="http://schemas.microsoft.com/office/powerpoint/2010/main" val="1676830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F4957-EAF2-D753-EF1D-08DD483A6A03}"/>
              </a:ext>
            </a:extLst>
          </p:cNvPr>
          <p:cNvSpPr txBox="1">
            <a:spLocks/>
          </p:cNvSpPr>
          <p:nvPr/>
        </p:nvSpPr>
        <p:spPr>
          <a:xfrm>
            <a:off x="148701" y="1228232"/>
            <a:ext cx="4285868" cy="5515468"/>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buFont typeface="Arial" pitchFamily="34" charset="0"/>
              <a:buChar char="•"/>
            </a:pPr>
            <a:r>
              <a:rPr lang="en-US" dirty="0">
                <a:solidFill>
                  <a:schemeClr val="tx1"/>
                </a:solidFill>
                <a:latin typeface="Calibri" panose="020F0502020204030204" pitchFamily="34" charset="0"/>
                <a:cs typeface="Calibri" panose="020F0502020204030204" pitchFamily="34" charset="0"/>
              </a:rPr>
              <a:t> </a:t>
            </a:r>
            <a:r>
              <a:rPr lang="en-US" b="1" i="1" dirty="0">
                <a:solidFill>
                  <a:schemeClr val="tx1"/>
                </a:solidFill>
                <a:latin typeface="Calibri" panose="020F0502020204030204" pitchFamily="34" charset="0"/>
                <a:cs typeface="Calibri" panose="020F0502020204030204" pitchFamily="34" charset="0"/>
              </a:rPr>
              <a:t>Develop </a:t>
            </a:r>
            <a:r>
              <a:rPr lang="en-US" dirty="0">
                <a:solidFill>
                  <a:schemeClr val="tx1"/>
                </a:solidFill>
                <a:latin typeface="Calibri" panose="020F0502020204030204" pitchFamily="34" charset="0"/>
                <a:cs typeface="Calibri" panose="020F0502020204030204" pitchFamily="34" charset="0"/>
              </a:rPr>
              <a:t>time series</a:t>
            </a:r>
          </a:p>
          <a:p>
            <a:pPr marL="346075" lvl="1" indent="-117475">
              <a:buFont typeface="Arial" pitchFamily="34" charset="0"/>
              <a:buChar char="•"/>
            </a:pPr>
            <a:r>
              <a:rPr lang="en-US" sz="180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rPr>
              <a:t>Abundance indices from VIMS trawl survey (1988–2021)</a:t>
            </a:r>
          </a:p>
          <a:p>
            <a:pPr marL="547243" lvl="2" indent="-117475">
              <a:buFont typeface="Arial" pitchFamily="34" charset="0"/>
              <a:buChar char="•"/>
            </a:pPr>
            <a:r>
              <a:rPr lang="en-US" sz="1800" dirty="0">
                <a:solidFill>
                  <a:schemeClr val="tx1"/>
                </a:solidFill>
                <a:latin typeface="Calibri" panose="020F0502020204030204" pitchFamily="34" charset="0"/>
                <a:cs typeface="Calibri" panose="020F0502020204030204" pitchFamily="34" charset="0"/>
              </a:rPr>
              <a:t> </a:t>
            </a:r>
            <a:r>
              <a:rPr lang="en-US" sz="1800" i="0" dirty="0">
                <a:solidFill>
                  <a:schemeClr val="tx1"/>
                </a:solidFill>
                <a:latin typeface="Calibri" panose="020F0502020204030204" pitchFamily="34" charset="0"/>
                <a:cs typeface="Calibri" panose="020F0502020204030204" pitchFamily="34" charset="0"/>
              </a:rPr>
              <a:t>n = 14 per tributary</a:t>
            </a:r>
            <a:endParaRPr lang="en-US" dirty="0">
              <a:solidFill>
                <a:schemeClr val="tx1"/>
              </a:solidFill>
              <a:latin typeface="Calibri" panose="020F0502020204030204" pitchFamily="34" charset="0"/>
              <a:cs typeface="Calibri" panose="020F0502020204030204" pitchFamily="34" charset="0"/>
            </a:endParaRPr>
          </a:p>
          <a:p>
            <a:pPr marL="0" indent="0">
              <a:buNone/>
            </a:pPr>
            <a:endParaRPr lang="en-US" dirty="0">
              <a:solidFill>
                <a:schemeClr val="tx1"/>
              </a:solidFill>
              <a:latin typeface="Calibri" panose="020F0502020204030204" pitchFamily="34" charset="0"/>
              <a:cs typeface="Calibri" panose="020F0502020204030204" pitchFamily="34" charset="0"/>
            </a:endParaRPr>
          </a:p>
          <a:p>
            <a:pPr>
              <a:buFont typeface="Arial" pitchFamily="34" charset="0"/>
              <a:buChar char="•"/>
            </a:pPr>
            <a:r>
              <a:rPr lang="en-US" dirty="0">
                <a:solidFill>
                  <a:schemeClr val="tx1"/>
                </a:solidFill>
                <a:latin typeface="Calibri" panose="020F0502020204030204" pitchFamily="34" charset="0"/>
                <a:cs typeface="Calibri" panose="020F0502020204030204" pitchFamily="34" charset="0"/>
              </a:rPr>
              <a:t> </a:t>
            </a:r>
            <a:r>
              <a:rPr lang="en-US" b="1" i="1" dirty="0">
                <a:solidFill>
                  <a:schemeClr val="tx1"/>
                </a:solidFill>
                <a:latin typeface="Calibri" panose="020F0502020204030204" pitchFamily="34" charset="0"/>
                <a:cs typeface="Calibri" panose="020F0502020204030204" pitchFamily="34" charset="0"/>
              </a:rPr>
              <a:t>Incorporate </a:t>
            </a:r>
            <a:r>
              <a:rPr lang="en-US" dirty="0">
                <a:solidFill>
                  <a:schemeClr val="tx1"/>
                </a:solidFill>
                <a:latin typeface="Calibri" panose="020F0502020204030204" pitchFamily="34" charset="0"/>
                <a:cs typeface="Calibri" panose="020F0502020204030204" pitchFamily="34" charset="0"/>
              </a:rPr>
              <a:t>seasonal environmental factors</a:t>
            </a:r>
          </a:p>
          <a:p>
            <a:pPr marL="346075" lvl="1" indent="-111125">
              <a:buFont typeface="Arial" pitchFamily="34" charset="0"/>
              <a:buChar char="•"/>
            </a:pPr>
            <a:r>
              <a:rPr lang="en-US" sz="2000" dirty="0">
                <a:solidFill>
                  <a:schemeClr val="tx1"/>
                </a:solidFill>
                <a:latin typeface="Calibri" panose="020F0502020204030204" pitchFamily="34" charset="0"/>
                <a:cs typeface="Calibri" panose="020F0502020204030204" pitchFamily="34" charset="0"/>
              </a:rPr>
              <a:t>Temperature, Salinity, DO, </a:t>
            </a:r>
            <a:r>
              <a:rPr lang="en-US" sz="2000" dirty="0" err="1">
                <a:solidFill>
                  <a:schemeClr val="tx1"/>
                </a:solidFill>
                <a:latin typeface="Calibri" panose="020F0502020204030204" pitchFamily="34" charset="0"/>
                <a:cs typeface="Calibri" panose="020F0502020204030204" pitchFamily="34" charset="0"/>
              </a:rPr>
              <a:t>CHLa</a:t>
            </a:r>
            <a:endParaRPr lang="en-US" sz="2000" dirty="0">
              <a:solidFill>
                <a:schemeClr val="tx1"/>
              </a:solidFill>
              <a:latin typeface="Calibri" panose="020F0502020204030204" pitchFamily="34" charset="0"/>
              <a:cs typeface="Calibri" panose="020F0502020204030204" pitchFamily="34" charset="0"/>
            </a:endParaRPr>
          </a:p>
          <a:p>
            <a:pPr>
              <a:buFont typeface="Arial" pitchFamily="34" charset="0"/>
              <a:buChar char="•"/>
            </a:pPr>
            <a:endParaRPr lang="en-US" b="1" i="1" dirty="0">
              <a:solidFill>
                <a:schemeClr val="tx1"/>
              </a:solidFill>
              <a:latin typeface="Calibri" panose="020F0502020204030204" pitchFamily="34" charset="0"/>
              <a:cs typeface="Calibri" panose="020F0502020204030204" pitchFamily="34" charset="0"/>
            </a:endParaRPr>
          </a:p>
          <a:p>
            <a:pPr>
              <a:buFont typeface="Arial" pitchFamily="34" charset="0"/>
              <a:buChar char="•"/>
            </a:pPr>
            <a:r>
              <a:rPr lang="en-US" b="1" i="1" dirty="0">
                <a:solidFill>
                  <a:schemeClr val="tx1"/>
                </a:solidFill>
                <a:latin typeface="Calibri" panose="020F0502020204030204" pitchFamily="34" charset="0"/>
                <a:cs typeface="Calibri" panose="020F0502020204030204" pitchFamily="34" charset="0"/>
              </a:rPr>
              <a:t> Fit </a:t>
            </a:r>
            <a:r>
              <a:rPr lang="en-US" dirty="0">
                <a:solidFill>
                  <a:schemeClr val="tx1"/>
                </a:solidFill>
                <a:latin typeface="Calibri" panose="020F0502020204030204" pitchFamily="34" charset="0"/>
                <a:cs typeface="Calibri" panose="020F0502020204030204" pitchFamily="34" charset="0"/>
              </a:rPr>
              <a:t>model to time series</a:t>
            </a:r>
          </a:p>
          <a:p>
            <a:pPr marL="346075" lvl="1" indent="-117475">
              <a:buFont typeface="Arial" pitchFamily="34" charset="0"/>
              <a:buChar char="•"/>
            </a:pPr>
            <a:r>
              <a:rPr lang="en-US" sz="2000" dirty="0">
                <a:solidFill>
                  <a:schemeClr val="tx1"/>
                </a:solidFill>
                <a:latin typeface="Calibri" panose="020F0502020204030204" pitchFamily="34" charset="0"/>
                <a:cs typeface="Calibri" panose="020F0502020204030204" pitchFamily="34" charset="0"/>
              </a:rPr>
              <a:t> Adjust Ecosim parameters to simulate ecosystem processes</a:t>
            </a:r>
          </a:p>
          <a:p>
            <a:pPr>
              <a:buFont typeface="Arial" pitchFamily="34" charset="0"/>
              <a:buChar char="•"/>
            </a:pPr>
            <a:endParaRPr lang="en-US" b="1" i="1" dirty="0">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F849C38D-F93D-442A-C72A-D1B4BAA36E4C}"/>
              </a:ext>
            </a:extLst>
          </p:cNvPr>
          <p:cNvSpPr/>
          <p:nvPr/>
        </p:nvSpPr>
        <p:spPr>
          <a:xfrm>
            <a:off x="4550073" y="27153"/>
            <a:ext cx="15823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6454D88-D272-5E82-9953-A8D853AE8D2D}"/>
              </a:ext>
            </a:extLst>
          </p:cNvPr>
          <p:cNvSpPr/>
          <p:nvPr/>
        </p:nvSpPr>
        <p:spPr>
          <a:xfrm>
            <a:off x="0" y="1"/>
            <a:ext cx="12192000" cy="103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latin typeface="Calibri" panose="020F0502020204030204" pitchFamily="34" charset="0"/>
                <a:cs typeface="Calibri" panose="020F0502020204030204" pitchFamily="34" charset="0"/>
              </a:rPr>
              <a:t>Model Calibration</a:t>
            </a:r>
          </a:p>
        </p:txBody>
      </p:sp>
      <p:sp>
        <p:nvSpPr>
          <p:cNvPr id="16" name="TextBox 15">
            <a:extLst>
              <a:ext uri="{FF2B5EF4-FFF2-40B4-BE49-F238E27FC236}">
                <a16:creationId xmlns:a16="http://schemas.microsoft.com/office/drawing/2014/main" id="{E7689F53-FC1E-ACF8-CF00-7F86610C67A3}"/>
              </a:ext>
            </a:extLst>
          </p:cNvPr>
          <p:cNvSpPr txBox="1"/>
          <p:nvPr/>
        </p:nvSpPr>
        <p:spPr>
          <a:xfrm>
            <a:off x="5015651" y="5397508"/>
            <a:ext cx="2267031" cy="1200329"/>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American Eel</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Atlantic Croaker</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Atlantic Menhaden</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Bay Anchovy</a:t>
            </a:r>
          </a:p>
        </p:txBody>
      </p:sp>
      <p:sp>
        <p:nvSpPr>
          <p:cNvPr id="17" name="TextBox 16">
            <a:extLst>
              <a:ext uri="{FF2B5EF4-FFF2-40B4-BE49-F238E27FC236}">
                <a16:creationId xmlns:a16="http://schemas.microsoft.com/office/drawing/2014/main" id="{52603125-D8D8-F933-4F04-45809ED73C03}"/>
              </a:ext>
            </a:extLst>
          </p:cNvPr>
          <p:cNvSpPr txBox="1"/>
          <p:nvPr/>
        </p:nvSpPr>
        <p:spPr>
          <a:xfrm>
            <a:off x="7553610" y="5397507"/>
            <a:ext cx="1731564" cy="1200329"/>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Blue Crab*</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Gizzard Shad</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Spot</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Striped Bass*</a:t>
            </a:r>
          </a:p>
        </p:txBody>
      </p:sp>
      <p:sp>
        <p:nvSpPr>
          <p:cNvPr id="18" name="TextBox 17">
            <a:extLst>
              <a:ext uri="{FF2B5EF4-FFF2-40B4-BE49-F238E27FC236}">
                <a16:creationId xmlns:a16="http://schemas.microsoft.com/office/drawing/2014/main" id="{2424B0A6-3C42-A88D-B384-7B731BEBFF81}"/>
              </a:ext>
            </a:extLst>
          </p:cNvPr>
          <p:cNvSpPr txBox="1"/>
          <p:nvPr/>
        </p:nvSpPr>
        <p:spPr>
          <a:xfrm>
            <a:off x="9704639" y="5423568"/>
            <a:ext cx="2159566" cy="646331"/>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Summer Flounder</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White Perch</a:t>
            </a:r>
          </a:p>
        </p:txBody>
      </p:sp>
      <p:sp>
        <p:nvSpPr>
          <p:cNvPr id="19" name="TextBox 18">
            <a:extLst>
              <a:ext uri="{FF2B5EF4-FFF2-40B4-BE49-F238E27FC236}">
                <a16:creationId xmlns:a16="http://schemas.microsoft.com/office/drawing/2014/main" id="{612A4710-363D-223F-7159-DCB8B9EB2AA3}"/>
              </a:ext>
            </a:extLst>
          </p:cNvPr>
          <p:cNvSpPr txBox="1"/>
          <p:nvPr/>
        </p:nvSpPr>
        <p:spPr>
          <a:xfrm>
            <a:off x="9776441" y="6511925"/>
            <a:ext cx="2188291" cy="338554"/>
          </a:xfrm>
          <a:prstGeom prst="rect">
            <a:avLst/>
          </a:prstGeom>
          <a:noFill/>
        </p:spPr>
        <p:txBody>
          <a:bodyPr wrap="none" rtlCol="0">
            <a:spAutoFit/>
          </a:bodyPr>
          <a:lstStyle/>
          <a:p>
            <a:r>
              <a:rPr lang="en-US" sz="1600" dirty="0">
                <a:latin typeface="Calibri" panose="020F0502020204030204" pitchFamily="34" charset="0"/>
                <a:ea typeface="Calibri" panose="020F0502020204030204" pitchFamily="34" charset="0"/>
                <a:cs typeface="Calibri" panose="020F0502020204030204" pitchFamily="34" charset="0"/>
              </a:rPr>
              <a:t>* = Multiple Age Classes</a:t>
            </a:r>
          </a:p>
        </p:txBody>
      </p:sp>
      <p:sp>
        <p:nvSpPr>
          <p:cNvPr id="20" name="TextBox 19">
            <a:extLst>
              <a:ext uri="{FF2B5EF4-FFF2-40B4-BE49-F238E27FC236}">
                <a16:creationId xmlns:a16="http://schemas.microsoft.com/office/drawing/2014/main" id="{8654FED4-F957-DFC8-E964-1F35AB60237B}"/>
              </a:ext>
            </a:extLst>
          </p:cNvPr>
          <p:cNvSpPr txBox="1"/>
          <p:nvPr/>
        </p:nvSpPr>
        <p:spPr>
          <a:xfrm>
            <a:off x="4815767" y="5038616"/>
            <a:ext cx="5506059" cy="400110"/>
          </a:xfrm>
          <a:prstGeom prst="rect">
            <a:avLst/>
          </a:prstGeom>
          <a:noFill/>
        </p:spPr>
        <p:txBody>
          <a:bodyPr wrap="none" rtlCol="0">
            <a:spAutoFit/>
          </a:bodyPr>
          <a:lstStyle/>
          <a:p>
            <a:r>
              <a:rPr lang="en-US" sz="2000" b="1" u="sng" dirty="0">
                <a:latin typeface="Calibri" panose="020F0502020204030204" pitchFamily="34" charset="0"/>
                <a:ea typeface="Calibri" panose="020F0502020204030204" pitchFamily="34" charset="0"/>
                <a:cs typeface="Calibri" panose="020F0502020204030204" pitchFamily="34" charset="0"/>
              </a:rPr>
              <a:t>Tributary-Specific Relative Abundance Time Series</a:t>
            </a:r>
          </a:p>
        </p:txBody>
      </p:sp>
      <p:grpSp>
        <p:nvGrpSpPr>
          <p:cNvPr id="15" name="Group 14">
            <a:extLst>
              <a:ext uri="{FF2B5EF4-FFF2-40B4-BE49-F238E27FC236}">
                <a16:creationId xmlns:a16="http://schemas.microsoft.com/office/drawing/2014/main" id="{8819EB86-A732-3236-2FB2-E900CEFA5A51}"/>
              </a:ext>
            </a:extLst>
          </p:cNvPr>
          <p:cNvGrpSpPr/>
          <p:nvPr/>
        </p:nvGrpSpPr>
        <p:grpSpPr>
          <a:xfrm>
            <a:off x="5377853" y="1220910"/>
            <a:ext cx="6446754" cy="3698744"/>
            <a:chOff x="5377854" y="1220910"/>
            <a:chExt cx="6131045" cy="3480581"/>
          </a:xfrm>
        </p:grpSpPr>
        <p:pic>
          <p:nvPicPr>
            <p:cNvPr id="14" name="Picture 13" descr="A graph of a blue crab adult&#10;&#10;Description automatically generated">
              <a:extLst>
                <a:ext uri="{FF2B5EF4-FFF2-40B4-BE49-F238E27FC236}">
                  <a16:creationId xmlns:a16="http://schemas.microsoft.com/office/drawing/2014/main" id="{E092374E-CC35-48C2-0A5E-60C03632691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77854" y="1220910"/>
              <a:ext cx="6083076" cy="3476043"/>
            </a:xfrm>
            <a:prstGeom prst="rect">
              <a:avLst/>
            </a:prstGeom>
            <a:ln w="31750">
              <a:solidFill>
                <a:schemeClr val="tx1"/>
              </a:solidFill>
            </a:ln>
          </p:spPr>
        </p:pic>
        <p:sp>
          <p:nvSpPr>
            <p:cNvPr id="5" name="TextBox 4">
              <a:extLst>
                <a:ext uri="{FF2B5EF4-FFF2-40B4-BE49-F238E27FC236}">
                  <a16:creationId xmlns:a16="http://schemas.microsoft.com/office/drawing/2014/main" id="{2CFEC1C1-7388-551B-D0DF-B8B14A44F41D}"/>
                </a:ext>
              </a:extLst>
            </p:cNvPr>
            <p:cNvSpPr txBox="1"/>
            <p:nvPr/>
          </p:nvSpPr>
          <p:spPr>
            <a:xfrm>
              <a:off x="7771312" y="4440830"/>
              <a:ext cx="3737587" cy="260661"/>
            </a:xfrm>
            <a:prstGeom prst="rect">
              <a:avLst/>
            </a:prstGeom>
            <a:noFill/>
          </p:spPr>
          <p:txBody>
            <a:bodyPr wrap="none" rtlCol="0">
              <a:spAutoFit/>
            </a:bodyPr>
            <a:lstStyle/>
            <a:p>
              <a:r>
                <a:rPr lang="en-US" sz="1200" dirty="0">
                  <a:latin typeface="Calibri  "/>
                </a:rPr>
                <a:t>Observational data derived from VIMS Juvenile Trawl Survey</a:t>
              </a:r>
            </a:p>
          </p:txBody>
        </p:sp>
      </p:grpSp>
      <p:cxnSp>
        <p:nvCxnSpPr>
          <p:cNvPr id="22" name="Straight Arrow Connector 21">
            <a:extLst>
              <a:ext uri="{FF2B5EF4-FFF2-40B4-BE49-F238E27FC236}">
                <a16:creationId xmlns:a16="http://schemas.microsoft.com/office/drawing/2014/main" id="{E42E8761-8513-8324-94E2-4DAD3DE38451}"/>
              </a:ext>
            </a:extLst>
          </p:cNvPr>
          <p:cNvCxnSpPr>
            <a:cxnSpLocks/>
          </p:cNvCxnSpPr>
          <p:nvPr/>
        </p:nvCxnSpPr>
        <p:spPr>
          <a:xfrm flipH="1" flipV="1">
            <a:off x="6756297" y="1778000"/>
            <a:ext cx="526385" cy="30649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ADB02305-0885-C4BE-714C-8E269A98038D}"/>
              </a:ext>
            </a:extLst>
          </p:cNvPr>
          <p:cNvSpPr txBox="1"/>
          <p:nvPr/>
        </p:nvSpPr>
        <p:spPr>
          <a:xfrm>
            <a:off x="6149166" y="2084494"/>
            <a:ext cx="2525563" cy="369332"/>
          </a:xfrm>
          <a:prstGeom prst="rect">
            <a:avLst/>
          </a:prstGeom>
          <a:noFill/>
        </p:spPr>
        <p:txBody>
          <a:bodyPr wrap="none" rtlCol="0">
            <a:spAutoFit/>
          </a:bodyPr>
          <a:lstStyle/>
          <a:p>
            <a:r>
              <a:rPr lang="en-US" dirty="0">
                <a:latin typeface="Calibri  "/>
              </a:rPr>
              <a:t>Struggles to hit extremes</a:t>
            </a:r>
          </a:p>
        </p:txBody>
      </p:sp>
      <p:sp>
        <p:nvSpPr>
          <p:cNvPr id="30" name="TextBox 29">
            <a:extLst>
              <a:ext uri="{FF2B5EF4-FFF2-40B4-BE49-F238E27FC236}">
                <a16:creationId xmlns:a16="http://schemas.microsoft.com/office/drawing/2014/main" id="{269A61E6-26B8-AE98-F93C-0FBA61DD09F2}"/>
              </a:ext>
            </a:extLst>
          </p:cNvPr>
          <p:cNvSpPr txBox="1"/>
          <p:nvPr/>
        </p:nvSpPr>
        <p:spPr>
          <a:xfrm>
            <a:off x="10165133" y="2562451"/>
            <a:ext cx="1487908" cy="369332"/>
          </a:xfrm>
          <a:prstGeom prst="rect">
            <a:avLst/>
          </a:prstGeom>
          <a:noFill/>
        </p:spPr>
        <p:txBody>
          <a:bodyPr wrap="none" rtlCol="0">
            <a:spAutoFit/>
          </a:bodyPr>
          <a:lstStyle/>
          <a:p>
            <a:r>
              <a:rPr lang="en-US" dirty="0">
                <a:latin typeface="Calibri  "/>
              </a:rPr>
              <a:t>Model output</a:t>
            </a:r>
          </a:p>
        </p:txBody>
      </p:sp>
      <p:cxnSp>
        <p:nvCxnSpPr>
          <p:cNvPr id="32" name="Straight Arrow Connector 31">
            <a:extLst>
              <a:ext uri="{FF2B5EF4-FFF2-40B4-BE49-F238E27FC236}">
                <a16:creationId xmlns:a16="http://schemas.microsoft.com/office/drawing/2014/main" id="{482C5BB7-F76A-0C33-C1B6-BED09FB52B36}"/>
              </a:ext>
            </a:extLst>
          </p:cNvPr>
          <p:cNvCxnSpPr>
            <a:cxnSpLocks/>
            <a:stCxn id="30" idx="2"/>
          </p:cNvCxnSpPr>
          <p:nvPr/>
        </p:nvCxnSpPr>
        <p:spPr>
          <a:xfrm>
            <a:off x="10909087" y="2931783"/>
            <a:ext cx="355813" cy="48655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F8549F8E-7274-5D6A-3D0B-7D37C7ECB10A}"/>
              </a:ext>
            </a:extLst>
          </p:cNvPr>
          <p:cNvSpPr txBox="1"/>
          <p:nvPr/>
        </p:nvSpPr>
        <p:spPr>
          <a:xfrm>
            <a:off x="9693722" y="1396293"/>
            <a:ext cx="1959319" cy="369332"/>
          </a:xfrm>
          <a:prstGeom prst="rect">
            <a:avLst/>
          </a:prstGeom>
          <a:noFill/>
        </p:spPr>
        <p:txBody>
          <a:bodyPr wrap="none" rtlCol="0">
            <a:spAutoFit/>
          </a:bodyPr>
          <a:lstStyle/>
          <a:p>
            <a:r>
              <a:rPr lang="en-US" dirty="0">
                <a:latin typeface="Calibri  "/>
              </a:rPr>
              <a:t>Observational data</a:t>
            </a:r>
          </a:p>
        </p:txBody>
      </p:sp>
      <p:cxnSp>
        <p:nvCxnSpPr>
          <p:cNvPr id="36" name="Straight Arrow Connector 35">
            <a:extLst>
              <a:ext uri="{FF2B5EF4-FFF2-40B4-BE49-F238E27FC236}">
                <a16:creationId xmlns:a16="http://schemas.microsoft.com/office/drawing/2014/main" id="{CE4F7BE7-BB89-0887-BD2A-C90055BF8E09}"/>
              </a:ext>
            </a:extLst>
          </p:cNvPr>
          <p:cNvCxnSpPr>
            <a:cxnSpLocks/>
          </p:cNvCxnSpPr>
          <p:nvPr/>
        </p:nvCxnSpPr>
        <p:spPr>
          <a:xfrm flipH="1">
            <a:off x="9918700" y="1778000"/>
            <a:ext cx="590184" cy="53180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5122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93F15A3-CDEC-BE9A-BB52-14A328F35F30}"/>
              </a:ext>
            </a:extLst>
          </p:cNvPr>
          <p:cNvSpPr/>
          <p:nvPr/>
        </p:nvSpPr>
        <p:spPr>
          <a:xfrm>
            <a:off x="4943773" y="27153"/>
            <a:ext cx="15823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157E31E-CA5A-1265-57EE-045E131405E8}"/>
              </a:ext>
            </a:extLst>
          </p:cNvPr>
          <p:cNvSpPr>
            <a:spLocks noGrp="1"/>
          </p:cNvSpPr>
          <p:nvPr>
            <p:ph idx="1"/>
          </p:nvPr>
        </p:nvSpPr>
        <p:spPr>
          <a:xfrm>
            <a:off x="264568" y="1394630"/>
            <a:ext cx="4744844" cy="5387170"/>
          </a:xfrm>
        </p:spPr>
        <p:txBody>
          <a:bodyPr>
            <a:normAutofit/>
          </a:bodyPr>
          <a:lstStyle/>
          <a:p>
            <a:pPr marL="0" indent="0">
              <a:buNone/>
            </a:pPr>
            <a:r>
              <a:rPr lang="en-US" b="1" i="1" u="sng" dirty="0">
                <a:solidFill>
                  <a:schemeClr val="tx1"/>
                </a:solidFill>
                <a:latin typeface="Calibri" panose="020F0502020204030204" pitchFamily="34" charset="0"/>
                <a:cs typeface="Calibri" panose="020F0502020204030204" pitchFamily="34" charset="0"/>
              </a:rPr>
              <a:t>Oyster Scenarios</a:t>
            </a:r>
          </a:p>
          <a:p>
            <a:pPr>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 Increase = 4.7% annually</a:t>
            </a:r>
          </a:p>
          <a:p>
            <a:pPr marL="346075" lvl="1" indent="-174625">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Post-restoration field surveys</a:t>
            </a:r>
          </a:p>
          <a:p>
            <a:pPr>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 Constant = stay at post-restoration</a:t>
            </a:r>
          </a:p>
          <a:p>
            <a:pPr>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 Decrease = back to pre-restoration</a:t>
            </a:r>
          </a:p>
          <a:p>
            <a:pPr>
              <a:buFont typeface="Arial" panose="020B0604020202020204" pitchFamily="34" charset="0"/>
              <a:buChar char="•"/>
            </a:pPr>
            <a:endParaRPr lang="en-US" sz="900" dirty="0">
              <a:solidFill>
                <a:schemeClr val="tx1"/>
              </a:solidFill>
              <a:latin typeface="Calibri" panose="020F0502020204030204" pitchFamily="34" charset="0"/>
              <a:cs typeface="Calibri" panose="020F0502020204030204" pitchFamily="34" charset="0"/>
            </a:endParaRPr>
          </a:p>
          <a:p>
            <a:pPr marL="0" indent="0">
              <a:buNone/>
            </a:pPr>
            <a:r>
              <a:rPr lang="en-US" b="1" i="1" u="sng" dirty="0">
                <a:solidFill>
                  <a:schemeClr val="tx1"/>
                </a:solidFill>
                <a:latin typeface="Calibri" panose="020F0502020204030204" pitchFamily="34" charset="0"/>
                <a:cs typeface="Calibri" panose="020F0502020204030204" pitchFamily="34" charset="0"/>
              </a:rPr>
              <a:t>Eelgrass Scenarios</a:t>
            </a:r>
          </a:p>
          <a:p>
            <a:pPr>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 Increase = to management goal</a:t>
            </a:r>
          </a:p>
          <a:p>
            <a:pPr>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 Constant = stay at current level</a:t>
            </a:r>
          </a:p>
          <a:p>
            <a:pPr>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 Decrease = ~2% annually</a:t>
            </a:r>
          </a:p>
          <a:p>
            <a:pPr marL="346075" lvl="1" indent="-174625">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Hensel et al. 2023</a:t>
            </a:r>
          </a:p>
          <a:p>
            <a:pPr marL="90043" indent="-174625">
              <a:buFont typeface="Arial" panose="020B0604020202020204" pitchFamily="34" charset="0"/>
              <a:buChar char="•"/>
            </a:pPr>
            <a:r>
              <a:rPr lang="en-US" dirty="0" err="1">
                <a:solidFill>
                  <a:schemeClr val="tx1"/>
                </a:solidFill>
                <a:latin typeface="Calibri" panose="020F0502020204030204" pitchFamily="34" charset="0"/>
                <a:cs typeface="Calibri" panose="020F0502020204030204" pitchFamily="34" charset="0"/>
              </a:rPr>
              <a:t>Widgeongrass</a:t>
            </a:r>
            <a:r>
              <a:rPr lang="en-US" dirty="0">
                <a:solidFill>
                  <a:schemeClr val="tx1"/>
                </a:solidFill>
                <a:latin typeface="Calibri" panose="020F0502020204030204" pitchFamily="34" charset="0"/>
                <a:cs typeface="Calibri" panose="020F0502020204030204" pitchFamily="34" charset="0"/>
              </a:rPr>
              <a:t> has opposite trend</a:t>
            </a:r>
          </a:p>
        </p:txBody>
      </p:sp>
      <p:sp>
        <p:nvSpPr>
          <p:cNvPr id="4" name="Rectangle 3">
            <a:extLst>
              <a:ext uri="{FF2B5EF4-FFF2-40B4-BE49-F238E27FC236}">
                <a16:creationId xmlns:a16="http://schemas.microsoft.com/office/drawing/2014/main" id="{E6454D88-D272-5E82-9953-A8D853AE8D2D}"/>
              </a:ext>
            </a:extLst>
          </p:cNvPr>
          <p:cNvSpPr/>
          <p:nvPr/>
        </p:nvSpPr>
        <p:spPr>
          <a:xfrm>
            <a:off x="0" y="1"/>
            <a:ext cx="12192000" cy="103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latin typeface="Calibri" panose="020F0502020204030204" pitchFamily="34" charset="0"/>
                <a:cs typeface="Calibri" panose="020F0502020204030204" pitchFamily="34" charset="0"/>
              </a:rPr>
              <a:t>Nine Scenarios</a:t>
            </a:r>
          </a:p>
        </p:txBody>
      </p:sp>
      <p:sp>
        <p:nvSpPr>
          <p:cNvPr id="29" name="TextBox 28">
            <a:extLst>
              <a:ext uri="{FF2B5EF4-FFF2-40B4-BE49-F238E27FC236}">
                <a16:creationId xmlns:a16="http://schemas.microsoft.com/office/drawing/2014/main" id="{5016E63B-7A94-0988-948E-8890BEBB359E}"/>
              </a:ext>
            </a:extLst>
          </p:cNvPr>
          <p:cNvSpPr txBox="1"/>
          <p:nvPr/>
        </p:nvSpPr>
        <p:spPr>
          <a:xfrm>
            <a:off x="5102003" y="972575"/>
            <a:ext cx="7089997" cy="400110"/>
          </a:xfrm>
          <a:prstGeom prst="rect">
            <a:avLst/>
          </a:prstGeom>
          <a:noFill/>
        </p:spPr>
        <p:txBody>
          <a:bodyPr wrap="square" rtlCol="0">
            <a:spAutoFit/>
          </a:bodyPr>
          <a:lstStyle/>
          <a:p>
            <a:pPr algn="ctr"/>
            <a:r>
              <a:rPr lang="en-US" sz="2000" b="1" i="1" u="sng" dirty="0">
                <a:latin typeface="Calibri" panose="020F0502020204030204" pitchFamily="34" charset="0"/>
                <a:ea typeface="Calibri" panose="020F0502020204030204" pitchFamily="34" charset="0"/>
                <a:cs typeface="Calibri" panose="020F0502020204030204" pitchFamily="34" charset="0"/>
              </a:rPr>
              <a:t>Oysters Only</a:t>
            </a:r>
          </a:p>
        </p:txBody>
      </p:sp>
      <p:grpSp>
        <p:nvGrpSpPr>
          <p:cNvPr id="100" name="Group 99">
            <a:extLst>
              <a:ext uri="{FF2B5EF4-FFF2-40B4-BE49-F238E27FC236}">
                <a16:creationId xmlns:a16="http://schemas.microsoft.com/office/drawing/2014/main" id="{81D25B0E-8359-2C8B-9311-7852AF89D4B0}"/>
              </a:ext>
            </a:extLst>
          </p:cNvPr>
          <p:cNvGrpSpPr/>
          <p:nvPr/>
        </p:nvGrpSpPr>
        <p:grpSpPr>
          <a:xfrm>
            <a:off x="5716128" y="1201619"/>
            <a:ext cx="1139963" cy="1565386"/>
            <a:chOff x="5716128" y="1586482"/>
            <a:chExt cx="1139963" cy="1565386"/>
          </a:xfrm>
        </p:grpSpPr>
        <p:pic>
          <p:nvPicPr>
            <p:cNvPr id="39" name="Graphic 38">
              <a:extLst>
                <a:ext uri="{FF2B5EF4-FFF2-40B4-BE49-F238E27FC236}">
                  <a16:creationId xmlns:a16="http://schemas.microsoft.com/office/drawing/2014/main" id="{908EB197-A76F-0A7A-F6FC-60CA3F14004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175169" y="1880306"/>
              <a:ext cx="465872" cy="752910"/>
            </a:xfrm>
            <a:prstGeom prst="rect">
              <a:avLst/>
            </a:prstGeom>
          </p:spPr>
        </p:pic>
        <p:pic>
          <p:nvPicPr>
            <p:cNvPr id="32" name="Graphic 31">
              <a:extLst>
                <a:ext uri="{FF2B5EF4-FFF2-40B4-BE49-F238E27FC236}">
                  <a16:creationId xmlns:a16="http://schemas.microsoft.com/office/drawing/2014/main" id="{D99F74B1-8298-C178-27B0-5D04C7B979B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771947" y="1992720"/>
              <a:ext cx="465872" cy="752910"/>
            </a:xfrm>
            <a:prstGeom prst="rect">
              <a:avLst/>
            </a:prstGeom>
          </p:spPr>
        </p:pic>
        <p:pic>
          <p:nvPicPr>
            <p:cNvPr id="35" name="Graphic 34">
              <a:extLst>
                <a:ext uri="{FF2B5EF4-FFF2-40B4-BE49-F238E27FC236}">
                  <a16:creationId xmlns:a16="http://schemas.microsoft.com/office/drawing/2014/main" id="{C89F44F4-F2A6-D900-5D62-B2ED055B0CC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924347" y="2145120"/>
              <a:ext cx="465872" cy="752910"/>
            </a:xfrm>
            <a:prstGeom prst="rect">
              <a:avLst/>
            </a:prstGeom>
          </p:spPr>
        </p:pic>
        <p:pic>
          <p:nvPicPr>
            <p:cNvPr id="36" name="Graphic 35">
              <a:extLst>
                <a:ext uri="{FF2B5EF4-FFF2-40B4-BE49-F238E27FC236}">
                  <a16:creationId xmlns:a16="http://schemas.microsoft.com/office/drawing/2014/main" id="{438A6D46-0ED9-AFC5-75C8-562C6B95405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076747" y="2297520"/>
              <a:ext cx="465872" cy="752910"/>
            </a:xfrm>
            <a:prstGeom prst="rect">
              <a:avLst/>
            </a:prstGeom>
          </p:spPr>
        </p:pic>
        <p:pic>
          <p:nvPicPr>
            <p:cNvPr id="37" name="Graphic 36">
              <a:extLst>
                <a:ext uri="{FF2B5EF4-FFF2-40B4-BE49-F238E27FC236}">
                  <a16:creationId xmlns:a16="http://schemas.microsoft.com/office/drawing/2014/main" id="{B4AB0717-8D2E-8B1E-B19B-164322B6349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716128" y="2398958"/>
              <a:ext cx="465872" cy="752910"/>
            </a:xfrm>
            <a:prstGeom prst="rect">
              <a:avLst/>
            </a:prstGeom>
          </p:spPr>
        </p:pic>
        <p:pic>
          <p:nvPicPr>
            <p:cNvPr id="38" name="Graphic 37">
              <a:extLst>
                <a:ext uri="{FF2B5EF4-FFF2-40B4-BE49-F238E27FC236}">
                  <a16:creationId xmlns:a16="http://schemas.microsoft.com/office/drawing/2014/main" id="{C38BA1CC-5983-6E7F-C0EF-FD1EB3503A9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841117" y="1586482"/>
              <a:ext cx="465872" cy="752910"/>
            </a:xfrm>
            <a:prstGeom prst="rect">
              <a:avLst/>
            </a:prstGeom>
          </p:spPr>
        </p:pic>
        <p:pic>
          <p:nvPicPr>
            <p:cNvPr id="40" name="Graphic 39">
              <a:extLst>
                <a:ext uri="{FF2B5EF4-FFF2-40B4-BE49-F238E27FC236}">
                  <a16:creationId xmlns:a16="http://schemas.microsoft.com/office/drawing/2014/main" id="{DF46050D-01A2-6D9B-1063-5ED4A101AB7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390219" y="2309098"/>
              <a:ext cx="465872" cy="752910"/>
            </a:xfrm>
            <a:prstGeom prst="rect">
              <a:avLst/>
            </a:prstGeom>
          </p:spPr>
        </p:pic>
      </p:grpSp>
      <p:grpSp>
        <p:nvGrpSpPr>
          <p:cNvPr id="160" name="Group 159">
            <a:extLst>
              <a:ext uri="{FF2B5EF4-FFF2-40B4-BE49-F238E27FC236}">
                <a16:creationId xmlns:a16="http://schemas.microsoft.com/office/drawing/2014/main" id="{B80E6791-6CBE-9BD6-FAD4-3AC18BFDE37F}"/>
              </a:ext>
            </a:extLst>
          </p:cNvPr>
          <p:cNvGrpSpPr/>
          <p:nvPr/>
        </p:nvGrpSpPr>
        <p:grpSpPr>
          <a:xfrm>
            <a:off x="8245761" y="1349227"/>
            <a:ext cx="886579" cy="1252968"/>
            <a:chOff x="8199130" y="1647387"/>
            <a:chExt cx="886579" cy="1252968"/>
          </a:xfrm>
        </p:grpSpPr>
        <p:pic>
          <p:nvPicPr>
            <p:cNvPr id="41" name="Graphic 40">
              <a:extLst>
                <a:ext uri="{FF2B5EF4-FFF2-40B4-BE49-F238E27FC236}">
                  <a16:creationId xmlns:a16="http://schemas.microsoft.com/office/drawing/2014/main" id="{EE81608C-6ACF-73C5-865F-4101FF6F0ED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619837" y="2046007"/>
              <a:ext cx="465872" cy="752910"/>
            </a:xfrm>
            <a:prstGeom prst="rect">
              <a:avLst/>
            </a:prstGeom>
          </p:spPr>
        </p:pic>
        <p:pic>
          <p:nvPicPr>
            <p:cNvPr id="42" name="Graphic 41">
              <a:extLst>
                <a:ext uri="{FF2B5EF4-FFF2-40B4-BE49-F238E27FC236}">
                  <a16:creationId xmlns:a16="http://schemas.microsoft.com/office/drawing/2014/main" id="{C41A3A44-53CF-52E9-3601-99016671659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259218" y="2147445"/>
              <a:ext cx="465872" cy="752910"/>
            </a:xfrm>
            <a:prstGeom prst="rect">
              <a:avLst/>
            </a:prstGeom>
          </p:spPr>
        </p:pic>
        <p:pic>
          <p:nvPicPr>
            <p:cNvPr id="43" name="Graphic 42">
              <a:extLst>
                <a:ext uri="{FF2B5EF4-FFF2-40B4-BE49-F238E27FC236}">
                  <a16:creationId xmlns:a16="http://schemas.microsoft.com/office/drawing/2014/main" id="{9C2178D7-995C-123F-DA82-320C494029A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199130" y="1647387"/>
              <a:ext cx="465872" cy="752910"/>
            </a:xfrm>
            <a:prstGeom prst="rect">
              <a:avLst/>
            </a:prstGeom>
          </p:spPr>
        </p:pic>
        <p:pic>
          <p:nvPicPr>
            <p:cNvPr id="44" name="Graphic 43">
              <a:extLst>
                <a:ext uri="{FF2B5EF4-FFF2-40B4-BE49-F238E27FC236}">
                  <a16:creationId xmlns:a16="http://schemas.microsoft.com/office/drawing/2014/main" id="{68D2D405-0431-F561-CEDC-066619C58D2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494848" y="1732571"/>
              <a:ext cx="465872" cy="752910"/>
            </a:xfrm>
            <a:prstGeom prst="rect">
              <a:avLst/>
            </a:prstGeom>
          </p:spPr>
        </p:pic>
      </p:grpSp>
      <p:grpSp>
        <p:nvGrpSpPr>
          <p:cNvPr id="102" name="Group 101">
            <a:extLst>
              <a:ext uri="{FF2B5EF4-FFF2-40B4-BE49-F238E27FC236}">
                <a16:creationId xmlns:a16="http://schemas.microsoft.com/office/drawing/2014/main" id="{DD05EBB1-9F49-32FB-A87A-87549B36C305}"/>
              </a:ext>
            </a:extLst>
          </p:cNvPr>
          <p:cNvGrpSpPr/>
          <p:nvPr/>
        </p:nvGrpSpPr>
        <p:grpSpPr>
          <a:xfrm>
            <a:off x="10703886" y="1557138"/>
            <a:ext cx="826491" cy="854348"/>
            <a:chOff x="10703886" y="2217723"/>
            <a:chExt cx="826491" cy="854348"/>
          </a:xfrm>
        </p:grpSpPr>
        <p:pic>
          <p:nvPicPr>
            <p:cNvPr id="45" name="Graphic 44">
              <a:extLst>
                <a:ext uri="{FF2B5EF4-FFF2-40B4-BE49-F238E27FC236}">
                  <a16:creationId xmlns:a16="http://schemas.microsoft.com/office/drawing/2014/main" id="{2E993B2B-6D4D-1F57-0010-50691CF8B99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064505" y="2217723"/>
              <a:ext cx="465872" cy="752910"/>
            </a:xfrm>
            <a:prstGeom prst="rect">
              <a:avLst/>
            </a:prstGeom>
          </p:spPr>
        </p:pic>
        <p:pic>
          <p:nvPicPr>
            <p:cNvPr id="46" name="Graphic 45">
              <a:extLst>
                <a:ext uri="{FF2B5EF4-FFF2-40B4-BE49-F238E27FC236}">
                  <a16:creationId xmlns:a16="http://schemas.microsoft.com/office/drawing/2014/main" id="{58C57478-B4A2-3F2C-588B-80759DA8DB1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703886" y="2319161"/>
              <a:ext cx="465872" cy="752910"/>
            </a:xfrm>
            <a:prstGeom prst="rect">
              <a:avLst/>
            </a:prstGeom>
          </p:spPr>
        </p:pic>
      </p:grpSp>
      <p:grpSp>
        <p:nvGrpSpPr>
          <p:cNvPr id="214" name="Group 213">
            <a:extLst>
              <a:ext uri="{FF2B5EF4-FFF2-40B4-BE49-F238E27FC236}">
                <a16:creationId xmlns:a16="http://schemas.microsoft.com/office/drawing/2014/main" id="{0B755EDB-A6F8-085A-4408-5D421DBC5D95}"/>
              </a:ext>
            </a:extLst>
          </p:cNvPr>
          <p:cNvGrpSpPr/>
          <p:nvPr/>
        </p:nvGrpSpPr>
        <p:grpSpPr>
          <a:xfrm>
            <a:off x="5102002" y="2679239"/>
            <a:ext cx="7089997" cy="1856798"/>
            <a:chOff x="5102002" y="2679239"/>
            <a:chExt cx="7089997" cy="1856798"/>
          </a:xfrm>
        </p:grpSpPr>
        <p:grpSp>
          <p:nvGrpSpPr>
            <p:cNvPr id="212" name="Group 211">
              <a:extLst>
                <a:ext uri="{FF2B5EF4-FFF2-40B4-BE49-F238E27FC236}">
                  <a16:creationId xmlns:a16="http://schemas.microsoft.com/office/drawing/2014/main" id="{B0E91607-DA68-B63C-C1CD-2E1E8D5FE826}"/>
                </a:ext>
              </a:extLst>
            </p:cNvPr>
            <p:cNvGrpSpPr/>
            <p:nvPr/>
          </p:nvGrpSpPr>
          <p:grpSpPr>
            <a:xfrm>
              <a:off x="5102002" y="2679239"/>
              <a:ext cx="7089997" cy="1847334"/>
              <a:chOff x="5102002" y="2679239"/>
              <a:chExt cx="7089997" cy="1847334"/>
            </a:xfrm>
          </p:grpSpPr>
          <p:sp>
            <p:nvSpPr>
              <p:cNvPr id="30" name="TextBox 29">
                <a:extLst>
                  <a:ext uri="{FF2B5EF4-FFF2-40B4-BE49-F238E27FC236}">
                    <a16:creationId xmlns:a16="http://schemas.microsoft.com/office/drawing/2014/main" id="{BBAE598C-6D60-1979-1A8D-A21DAD9B5BD0}"/>
                  </a:ext>
                </a:extLst>
              </p:cNvPr>
              <p:cNvSpPr txBox="1"/>
              <p:nvPr/>
            </p:nvSpPr>
            <p:spPr>
              <a:xfrm>
                <a:off x="5102002" y="2679239"/>
                <a:ext cx="7089997" cy="400110"/>
              </a:xfrm>
              <a:prstGeom prst="rect">
                <a:avLst/>
              </a:prstGeom>
              <a:noFill/>
            </p:spPr>
            <p:txBody>
              <a:bodyPr wrap="square" rtlCol="0">
                <a:spAutoFit/>
              </a:bodyPr>
              <a:lstStyle/>
              <a:p>
                <a:pPr algn="ctr"/>
                <a:r>
                  <a:rPr lang="en-US" sz="2000" b="1" i="1" u="sng" dirty="0">
                    <a:latin typeface="Calibri" panose="020F0502020204030204" pitchFamily="34" charset="0"/>
                    <a:ea typeface="Calibri" panose="020F0502020204030204" pitchFamily="34" charset="0"/>
                    <a:cs typeface="Calibri" panose="020F0502020204030204" pitchFamily="34" charset="0"/>
                  </a:rPr>
                  <a:t>Eelgrass Only</a:t>
                </a:r>
              </a:p>
            </p:txBody>
          </p:sp>
          <p:grpSp>
            <p:nvGrpSpPr>
              <p:cNvPr id="162" name="Group 161">
                <a:extLst>
                  <a:ext uri="{FF2B5EF4-FFF2-40B4-BE49-F238E27FC236}">
                    <a16:creationId xmlns:a16="http://schemas.microsoft.com/office/drawing/2014/main" id="{E1C8AD2C-D377-11FB-C63B-FB967AD7D77C}"/>
                  </a:ext>
                </a:extLst>
              </p:cNvPr>
              <p:cNvGrpSpPr/>
              <p:nvPr/>
            </p:nvGrpSpPr>
            <p:grpSpPr>
              <a:xfrm>
                <a:off x="5753087" y="3078828"/>
                <a:ext cx="1229723" cy="1447745"/>
                <a:chOff x="5753087" y="3078828"/>
                <a:chExt cx="1229723" cy="1447745"/>
              </a:xfrm>
            </p:grpSpPr>
            <p:pic>
              <p:nvPicPr>
                <p:cNvPr id="33" name="Graphic 32">
                  <a:extLst>
                    <a:ext uri="{FF2B5EF4-FFF2-40B4-BE49-F238E27FC236}">
                      <a16:creationId xmlns:a16="http://schemas.microsoft.com/office/drawing/2014/main" id="{AE42093C-5573-2867-25F2-BD2B420686B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543597" y="3449479"/>
                  <a:ext cx="261817" cy="1001300"/>
                </a:xfrm>
                <a:prstGeom prst="rect">
                  <a:avLst/>
                </a:prstGeom>
              </p:spPr>
            </p:pic>
            <p:pic>
              <p:nvPicPr>
                <p:cNvPr id="34" name="Graphic 33">
                  <a:extLst>
                    <a:ext uri="{FF2B5EF4-FFF2-40B4-BE49-F238E27FC236}">
                      <a16:creationId xmlns:a16="http://schemas.microsoft.com/office/drawing/2014/main" id="{F32E08C1-E54A-1EA6-33BF-910E0B9E181A}"/>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753087" y="3621263"/>
                  <a:ext cx="354664" cy="752910"/>
                </a:xfrm>
                <a:prstGeom prst="rect">
                  <a:avLst/>
                </a:prstGeom>
              </p:spPr>
            </p:pic>
            <p:pic>
              <p:nvPicPr>
                <p:cNvPr id="54" name="Graphic 53">
                  <a:extLst>
                    <a:ext uri="{FF2B5EF4-FFF2-40B4-BE49-F238E27FC236}">
                      <a16:creationId xmlns:a16="http://schemas.microsoft.com/office/drawing/2014/main" id="{2551E84D-87D4-B029-4C6F-F4451B20E56A}"/>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905487" y="3773663"/>
                  <a:ext cx="354664" cy="752910"/>
                </a:xfrm>
                <a:prstGeom prst="rect">
                  <a:avLst/>
                </a:prstGeom>
              </p:spPr>
            </p:pic>
            <p:pic>
              <p:nvPicPr>
                <p:cNvPr id="55" name="Graphic 54">
                  <a:extLst>
                    <a:ext uri="{FF2B5EF4-FFF2-40B4-BE49-F238E27FC236}">
                      <a16:creationId xmlns:a16="http://schemas.microsoft.com/office/drawing/2014/main" id="{5C3405DD-A7D2-3755-4A1A-62B535E0EAEE}"/>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936159" y="3078828"/>
                  <a:ext cx="354664" cy="752910"/>
                </a:xfrm>
                <a:prstGeom prst="rect">
                  <a:avLst/>
                </a:prstGeom>
              </p:spPr>
            </p:pic>
            <p:pic>
              <p:nvPicPr>
                <p:cNvPr id="56" name="Graphic 55">
                  <a:extLst>
                    <a:ext uri="{FF2B5EF4-FFF2-40B4-BE49-F238E27FC236}">
                      <a16:creationId xmlns:a16="http://schemas.microsoft.com/office/drawing/2014/main" id="{09341AC6-8134-FDA3-EB9A-A8B53E839FEA}"/>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437268" y="3278776"/>
                  <a:ext cx="354664" cy="752910"/>
                </a:xfrm>
                <a:prstGeom prst="rect">
                  <a:avLst/>
                </a:prstGeom>
              </p:spPr>
            </p:pic>
            <p:pic>
              <p:nvPicPr>
                <p:cNvPr id="57" name="Graphic 56">
                  <a:extLst>
                    <a:ext uri="{FF2B5EF4-FFF2-40B4-BE49-F238E27FC236}">
                      <a16:creationId xmlns:a16="http://schemas.microsoft.com/office/drawing/2014/main" id="{32E96542-1A9E-FBE2-8613-E63223276F35}"/>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986023" y="3468863"/>
                  <a:ext cx="354664" cy="752910"/>
                </a:xfrm>
                <a:prstGeom prst="rect">
                  <a:avLst/>
                </a:prstGeom>
              </p:spPr>
            </p:pic>
            <p:pic>
              <p:nvPicPr>
                <p:cNvPr id="58" name="Graphic 57">
                  <a:extLst>
                    <a:ext uri="{FF2B5EF4-FFF2-40B4-BE49-F238E27FC236}">
                      <a16:creationId xmlns:a16="http://schemas.microsoft.com/office/drawing/2014/main" id="{2350E213-9FDF-E034-F914-D1C04F854D0A}"/>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138423" y="3621263"/>
                  <a:ext cx="354664" cy="752910"/>
                </a:xfrm>
                <a:prstGeom prst="rect">
                  <a:avLst/>
                </a:prstGeom>
              </p:spPr>
            </p:pic>
            <p:pic>
              <p:nvPicPr>
                <p:cNvPr id="59" name="Graphic 58">
                  <a:extLst>
                    <a:ext uri="{FF2B5EF4-FFF2-40B4-BE49-F238E27FC236}">
                      <a16:creationId xmlns:a16="http://schemas.microsoft.com/office/drawing/2014/main" id="{0A36E6E7-92CE-7454-959C-F78FF2519DAA}"/>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284868" y="3716544"/>
                  <a:ext cx="354664" cy="752910"/>
                </a:xfrm>
                <a:prstGeom prst="rect">
                  <a:avLst/>
                </a:prstGeom>
              </p:spPr>
            </p:pic>
            <p:pic>
              <p:nvPicPr>
                <p:cNvPr id="60" name="Graphic 59">
                  <a:extLst>
                    <a:ext uri="{FF2B5EF4-FFF2-40B4-BE49-F238E27FC236}">
                      <a16:creationId xmlns:a16="http://schemas.microsoft.com/office/drawing/2014/main" id="{97D8C5A5-6F8D-C555-6722-71B4422A6958}"/>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773887" y="3279655"/>
                  <a:ext cx="354664" cy="752910"/>
                </a:xfrm>
                <a:prstGeom prst="rect">
                  <a:avLst/>
                </a:prstGeom>
              </p:spPr>
            </p:pic>
            <p:pic>
              <p:nvPicPr>
                <p:cNvPr id="61" name="Graphic 60">
                  <a:extLst>
                    <a:ext uri="{FF2B5EF4-FFF2-40B4-BE49-F238E27FC236}">
                      <a16:creationId xmlns:a16="http://schemas.microsoft.com/office/drawing/2014/main" id="{9746327D-EA2C-91BC-2477-A13C84D909AE}"/>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142594" y="3269434"/>
                  <a:ext cx="354664" cy="752910"/>
                </a:xfrm>
                <a:prstGeom prst="rect">
                  <a:avLst/>
                </a:prstGeom>
              </p:spPr>
            </p:pic>
            <p:pic>
              <p:nvPicPr>
                <p:cNvPr id="62" name="Graphic 61">
                  <a:extLst>
                    <a:ext uri="{FF2B5EF4-FFF2-40B4-BE49-F238E27FC236}">
                      <a16:creationId xmlns:a16="http://schemas.microsoft.com/office/drawing/2014/main" id="{096F7C84-3A33-194E-3F36-2A9FC7F7118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720993" y="3209916"/>
                  <a:ext cx="261817" cy="1001300"/>
                </a:xfrm>
                <a:prstGeom prst="rect">
                  <a:avLst/>
                </a:prstGeom>
              </p:spPr>
            </p:pic>
          </p:grpSp>
          <p:grpSp>
            <p:nvGrpSpPr>
              <p:cNvPr id="175" name="Group 174">
                <a:extLst>
                  <a:ext uri="{FF2B5EF4-FFF2-40B4-BE49-F238E27FC236}">
                    <a16:creationId xmlns:a16="http://schemas.microsoft.com/office/drawing/2014/main" id="{E34A4728-4EDA-2ACB-6BC6-8D05703D64F2}"/>
                  </a:ext>
                </a:extLst>
              </p:cNvPr>
              <p:cNvGrpSpPr/>
              <p:nvPr/>
            </p:nvGrpSpPr>
            <p:grpSpPr>
              <a:xfrm>
                <a:off x="8115500" y="3022143"/>
                <a:ext cx="1147100" cy="1480898"/>
                <a:chOff x="8291021" y="3030744"/>
                <a:chExt cx="1147100" cy="1480898"/>
              </a:xfrm>
            </p:grpSpPr>
            <p:pic>
              <p:nvPicPr>
                <p:cNvPr id="65" name="Graphic 64">
                  <a:extLst>
                    <a:ext uri="{FF2B5EF4-FFF2-40B4-BE49-F238E27FC236}">
                      <a16:creationId xmlns:a16="http://schemas.microsoft.com/office/drawing/2014/main" id="{C3B4C84A-EB22-8E8D-AC23-BCD3AB66C8A9}"/>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176304" y="3363409"/>
                  <a:ext cx="261817" cy="1001300"/>
                </a:xfrm>
                <a:prstGeom prst="rect">
                  <a:avLst/>
                </a:prstGeom>
              </p:spPr>
            </p:pic>
            <p:pic>
              <p:nvPicPr>
                <p:cNvPr id="66" name="Graphic 65">
                  <a:extLst>
                    <a:ext uri="{FF2B5EF4-FFF2-40B4-BE49-F238E27FC236}">
                      <a16:creationId xmlns:a16="http://schemas.microsoft.com/office/drawing/2014/main" id="{5A497148-5052-E7A7-9D61-4AA2C51B30E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291021" y="3573179"/>
                  <a:ext cx="354664" cy="752910"/>
                </a:xfrm>
                <a:prstGeom prst="rect">
                  <a:avLst/>
                </a:prstGeom>
              </p:spPr>
            </p:pic>
            <p:pic>
              <p:nvPicPr>
                <p:cNvPr id="67" name="Graphic 66">
                  <a:extLst>
                    <a:ext uri="{FF2B5EF4-FFF2-40B4-BE49-F238E27FC236}">
                      <a16:creationId xmlns:a16="http://schemas.microsoft.com/office/drawing/2014/main" id="{3F7B0E8B-FE95-1B96-4265-E74D630D267E}"/>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443421" y="3725579"/>
                  <a:ext cx="354664" cy="752910"/>
                </a:xfrm>
                <a:prstGeom prst="rect">
                  <a:avLst/>
                </a:prstGeom>
              </p:spPr>
            </p:pic>
            <p:pic>
              <p:nvPicPr>
                <p:cNvPr id="68" name="Graphic 67">
                  <a:extLst>
                    <a:ext uri="{FF2B5EF4-FFF2-40B4-BE49-F238E27FC236}">
                      <a16:creationId xmlns:a16="http://schemas.microsoft.com/office/drawing/2014/main" id="{D8EDC642-B527-F930-1910-E6C23BB9A6E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474093" y="3030744"/>
                  <a:ext cx="354664" cy="752910"/>
                </a:xfrm>
                <a:prstGeom prst="rect">
                  <a:avLst/>
                </a:prstGeom>
              </p:spPr>
            </p:pic>
            <p:pic>
              <p:nvPicPr>
                <p:cNvPr id="69" name="Graphic 68">
                  <a:extLst>
                    <a:ext uri="{FF2B5EF4-FFF2-40B4-BE49-F238E27FC236}">
                      <a16:creationId xmlns:a16="http://schemas.microsoft.com/office/drawing/2014/main" id="{C9E206AC-0461-42C8-2755-F1A48B60FC5A}"/>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975202" y="3230692"/>
                  <a:ext cx="354664" cy="752910"/>
                </a:xfrm>
                <a:prstGeom prst="rect">
                  <a:avLst/>
                </a:prstGeom>
              </p:spPr>
            </p:pic>
            <p:pic>
              <p:nvPicPr>
                <p:cNvPr id="70" name="Graphic 69">
                  <a:extLst>
                    <a:ext uri="{FF2B5EF4-FFF2-40B4-BE49-F238E27FC236}">
                      <a16:creationId xmlns:a16="http://schemas.microsoft.com/office/drawing/2014/main" id="{93C2A530-8F7B-E093-CCAD-E2D25F1734AB}"/>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523957" y="3420779"/>
                  <a:ext cx="354664" cy="752910"/>
                </a:xfrm>
                <a:prstGeom prst="rect">
                  <a:avLst/>
                </a:prstGeom>
              </p:spPr>
            </p:pic>
            <p:pic>
              <p:nvPicPr>
                <p:cNvPr id="72" name="Graphic 71">
                  <a:extLst>
                    <a:ext uri="{FF2B5EF4-FFF2-40B4-BE49-F238E27FC236}">
                      <a16:creationId xmlns:a16="http://schemas.microsoft.com/office/drawing/2014/main" id="{F59C1FFE-9722-8B17-263F-054B47B3DBD9}"/>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822802" y="3668460"/>
                  <a:ext cx="354664" cy="752910"/>
                </a:xfrm>
                <a:prstGeom prst="rect">
                  <a:avLst/>
                </a:prstGeom>
              </p:spPr>
            </p:pic>
            <p:pic>
              <p:nvPicPr>
                <p:cNvPr id="75" name="Graphic 74">
                  <a:extLst>
                    <a:ext uri="{FF2B5EF4-FFF2-40B4-BE49-F238E27FC236}">
                      <a16:creationId xmlns:a16="http://schemas.microsoft.com/office/drawing/2014/main" id="{433B0DD1-8208-8A5B-7F5D-3DB323F0743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002355" y="3382337"/>
                  <a:ext cx="261817" cy="1001300"/>
                </a:xfrm>
                <a:prstGeom prst="rect">
                  <a:avLst/>
                </a:prstGeom>
              </p:spPr>
            </p:pic>
            <p:pic>
              <p:nvPicPr>
                <p:cNvPr id="89" name="Graphic 88">
                  <a:extLst>
                    <a:ext uri="{FF2B5EF4-FFF2-40B4-BE49-F238E27FC236}">
                      <a16:creationId xmlns:a16="http://schemas.microsoft.com/office/drawing/2014/main" id="{D64EBD6F-12A8-01A9-0832-A26297EFF2DD}"/>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164627" y="3077710"/>
                  <a:ext cx="261817" cy="1001300"/>
                </a:xfrm>
                <a:prstGeom prst="rect">
                  <a:avLst/>
                </a:prstGeom>
              </p:spPr>
            </p:pic>
            <p:pic>
              <p:nvPicPr>
                <p:cNvPr id="90" name="Graphic 89">
                  <a:extLst>
                    <a:ext uri="{FF2B5EF4-FFF2-40B4-BE49-F238E27FC236}">
                      <a16:creationId xmlns:a16="http://schemas.microsoft.com/office/drawing/2014/main" id="{DF7EB5CE-ADA4-27F5-82F9-CCF8A1B24A57}"/>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936464" y="3510342"/>
                  <a:ext cx="261817" cy="1001300"/>
                </a:xfrm>
                <a:prstGeom prst="rect">
                  <a:avLst/>
                </a:prstGeom>
              </p:spPr>
            </p:pic>
          </p:grpSp>
          <p:grpSp>
            <p:nvGrpSpPr>
              <p:cNvPr id="176" name="Group 175">
                <a:extLst>
                  <a:ext uri="{FF2B5EF4-FFF2-40B4-BE49-F238E27FC236}">
                    <a16:creationId xmlns:a16="http://schemas.microsoft.com/office/drawing/2014/main" id="{267F3E51-2566-0FB1-D76F-929A1622C225}"/>
                  </a:ext>
                </a:extLst>
              </p:cNvPr>
              <p:cNvGrpSpPr/>
              <p:nvPr/>
            </p:nvGrpSpPr>
            <p:grpSpPr>
              <a:xfrm>
                <a:off x="10774175" y="3081861"/>
                <a:ext cx="992370" cy="1443042"/>
                <a:chOff x="10774175" y="3081861"/>
                <a:chExt cx="992370" cy="1443042"/>
              </a:xfrm>
            </p:grpSpPr>
            <p:pic>
              <p:nvPicPr>
                <p:cNvPr id="77" name="Graphic 76">
                  <a:extLst>
                    <a:ext uri="{FF2B5EF4-FFF2-40B4-BE49-F238E27FC236}">
                      <a16:creationId xmlns:a16="http://schemas.microsoft.com/office/drawing/2014/main" id="{BDB0B086-521A-6A30-9132-FFF157B4E70A}"/>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145277" y="3342784"/>
                  <a:ext cx="261817" cy="1001300"/>
                </a:xfrm>
                <a:prstGeom prst="rect">
                  <a:avLst/>
                </a:prstGeom>
              </p:spPr>
            </p:pic>
            <p:pic>
              <p:nvPicPr>
                <p:cNvPr id="79" name="Graphic 78">
                  <a:extLst>
                    <a:ext uri="{FF2B5EF4-FFF2-40B4-BE49-F238E27FC236}">
                      <a16:creationId xmlns:a16="http://schemas.microsoft.com/office/drawing/2014/main" id="{F5D44D72-C622-25D8-6EF3-60C2415999A8}"/>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774175" y="3771993"/>
                  <a:ext cx="354664" cy="752910"/>
                </a:xfrm>
                <a:prstGeom prst="rect">
                  <a:avLst/>
                </a:prstGeom>
              </p:spPr>
            </p:pic>
            <p:pic>
              <p:nvPicPr>
                <p:cNvPr id="80" name="Graphic 79">
                  <a:extLst>
                    <a:ext uri="{FF2B5EF4-FFF2-40B4-BE49-F238E27FC236}">
                      <a16:creationId xmlns:a16="http://schemas.microsoft.com/office/drawing/2014/main" id="{2F5AC841-5EFD-5216-67FC-81F5C5E9E83B}"/>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837931" y="3192580"/>
                  <a:ext cx="354664" cy="752910"/>
                </a:xfrm>
                <a:prstGeom prst="rect">
                  <a:avLst/>
                </a:prstGeom>
              </p:spPr>
            </p:pic>
            <p:pic>
              <p:nvPicPr>
                <p:cNvPr id="87" name="Graphic 86">
                  <a:extLst>
                    <a:ext uri="{FF2B5EF4-FFF2-40B4-BE49-F238E27FC236}">
                      <a16:creationId xmlns:a16="http://schemas.microsoft.com/office/drawing/2014/main" id="{0BDCFBAF-F237-ECC9-A66B-015B35E174C3}"/>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971328" y="3361712"/>
                  <a:ext cx="261817" cy="1001300"/>
                </a:xfrm>
                <a:prstGeom prst="rect">
                  <a:avLst/>
                </a:prstGeom>
              </p:spPr>
            </p:pic>
            <p:pic>
              <p:nvPicPr>
                <p:cNvPr id="91" name="Graphic 90">
                  <a:extLst>
                    <a:ext uri="{FF2B5EF4-FFF2-40B4-BE49-F238E27FC236}">
                      <a16:creationId xmlns:a16="http://schemas.microsoft.com/office/drawing/2014/main" id="{5294199C-2D06-9ACC-167D-11C02DE8D3CB}"/>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123728" y="3514112"/>
                  <a:ext cx="261817" cy="1001300"/>
                </a:xfrm>
                <a:prstGeom prst="rect">
                  <a:avLst/>
                </a:prstGeom>
              </p:spPr>
            </p:pic>
            <p:pic>
              <p:nvPicPr>
                <p:cNvPr id="92" name="Graphic 91">
                  <a:extLst>
                    <a:ext uri="{FF2B5EF4-FFF2-40B4-BE49-F238E27FC236}">
                      <a16:creationId xmlns:a16="http://schemas.microsoft.com/office/drawing/2014/main" id="{A7DE4F7E-E519-0C1C-2E50-52FEF589E98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484907" y="3522240"/>
                  <a:ext cx="261817" cy="1001300"/>
                </a:xfrm>
                <a:prstGeom prst="rect">
                  <a:avLst/>
                </a:prstGeom>
              </p:spPr>
            </p:pic>
            <p:pic>
              <p:nvPicPr>
                <p:cNvPr id="93" name="Graphic 92">
                  <a:extLst>
                    <a:ext uri="{FF2B5EF4-FFF2-40B4-BE49-F238E27FC236}">
                      <a16:creationId xmlns:a16="http://schemas.microsoft.com/office/drawing/2014/main" id="{FAA13C7A-037C-ABEE-2E90-6F282453C29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313784" y="3081861"/>
                  <a:ext cx="261817" cy="1001300"/>
                </a:xfrm>
                <a:prstGeom prst="rect">
                  <a:avLst/>
                </a:prstGeom>
              </p:spPr>
            </p:pic>
            <p:pic>
              <p:nvPicPr>
                <p:cNvPr id="94" name="Graphic 93">
                  <a:extLst>
                    <a:ext uri="{FF2B5EF4-FFF2-40B4-BE49-F238E27FC236}">
                      <a16:creationId xmlns:a16="http://schemas.microsoft.com/office/drawing/2014/main" id="{E3562F40-7BF5-889E-2872-9E39E779B88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944949" y="3202952"/>
                  <a:ext cx="261817" cy="1001300"/>
                </a:xfrm>
                <a:prstGeom prst="rect">
                  <a:avLst/>
                </a:prstGeom>
              </p:spPr>
            </p:pic>
            <p:pic>
              <p:nvPicPr>
                <p:cNvPr id="95" name="Graphic 94">
                  <a:extLst>
                    <a:ext uri="{FF2B5EF4-FFF2-40B4-BE49-F238E27FC236}">
                      <a16:creationId xmlns:a16="http://schemas.microsoft.com/office/drawing/2014/main" id="{C36BC612-9E16-E166-C94D-C77A7C61C8F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504728" y="3209816"/>
                  <a:ext cx="261817" cy="1001300"/>
                </a:xfrm>
                <a:prstGeom prst="rect">
                  <a:avLst/>
                </a:prstGeom>
              </p:spPr>
            </p:pic>
            <p:pic>
              <p:nvPicPr>
                <p:cNvPr id="96" name="Graphic 95">
                  <a:extLst>
                    <a:ext uri="{FF2B5EF4-FFF2-40B4-BE49-F238E27FC236}">
                      <a16:creationId xmlns:a16="http://schemas.microsoft.com/office/drawing/2014/main" id="{72180830-D73D-FD9B-A053-39412C8945D7}"/>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256014" y="3482616"/>
                  <a:ext cx="261817" cy="1001300"/>
                </a:xfrm>
                <a:prstGeom prst="rect">
                  <a:avLst/>
                </a:prstGeom>
              </p:spPr>
            </p:pic>
          </p:grpSp>
          <p:sp>
            <p:nvSpPr>
              <p:cNvPr id="206" name="TextBox 205">
                <a:extLst>
                  <a:ext uri="{FF2B5EF4-FFF2-40B4-BE49-F238E27FC236}">
                    <a16:creationId xmlns:a16="http://schemas.microsoft.com/office/drawing/2014/main" id="{721D47DC-898B-FD1B-9143-60FE1105DE01}"/>
                  </a:ext>
                </a:extLst>
              </p:cNvPr>
              <p:cNvSpPr txBox="1"/>
              <p:nvPr/>
            </p:nvSpPr>
            <p:spPr>
              <a:xfrm>
                <a:off x="5149328" y="3145378"/>
                <a:ext cx="373820" cy="369332"/>
              </a:xfrm>
              <a:prstGeom prst="rect">
                <a:avLst/>
              </a:prstGeom>
              <a:noFill/>
            </p:spPr>
            <p:txBody>
              <a:bodyPr wrap="none" rtlCol="0">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4)</a:t>
                </a:r>
              </a:p>
            </p:txBody>
          </p:sp>
          <p:sp>
            <p:nvSpPr>
              <p:cNvPr id="207" name="TextBox 206">
                <a:extLst>
                  <a:ext uri="{FF2B5EF4-FFF2-40B4-BE49-F238E27FC236}">
                    <a16:creationId xmlns:a16="http://schemas.microsoft.com/office/drawing/2014/main" id="{1253FE19-72B3-159A-DA05-B08D8C479643}"/>
                  </a:ext>
                </a:extLst>
              </p:cNvPr>
              <p:cNvSpPr txBox="1"/>
              <p:nvPr/>
            </p:nvSpPr>
            <p:spPr>
              <a:xfrm>
                <a:off x="7542705" y="3145378"/>
                <a:ext cx="373820" cy="369332"/>
              </a:xfrm>
              <a:prstGeom prst="rect">
                <a:avLst/>
              </a:prstGeom>
              <a:noFill/>
            </p:spPr>
            <p:txBody>
              <a:bodyPr wrap="none" rtlCol="0">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5)</a:t>
                </a:r>
              </a:p>
            </p:txBody>
          </p:sp>
          <p:sp>
            <p:nvSpPr>
              <p:cNvPr id="208" name="TextBox 207">
                <a:extLst>
                  <a:ext uri="{FF2B5EF4-FFF2-40B4-BE49-F238E27FC236}">
                    <a16:creationId xmlns:a16="http://schemas.microsoft.com/office/drawing/2014/main" id="{BDEC423B-DBF7-8CE0-D9B2-789A7B7D39DA}"/>
                  </a:ext>
                </a:extLst>
              </p:cNvPr>
              <p:cNvSpPr txBox="1"/>
              <p:nvPr/>
            </p:nvSpPr>
            <p:spPr>
              <a:xfrm>
                <a:off x="10132697" y="3145378"/>
                <a:ext cx="373820" cy="369332"/>
              </a:xfrm>
              <a:prstGeom prst="rect">
                <a:avLst/>
              </a:prstGeom>
              <a:noFill/>
            </p:spPr>
            <p:txBody>
              <a:bodyPr wrap="none" rtlCol="0">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6)</a:t>
                </a:r>
              </a:p>
            </p:txBody>
          </p:sp>
        </p:grpSp>
        <p:pic>
          <p:nvPicPr>
            <p:cNvPr id="88" name="Graphic 87">
              <a:extLst>
                <a:ext uri="{FF2B5EF4-FFF2-40B4-BE49-F238E27FC236}">
                  <a16:creationId xmlns:a16="http://schemas.microsoft.com/office/drawing/2014/main" id="{33DC4110-8CC8-DE86-59E5-1BF4D5849128}"/>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154755" y="3534737"/>
              <a:ext cx="261817" cy="1001300"/>
            </a:xfrm>
            <a:prstGeom prst="rect">
              <a:avLst/>
            </a:prstGeom>
          </p:spPr>
        </p:pic>
      </p:grpSp>
      <p:sp>
        <p:nvSpPr>
          <p:cNvPr id="203" name="TextBox 202">
            <a:extLst>
              <a:ext uri="{FF2B5EF4-FFF2-40B4-BE49-F238E27FC236}">
                <a16:creationId xmlns:a16="http://schemas.microsoft.com/office/drawing/2014/main" id="{417B8F29-9813-4FC7-D9A8-4458801DAAE4}"/>
              </a:ext>
            </a:extLst>
          </p:cNvPr>
          <p:cNvSpPr txBox="1"/>
          <p:nvPr/>
        </p:nvSpPr>
        <p:spPr>
          <a:xfrm>
            <a:off x="5149328" y="1289552"/>
            <a:ext cx="373820" cy="369332"/>
          </a:xfrm>
          <a:prstGeom prst="rect">
            <a:avLst/>
          </a:prstGeom>
          <a:noFill/>
        </p:spPr>
        <p:txBody>
          <a:bodyPr wrap="none" rtlCol="0">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1)</a:t>
            </a:r>
          </a:p>
        </p:txBody>
      </p:sp>
      <p:sp>
        <p:nvSpPr>
          <p:cNvPr id="204" name="TextBox 203">
            <a:extLst>
              <a:ext uri="{FF2B5EF4-FFF2-40B4-BE49-F238E27FC236}">
                <a16:creationId xmlns:a16="http://schemas.microsoft.com/office/drawing/2014/main" id="{E6DDD05E-9DE1-23FD-F4B7-F92BD022A949}"/>
              </a:ext>
            </a:extLst>
          </p:cNvPr>
          <p:cNvSpPr txBox="1"/>
          <p:nvPr/>
        </p:nvSpPr>
        <p:spPr>
          <a:xfrm>
            <a:off x="7542705" y="1289552"/>
            <a:ext cx="373820" cy="369332"/>
          </a:xfrm>
          <a:prstGeom prst="rect">
            <a:avLst/>
          </a:prstGeom>
          <a:noFill/>
        </p:spPr>
        <p:txBody>
          <a:bodyPr wrap="none" rtlCol="0">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2)</a:t>
            </a:r>
          </a:p>
        </p:txBody>
      </p:sp>
      <p:sp>
        <p:nvSpPr>
          <p:cNvPr id="205" name="TextBox 204">
            <a:extLst>
              <a:ext uri="{FF2B5EF4-FFF2-40B4-BE49-F238E27FC236}">
                <a16:creationId xmlns:a16="http://schemas.microsoft.com/office/drawing/2014/main" id="{5736F07B-8A65-AA79-68DE-EF369AF60580}"/>
              </a:ext>
            </a:extLst>
          </p:cNvPr>
          <p:cNvSpPr txBox="1"/>
          <p:nvPr/>
        </p:nvSpPr>
        <p:spPr>
          <a:xfrm>
            <a:off x="10132697" y="1289552"/>
            <a:ext cx="373820" cy="369332"/>
          </a:xfrm>
          <a:prstGeom prst="rect">
            <a:avLst/>
          </a:prstGeom>
          <a:noFill/>
        </p:spPr>
        <p:txBody>
          <a:bodyPr wrap="none" rtlCol="0">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3)</a:t>
            </a:r>
          </a:p>
        </p:txBody>
      </p:sp>
      <p:grpSp>
        <p:nvGrpSpPr>
          <p:cNvPr id="213" name="Group 212">
            <a:extLst>
              <a:ext uri="{FF2B5EF4-FFF2-40B4-BE49-F238E27FC236}">
                <a16:creationId xmlns:a16="http://schemas.microsoft.com/office/drawing/2014/main" id="{40FF15F9-3340-2A0E-76D2-AE12E4500F44}"/>
              </a:ext>
            </a:extLst>
          </p:cNvPr>
          <p:cNvGrpSpPr/>
          <p:nvPr/>
        </p:nvGrpSpPr>
        <p:grpSpPr>
          <a:xfrm>
            <a:off x="5102003" y="4777268"/>
            <a:ext cx="7089996" cy="2015642"/>
            <a:chOff x="5102003" y="4777268"/>
            <a:chExt cx="7089996" cy="2015642"/>
          </a:xfrm>
        </p:grpSpPr>
        <p:grpSp>
          <p:nvGrpSpPr>
            <p:cNvPr id="188" name="Group 187">
              <a:extLst>
                <a:ext uri="{FF2B5EF4-FFF2-40B4-BE49-F238E27FC236}">
                  <a16:creationId xmlns:a16="http://schemas.microsoft.com/office/drawing/2014/main" id="{849951F8-444D-DE47-0FA2-193898EE2625}"/>
                </a:ext>
              </a:extLst>
            </p:cNvPr>
            <p:cNvGrpSpPr/>
            <p:nvPr/>
          </p:nvGrpSpPr>
          <p:grpSpPr>
            <a:xfrm>
              <a:off x="10570960" y="5795648"/>
              <a:ext cx="826491" cy="854348"/>
              <a:chOff x="10703886" y="2217723"/>
              <a:chExt cx="826491" cy="854348"/>
            </a:xfrm>
          </p:grpSpPr>
          <p:pic>
            <p:nvPicPr>
              <p:cNvPr id="189" name="Graphic 188">
                <a:extLst>
                  <a:ext uri="{FF2B5EF4-FFF2-40B4-BE49-F238E27FC236}">
                    <a16:creationId xmlns:a16="http://schemas.microsoft.com/office/drawing/2014/main" id="{A9E93911-75F0-29BA-3771-413F0C01D7C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064505" y="2217723"/>
                <a:ext cx="465872" cy="752910"/>
              </a:xfrm>
              <a:prstGeom prst="rect">
                <a:avLst/>
              </a:prstGeom>
            </p:spPr>
          </p:pic>
          <p:pic>
            <p:nvPicPr>
              <p:cNvPr id="190" name="Graphic 189">
                <a:extLst>
                  <a:ext uri="{FF2B5EF4-FFF2-40B4-BE49-F238E27FC236}">
                    <a16:creationId xmlns:a16="http://schemas.microsoft.com/office/drawing/2014/main" id="{D52A8FD9-ABB5-716B-BA1E-370881C2D29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703886" y="2319161"/>
                <a:ext cx="465872" cy="752910"/>
              </a:xfrm>
              <a:prstGeom prst="rect">
                <a:avLst/>
              </a:prstGeom>
            </p:spPr>
          </p:pic>
        </p:grpSp>
        <p:sp>
          <p:nvSpPr>
            <p:cNvPr id="31" name="TextBox 30">
              <a:extLst>
                <a:ext uri="{FF2B5EF4-FFF2-40B4-BE49-F238E27FC236}">
                  <a16:creationId xmlns:a16="http://schemas.microsoft.com/office/drawing/2014/main" id="{07EDAC7C-B5B8-BEBA-14C1-2D7544C5AA6F}"/>
                </a:ext>
              </a:extLst>
            </p:cNvPr>
            <p:cNvSpPr txBox="1"/>
            <p:nvPr/>
          </p:nvSpPr>
          <p:spPr>
            <a:xfrm>
              <a:off x="5102003" y="4777268"/>
              <a:ext cx="7089996" cy="400110"/>
            </a:xfrm>
            <a:prstGeom prst="rect">
              <a:avLst/>
            </a:prstGeom>
            <a:noFill/>
          </p:spPr>
          <p:txBody>
            <a:bodyPr wrap="square" rtlCol="0">
              <a:spAutoFit/>
            </a:bodyPr>
            <a:lstStyle/>
            <a:p>
              <a:pPr algn="ctr"/>
              <a:r>
                <a:rPr lang="en-US" sz="2000" b="1" i="1" u="sng" dirty="0">
                  <a:latin typeface="Calibri" panose="020F0502020204030204" pitchFamily="34" charset="0"/>
                  <a:ea typeface="Calibri" panose="020F0502020204030204" pitchFamily="34" charset="0"/>
                  <a:cs typeface="Calibri" panose="020F0502020204030204" pitchFamily="34" charset="0"/>
                </a:rPr>
                <a:t>Combined Scenarios</a:t>
              </a:r>
            </a:p>
          </p:txBody>
        </p:sp>
        <p:grpSp>
          <p:nvGrpSpPr>
            <p:cNvPr id="117" name="Group 116">
              <a:extLst>
                <a:ext uri="{FF2B5EF4-FFF2-40B4-BE49-F238E27FC236}">
                  <a16:creationId xmlns:a16="http://schemas.microsoft.com/office/drawing/2014/main" id="{EE24FED3-E2DB-5875-5F1F-615DC49986C6}"/>
                </a:ext>
              </a:extLst>
            </p:cNvPr>
            <p:cNvGrpSpPr/>
            <p:nvPr/>
          </p:nvGrpSpPr>
          <p:grpSpPr>
            <a:xfrm>
              <a:off x="5328468" y="5227524"/>
              <a:ext cx="1139963" cy="1565386"/>
              <a:chOff x="5716128" y="1586482"/>
              <a:chExt cx="1139963" cy="1565386"/>
            </a:xfrm>
          </p:grpSpPr>
          <p:pic>
            <p:nvPicPr>
              <p:cNvPr id="118" name="Graphic 117">
                <a:extLst>
                  <a:ext uri="{FF2B5EF4-FFF2-40B4-BE49-F238E27FC236}">
                    <a16:creationId xmlns:a16="http://schemas.microsoft.com/office/drawing/2014/main" id="{97651EA0-E022-E424-902F-BC096391C0D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175169" y="1880306"/>
                <a:ext cx="465872" cy="752910"/>
              </a:xfrm>
              <a:prstGeom prst="rect">
                <a:avLst/>
              </a:prstGeom>
            </p:spPr>
          </p:pic>
          <p:pic>
            <p:nvPicPr>
              <p:cNvPr id="119" name="Graphic 118">
                <a:extLst>
                  <a:ext uri="{FF2B5EF4-FFF2-40B4-BE49-F238E27FC236}">
                    <a16:creationId xmlns:a16="http://schemas.microsoft.com/office/drawing/2014/main" id="{C1F0063B-8A9A-5A9A-8888-7A3EE058C75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771947" y="1992720"/>
                <a:ext cx="465872" cy="752910"/>
              </a:xfrm>
              <a:prstGeom prst="rect">
                <a:avLst/>
              </a:prstGeom>
            </p:spPr>
          </p:pic>
          <p:pic>
            <p:nvPicPr>
              <p:cNvPr id="120" name="Graphic 119">
                <a:extLst>
                  <a:ext uri="{FF2B5EF4-FFF2-40B4-BE49-F238E27FC236}">
                    <a16:creationId xmlns:a16="http://schemas.microsoft.com/office/drawing/2014/main" id="{A0D2453A-6F25-5E48-1FAE-64B87409AED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924347" y="2145120"/>
                <a:ext cx="465872" cy="752910"/>
              </a:xfrm>
              <a:prstGeom prst="rect">
                <a:avLst/>
              </a:prstGeom>
            </p:spPr>
          </p:pic>
          <p:pic>
            <p:nvPicPr>
              <p:cNvPr id="121" name="Graphic 120">
                <a:extLst>
                  <a:ext uri="{FF2B5EF4-FFF2-40B4-BE49-F238E27FC236}">
                    <a16:creationId xmlns:a16="http://schemas.microsoft.com/office/drawing/2014/main" id="{DADD375D-A974-A833-B70C-0E17950F070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076747" y="2297520"/>
                <a:ext cx="465872" cy="752910"/>
              </a:xfrm>
              <a:prstGeom prst="rect">
                <a:avLst/>
              </a:prstGeom>
            </p:spPr>
          </p:pic>
          <p:pic>
            <p:nvPicPr>
              <p:cNvPr id="122" name="Graphic 121">
                <a:extLst>
                  <a:ext uri="{FF2B5EF4-FFF2-40B4-BE49-F238E27FC236}">
                    <a16:creationId xmlns:a16="http://schemas.microsoft.com/office/drawing/2014/main" id="{00F42F30-875C-38EC-B62A-A8EAB4CE867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716128" y="2398958"/>
                <a:ext cx="465872" cy="752910"/>
              </a:xfrm>
              <a:prstGeom prst="rect">
                <a:avLst/>
              </a:prstGeom>
            </p:spPr>
          </p:pic>
          <p:pic>
            <p:nvPicPr>
              <p:cNvPr id="123" name="Graphic 122">
                <a:extLst>
                  <a:ext uri="{FF2B5EF4-FFF2-40B4-BE49-F238E27FC236}">
                    <a16:creationId xmlns:a16="http://schemas.microsoft.com/office/drawing/2014/main" id="{E336F362-9BE1-173F-F990-93A999B01C8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841117" y="1586482"/>
                <a:ext cx="465872" cy="752910"/>
              </a:xfrm>
              <a:prstGeom prst="rect">
                <a:avLst/>
              </a:prstGeom>
            </p:spPr>
          </p:pic>
          <p:pic>
            <p:nvPicPr>
              <p:cNvPr id="124" name="Graphic 123">
                <a:extLst>
                  <a:ext uri="{FF2B5EF4-FFF2-40B4-BE49-F238E27FC236}">
                    <a16:creationId xmlns:a16="http://schemas.microsoft.com/office/drawing/2014/main" id="{DA351598-7851-45C3-DE00-E99D377D790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390219" y="2309098"/>
                <a:ext cx="465872" cy="752910"/>
              </a:xfrm>
              <a:prstGeom prst="rect">
                <a:avLst/>
              </a:prstGeom>
            </p:spPr>
          </p:pic>
        </p:grpSp>
        <p:grpSp>
          <p:nvGrpSpPr>
            <p:cNvPr id="163" name="Group 162">
              <a:extLst>
                <a:ext uri="{FF2B5EF4-FFF2-40B4-BE49-F238E27FC236}">
                  <a16:creationId xmlns:a16="http://schemas.microsoft.com/office/drawing/2014/main" id="{49035F83-322B-F950-A554-700BF19DBD5C}"/>
                </a:ext>
              </a:extLst>
            </p:cNvPr>
            <p:cNvGrpSpPr/>
            <p:nvPr/>
          </p:nvGrpSpPr>
          <p:grpSpPr>
            <a:xfrm>
              <a:off x="5943956" y="5316127"/>
              <a:ext cx="1229723" cy="1447745"/>
              <a:chOff x="5753087" y="3078828"/>
              <a:chExt cx="1229723" cy="1447745"/>
            </a:xfrm>
          </p:grpSpPr>
          <p:pic>
            <p:nvPicPr>
              <p:cNvPr id="164" name="Graphic 163">
                <a:extLst>
                  <a:ext uri="{FF2B5EF4-FFF2-40B4-BE49-F238E27FC236}">
                    <a16:creationId xmlns:a16="http://schemas.microsoft.com/office/drawing/2014/main" id="{ABBF44D3-50E8-3FE9-3071-38CC7710F6B8}"/>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543597" y="3449479"/>
                <a:ext cx="261817" cy="1001300"/>
              </a:xfrm>
              <a:prstGeom prst="rect">
                <a:avLst/>
              </a:prstGeom>
            </p:spPr>
          </p:pic>
          <p:pic>
            <p:nvPicPr>
              <p:cNvPr id="165" name="Graphic 164">
                <a:extLst>
                  <a:ext uri="{FF2B5EF4-FFF2-40B4-BE49-F238E27FC236}">
                    <a16:creationId xmlns:a16="http://schemas.microsoft.com/office/drawing/2014/main" id="{B56F4C65-6CE6-8451-EDF6-8439A3F825BF}"/>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753087" y="3621263"/>
                <a:ext cx="354664" cy="752910"/>
              </a:xfrm>
              <a:prstGeom prst="rect">
                <a:avLst/>
              </a:prstGeom>
            </p:spPr>
          </p:pic>
          <p:pic>
            <p:nvPicPr>
              <p:cNvPr id="166" name="Graphic 165">
                <a:extLst>
                  <a:ext uri="{FF2B5EF4-FFF2-40B4-BE49-F238E27FC236}">
                    <a16:creationId xmlns:a16="http://schemas.microsoft.com/office/drawing/2014/main" id="{745BEB89-4212-D7F9-FE8F-7F1B4DF320A9}"/>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905487" y="3773663"/>
                <a:ext cx="354664" cy="752910"/>
              </a:xfrm>
              <a:prstGeom prst="rect">
                <a:avLst/>
              </a:prstGeom>
            </p:spPr>
          </p:pic>
          <p:pic>
            <p:nvPicPr>
              <p:cNvPr id="167" name="Graphic 166">
                <a:extLst>
                  <a:ext uri="{FF2B5EF4-FFF2-40B4-BE49-F238E27FC236}">
                    <a16:creationId xmlns:a16="http://schemas.microsoft.com/office/drawing/2014/main" id="{D58B0300-B2F3-7258-CC68-B38C993EAFE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936159" y="3078828"/>
                <a:ext cx="354664" cy="752910"/>
              </a:xfrm>
              <a:prstGeom prst="rect">
                <a:avLst/>
              </a:prstGeom>
            </p:spPr>
          </p:pic>
          <p:pic>
            <p:nvPicPr>
              <p:cNvPr id="168" name="Graphic 167">
                <a:extLst>
                  <a:ext uri="{FF2B5EF4-FFF2-40B4-BE49-F238E27FC236}">
                    <a16:creationId xmlns:a16="http://schemas.microsoft.com/office/drawing/2014/main" id="{7A767C0E-EC84-DE19-48F4-BE1E0588F2BF}"/>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437268" y="3278776"/>
                <a:ext cx="354664" cy="752910"/>
              </a:xfrm>
              <a:prstGeom prst="rect">
                <a:avLst/>
              </a:prstGeom>
            </p:spPr>
          </p:pic>
          <p:pic>
            <p:nvPicPr>
              <p:cNvPr id="169" name="Graphic 168">
                <a:extLst>
                  <a:ext uri="{FF2B5EF4-FFF2-40B4-BE49-F238E27FC236}">
                    <a16:creationId xmlns:a16="http://schemas.microsoft.com/office/drawing/2014/main" id="{13945435-E5C8-8753-F5DC-39C8E957BE36}"/>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986023" y="3468863"/>
                <a:ext cx="354664" cy="752910"/>
              </a:xfrm>
              <a:prstGeom prst="rect">
                <a:avLst/>
              </a:prstGeom>
            </p:spPr>
          </p:pic>
          <p:pic>
            <p:nvPicPr>
              <p:cNvPr id="170" name="Graphic 169">
                <a:extLst>
                  <a:ext uri="{FF2B5EF4-FFF2-40B4-BE49-F238E27FC236}">
                    <a16:creationId xmlns:a16="http://schemas.microsoft.com/office/drawing/2014/main" id="{BAF6CCB0-D61D-0043-ABCF-F6007A4B801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138423" y="3621263"/>
                <a:ext cx="354664" cy="752910"/>
              </a:xfrm>
              <a:prstGeom prst="rect">
                <a:avLst/>
              </a:prstGeom>
            </p:spPr>
          </p:pic>
          <p:pic>
            <p:nvPicPr>
              <p:cNvPr id="171" name="Graphic 170">
                <a:extLst>
                  <a:ext uri="{FF2B5EF4-FFF2-40B4-BE49-F238E27FC236}">
                    <a16:creationId xmlns:a16="http://schemas.microsoft.com/office/drawing/2014/main" id="{B246BE4B-10E6-A8BD-4F7F-5568AA98EB8D}"/>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284868" y="3716544"/>
                <a:ext cx="354664" cy="752910"/>
              </a:xfrm>
              <a:prstGeom prst="rect">
                <a:avLst/>
              </a:prstGeom>
            </p:spPr>
          </p:pic>
          <p:pic>
            <p:nvPicPr>
              <p:cNvPr id="172" name="Graphic 171">
                <a:extLst>
                  <a:ext uri="{FF2B5EF4-FFF2-40B4-BE49-F238E27FC236}">
                    <a16:creationId xmlns:a16="http://schemas.microsoft.com/office/drawing/2014/main" id="{96E63D55-F5CB-C989-8887-D205F0F5717E}"/>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773887" y="3279655"/>
                <a:ext cx="354664" cy="752910"/>
              </a:xfrm>
              <a:prstGeom prst="rect">
                <a:avLst/>
              </a:prstGeom>
            </p:spPr>
          </p:pic>
          <p:pic>
            <p:nvPicPr>
              <p:cNvPr id="173" name="Graphic 172">
                <a:extLst>
                  <a:ext uri="{FF2B5EF4-FFF2-40B4-BE49-F238E27FC236}">
                    <a16:creationId xmlns:a16="http://schemas.microsoft.com/office/drawing/2014/main" id="{34A7D482-66C8-FCC8-21D6-11F78928F31A}"/>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142594" y="3269434"/>
                <a:ext cx="354664" cy="752910"/>
              </a:xfrm>
              <a:prstGeom prst="rect">
                <a:avLst/>
              </a:prstGeom>
            </p:spPr>
          </p:pic>
          <p:pic>
            <p:nvPicPr>
              <p:cNvPr id="174" name="Graphic 173">
                <a:extLst>
                  <a:ext uri="{FF2B5EF4-FFF2-40B4-BE49-F238E27FC236}">
                    <a16:creationId xmlns:a16="http://schemas.microsoft.com/office/drawing/2014/main" id="{BA47756E-7B48-7E06-85D3-A10983D88DB9}"/>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720993" y="3209916"/>
                <a:ext cx="261817" cy="1001300"/>
              </a:xfrm>
              <a:prstGeom prst="rect">
                <a:avLst/>
              </a:prstGeom>
            </p:spPr>
          </p:pic>
        </p:grpSp>
        <p:grpSp>
          <p:nvGrpSpPr>
            <p:cNvPr id="177" name="Group 176">
              <a:extLst>
                <a:ext uri="{FF2B5EF4-FFF2-40B4-BE49-F238E27FC236}">
                  <a16:creationId xmlns:a16="http://schemas.microsoft.com/office/drawing/2014/main" id="{92CE86D2-91B9-BDD6-077D-B18EEBBD77AF}"/>
                </a:ext>
              </a:extLst>
            </p:cNvPr>
            <p:cNvGrpSpPr/>
            <p:nvPr/>
          </p:nvGrpSpPr>
          <p:grpSpPr>
            <a:xfrm>
              <a:off x="11069447" y="5245036"/>
              <a:ext cx="992370" cy="1443042"/>
              <a:chOff x="10774175" y="3081861"/>
              <a:chExt cx="992370" cy="1443042"/>
            </a:xfrm>
          </p:grpSpPr>
          <p:pic>
            <p:nvPicPr>
              <p:cNvPr id="178" name="Graphic 177">
                <a:extLst>
                  <a:ext uri="{FF2B5EF4-FFF2-40B4-BE49-F238E27FC236}">
                    <a16:creationId xmlns:a16="http://schemas.microsoft.com/office/drawing/2014/main" id="{0EEF199E-2AC1-611F-1DAB-EAA332007F49}"/>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145277" y="3342784"/>
                <a:ext cx="261817" cy="1001300"/>
              </a:xfrm>
              <a:prstGeom prst="rect">
                <a:avLst/>
              </a:prstGeom>
            </p:spPr>
          </p:pic>
          <p:pic>
            <p:nvPicPr>
              <p:cNvPr id="179" name="Graphic 178">
                <a:extLst>
                  <a:ext uri="{FF2B5EF4-FFF2-40B4-BE49-F238E27FC236}">
                    <a16:creationId xmlns:a16="http://schemas.microsoft.com/office/drawing/2014/main" id="{D8483E42-690E-49F5-A2B9-368AFA0EF27F}"/>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774175" y="3771993"/>
                <a:ext cx="354664" cy="752910"/>
              </a:xfrm>
              <a:prstGeom prst="rect">
                <a:avLst/>
              </a:prstGeom>
            </p:spPr>
          </p:pic>
          <p:pic>
            <p:nvPicPr>
              <p:cNvPr id="180" name="Graphic 179">
                <a:extLst>
                  <a:ext uri="{FF2B5EF4-FFF2-40B4-BE49-F238E27FC236}">
                    <a16:creationId xmlns:a16="http://schemas.microsoft.com/office/drawing/2014/main" id="{0A06D474-A26F-4DEF-83AC-76C772F4708C}"/>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837931" y="3192580"/>
                <a:ext cx="354664" cy="752910"/>
              </a:xfrm>
              <a:prstGeom prst="rect">
                <a:avLst/>
              </a:prstGeom>
            </p:spPr>
          </p:pic>
          <p:pic>
            <p:nvPicPr>
              <p:cNvPr id="181" name="Graphic 180">
                <a:extLst>
                  <a:ext uri="{FF2B5EF4-FFF2-40B4-BE49-F238E27FC236}">
                    <a16:creationId xmlns:a16="http://schemas.microsoft.com/office/drawing/2014/main" id="{2FADD01C-63C3-21D6-89B3-95FC500D0FB7}"/>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971328" y="3361712"/>
                <a:ext cx="261817" cy="1001300"/>
              </a:xfrm>
              <a:prstGeom prst="rect">
                <a:avLst/>
              </a:prstGeom>
            </p:spPr>
          </p:pic>
          <p:pic>
            <p:nvPicPr>
              <p:cNvPr id="182" name="Graphic 181">
                <a:extLst>
                  <a:ext uri="{FF2B5EF4-FFF2-40B4-BE49-F238E27FC236}">
                    <a16:creationId xmlns:a16="http://schemas.microsoft.com/office/drawing/2014/main" id="{196CD266-766E-7788-21D3-90509BB35AEB}"/>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123728" y="3514112"/>
                <a:ext cx="261817" cy="1001300"/>
              </a:xfrm>
              <a:prstGeom prst="rect">
                <a:avLst/>
              </a:prstGeom>
            </p:spPr>
          </p:pic>
          <p:pic>
            <p:nvPicPr>
              <p:cNvPr id="183" name="Graphic 182">
                <a:extLst>
                  <a:ext uri="{FF2B5EF4-FFF2-40B4-BE49-F238E27FC236}">
                    <a16:creationId xmlns:a16="http://schemas.microsoft.com/office/drawing/2014/main" id="{C2988A88-2D26-2D0E-48F0-B100773AE25B}"/>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484907" y="3522240"/>
                <a:ext cx="261817" cy="1001300"/>
              </a:xfrm>
              <a:prstGeom prst="rect">
                <a:avLst/>
              </a:prstGeom>
            </p:spPr>
          </p:pic>
          <p:pic>
            <p:nvPicPr>
              <p:cNvPr id="184" name="Graphic 183">
                <a:extLst>
                  <a:ext uri="{FF2B5EF4-FFF2-40B4-BE49-F238E27FC236}">
                    <a16:creationId xmlns:a16="http://schemas.microsoft.com/office/drawing/2014/main" id="{3A403D5D-F324-1C59-B386-C9F14239912A}"/>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313784" y="3081861"/>
                <a:ext cx="261817" cy="1001300"/>
              </a:xfrm>
              <a:prstGeom prst="rect">
                <a:avLst/>
              </a:prstGeom>
            </p:spPr>
          </p:pic>
          <p:pic>
            <p:nvPicPr>
              <p:cNvPr id="185" name="Graphic 184">
                <a:extLst>
                  <a:ext uri="{FF2B5EF4-FFF2-40B4-BE49-F238E27FC236}">
                    <a16:creationId xmlns:a16="http://schemas.microsoft.com/office/drawing/2014/main" id="{32279737-66B4-22E5-9BF8-9BD9EBB0B18E}"/>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944949" y="3202952"/>
                <a:ext cx="261817" cy="1001300"/>
              </a:xfrm>
              <a:prstGeom prst="rect">
                <a:avLst/>
              </a:prstGeom>
            </p:spPr>
          </p:pic>
          <p:pic>
            <p:nvPicPr>
              <p:cNvPr id="186" name="Graphic 185">
                <a:extLst>
                  <a:ext uri="{FF2B5EF4-FFF2-40B4-BE49-F238E27FC236}">
                    <a16:creationId xmlns:a16="http://schemas.microsoft.com/office/drawing/2014/main" id="{F71489F0-1302-4C83-6EBA-8E522E201C9D}"/>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504728" y="3209816"/>
                <a:ext cx="261817" cy="1001300"/>
              </a:xfrm>
              <a:prstGeom prst="rect">
                <a:avLst/>
              </a:prstGeom>
            </p:spPr>
          </p:pic>
          <p:pic>
            <p:nvPicPr>
              <p:cNvPr id="187" name="Graphic 186">
                <a:extLst>
                  <a:ext uri="{FF2B5EF4-FFF2-40B4-BE49-F238E27FC236}">
                    <a16:creationId xmlns:a16="http://schemas.microsoft.com/office/drawing/2014/main" id="{6DC653DD-CE03-33B6-1DC5-58DC442D6603}"/>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256014" y="3482616"/>
                <a:ext cx="261817" cy="1001300"/>
              </a:xfrm>
              <a:prstGeom prst="rect">
                <a:avLst/>
              </a:prstGeom>
            </p:spPr>
          </p:pic>
        </p:grpSp>
        <p:grpSp>
          <p:nvGrpSpPr>
            <p:cNvPr id="202" name="Group 201">
              <a:extLst>
                <a:ext uri="{FF2B5EF4-FFF2-40B4-BE49-F238E27FC236}">
                  <a16:creationId xmlns:a16="http://schemas.microsoft.com/office/drawing/2014/main" id="{4AB26077-1047-E928-1A8A-0B11FC2BF512}"/>
                </a:ext>
              </a:extLst>
            </p:cNvPr>
            <p:cNvGrpSpPr/>
            <p:nvPr/>
          </p:nvGrpSpPr>
          <p:grpSpPr>
            <a:xfrm>
              <a:off x="7801979" y="5199438"/>
              <a:ext cx="1774142" cy="1565386"/>
              <a:chOff x="7849866" y="5192127"/>
              <a:chExt cx="1774142" cy="1565386"/>
            </a:xfrm>
          </p:grpSpPr>
          <p:grpSp>
            <p:nvGrpSpPr>
              <p:cNvPr id="139" name="Group 138">
                <a:extLst>
                  <a:ext uri="{FF2B5EF4-FFF2-40B4-BE49-F238E27FC236}">
                    <a16:creationId xmlns:a16="http://schemas.microsoft.com/office/drawing/2014/main" id="{FB7E0386-88B5-0B3C-498C-399C7721EB2E}"/>
                  </a:ext>
                </a:extLst>
              </p:cNvPr>
              <p:cNvGrpSpPr/>
              <p:nvPr/>
            </p:nvGrpSpPr>
            <p:grpSpPr>
              <a:xfrm>
                <a:off x="7849866" y="5192127"/>
                <a:ext cx="1139963" cy="1565386"/>
                <a:chOff x="5716128" y="1586482"/>
                <a:chExt cx="1139963" cy="1565386"/>
              </a:xfrm>
            </p:grpSpPr>
            <p:pic>
              <p:nvPicPr>
                <p:cNvPr id="144" name="Graphic 143">
                  <a:extLst>
                    <a:ext uri="{FF2B5EF4-FFF2-40B4-BE49-F238E27FC236}">
                      <a16:creationId xmlns:a16="http://schemas.microsoft.com/office/drawing/2014/main" id="{8A3ADB76-FDAA-AD1C-3DF4-812BFB597C5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716128" y="2398958"/>
                  <a:ext cx="465872" cy="752910"/>
                </a:xfrm>
                <a:prstGeom prst="rect">
                  <a:avLst/>
                </a:prstGeom>
              </p:spPr>
            </p:pic>
            <p:pic>
              <p:nvPicPr>
                <p:cNvPr id="140" name="Graphic 139">
                  <a:extLst>
                    <a:ext uri="{FF2B5EF4-FFF2-40B4-BE49-F238E27FC236}">
                      <a16:creationId xmlns:a16="http://schemas.microsoft.com/office/drawing/2014/main" id="{D05A69F8-66EA-543C-6EB5-723032A2480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175169" y="1880306"/>
                  <a:ext cx="465872" cy="752910"/>
                </a:xfrm>
                <a:prstGeom prst="rect">
                  <a:avLst/>
                </a:prstGeom>
              </p:spPr>
            </p:pic>
            <p:pic>
              <p:nvPicPr>
                <p:cNvPr id="141" name="Graphic 140">
                  <a:extLst>
                    <a:ext uri="{FF2B5EF4-FFF2-40B4-BE49-F238E27FC236}">
                      <a16:creationId xmlns:a16="http://schemas.microsoft.com/office/drawing/2014/main" id="{D2DC6838-9F9F-7799-F8B1-51E9DF35FA5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771947" y="1992720"/>
                  <a:ext cx="465872" cy="752910"/>
                </a:xfrm>
                <a:prstGeom prst="rect">
                  <a:avLst/>
                </a:prstGeom>
              </p:spPr>
            </p:pic>
            <p:pic>
              <p:nvPicPr>
                <p:cNvPr id="142" name="Graphic 141">
                  <a:extLst>
                    <a:ext uri="{FF2B5EF4-FFF2-40B4-BE49-F238E27FC236}">
                      <a16:creationId xmlns:a16="http://schemas.microsoft.com/office/drawing/2014/main" id="{7EC2F498-421F-097E-B505-B6D261D4199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924347" y="2145120"/>
                  <a:ext cx="465872" cy="752910"/>
                </a:xfrm>
                <a:prstGeom prst="rect">
                  <a:avLst/>
                </a:prstGeom>
              </p:spPr>
            </p:pic>
            <p:pic>
              <p:nvPicPr>
                <p:cNvPr id="143" name="Graphic 142">
                  <a:extLst>
                    <a:ext uri="{FF2B5EF4-FFF2-40B4-BE49-F238E27FC236}">
                      <a16:creationId xmlns:a16="http://schemas.microsoft.com/office/drawing/2014/main" id="{25975650-2272-59FB-781A-1A349FE1C5B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076747" y="2297520"/>
                  <a:ext cx="465872" cy="752910"/>
                </a:xfrm>
                <a:prstGeom prst="rect">
                  <a:avLst/>
                </a:prstGeom>
              </p:spPr>
            </p:pic>
            <p:pic>
              <p:nvPicPr>
                <p:cNvPr id="145" name="Graphic 144">
                  <a:extLst>
                    <a:ext uri="{FF2B5EF4-FFF2-40B4-BE49-F238E27FC236}">
                      <a16:creationId xmlns:a16="http://schemas.microsoft.com/office/drawing/2014/main" id="{27FED43A-7913-7F35-6A2B-9896626C622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841117" y="1586482"/>
                  <a:ext cx="465872" cy="752910"/>
                </a:xfrm>
                <a:prstGeom prst="rect">
                  <a:avLst/>
                </a:prstGeom>
              </p:spPr>
            </p:pic>
            <p:pic>
              <p:nvPicPr>
                <p:cNvPr id="146" name="Graphic 145">
                  <a:extLst>
                    <a:ext uri="{FF2B5EF4-FFF2-40B4-BE49-F238E27FC236}">
                      <a16:creationId xmlns:a16="http://schemas.microsoft.com/office/drawing/2014/main" id="{750D242D-14AB-0C26-B252-1507389A739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390219" y="2309098"/>
                  <a:ext cx="465872" cy="752910"/>
                </a:xfrm>
                <a:prstGeom prst="rect">
                  <a:avLst/>
                </a:prstGeom>
              </p:spPr>
            </p:pic>
          </p:grpSp>
          <p:grpSp>
            <p:nvGrpSpPr>
              <p:cNvPr id="191" name="Group 190">
                <a:extLst>
                  <a:ext uri="{FF2B5EF4-FFF2-40B4-BE49-F238E27FC236}">
                    <a16:creationId xmlns:a16="http://schemas.microsoft.com/office/drawing/2014/main" id="{6F4D7DC9-5965-3109-AEDA-40D21D1E5DF1}"/>
                  </a:ext>
                </a:extLst>
              </p:cNvPr>
              <p:cNvGrpSpPr/>
              <p:nvPr/>
            </p:nvGrpSpPr>
            <p:grpSpPr>
              <a:xfrm>
                <a:off x="8631638" y="5283082"/>
                <a:ext cx="992370" cy="1443042"/>
                <a:chOff x="10774175" y="3081861"/>
                <a:chExt cx="992370" cy="1443042"/>
              </a:xfrm>
            </p:grpSpPr>
            <p:pic>
              <p:nvPicPr>
                <p:cNvPr id="192" name="Graphic 191">
                  <a:extLst>
                    <a:ext uri="{FF2B5EF4-FFF2-40B4-BE49-F238E27FC236}">
                      <a16:creationId xmlns:a16="http://schemas.microsoft.com/office/drawing/2014/main" id="{03053E04-44EE-B7E9-687C-05AB57AD891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145277" y="3342784"/>
                  <a:ext cx="261817" cy="1001300"/>
                </a:xfrm>
                <a:prstGeom prst="rect">
                  <a:avLst/>
                </a:prstGeom>
              </p:spPr>
            </p:pic>
            <p:pic>
              <p:nvPicPr>
                <p:cNvPr id="193" name="Graphic 192">
                  <a:extLst>
                    <a:ext uri="{FF2B5EF4-FFF2-40B4-BE49-F238E27FC236}">
                      <a16:creationId xmlns:a16="http://schemas.microsoft.com/office/drawing/2014/main" id="{E6A018CE-29F4-40E6-37A8-0337A00B6DFA}"/>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774175" y="3771993"/>
                  <a:ext cx="354664" cy="752910"/>
                </a:xfrm>
                <a:prstGeom prst="rect">
                  <a:avLst/>
                </a:prstGeom>
              </p:spPr>
            </p:pic>
            <p:pic>
              <p:nvPicPr>
                <p:cNvPr id="194" name="Graphic 193">
                  <a:extLst>
                    <a:ext uri="{FF2B5EF4-FFF2-40B4-BE49-F238E27FC236}">
                      <a16:creationId xmlns:a16="http://schemas.microsoft.com/office/drawing/2014/main" id="{1D113AC9-4472-CF03-FEDC-B5A931BD6CCE}"/>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837931" y="3192580"/>
                  <a:ext cx="354664" cy="752910"/>
                </a:xfrm>
                <a:prstGeom prst="rect">
                  <a:avLst/>
                </a:prstGeom>
              </p:spPr>
            </p:pic>
            <p:pic>
              <p:nvPicPr>
                <p:cNvPr id="195" name="Graphic 194">
                  <a:extLst>
                    <a:ext uri="{FF2B5EF4-FFF2-40B4-BE49-F238E27FC236}">
                      <a16:creationId xmlns:a16="http://schemas.microsoft.com/office/drawing/2014/main" id="{3F06C47F-BCCB-2E7C-6E77-9C64AF737161}"/>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971328" y="3361712"/>
                  <a:ext cx="261817" cy="1001300"/>
                </a:xfrm>
                <a:prstGeom prst="rect">
                  <a:avLst/>
                </a:prstGeom>
              </p:spPr>
            </p:pic>
            <p:pic>
              <p:nvPicPr>
                <p:cNvPr id="196" name="Graphic 195">
                  <a:extLst>
                    <a:ext uri="{FF2B5EF4-FFF2-40B4-BE49-F238E27FC236}">
                      <a16:creationId xmlns:a16="http://schemas.microsoft.com/office/drawing/2014/main" id="{7DCB6AE7-99EF-38DC-0CA3-B6D5D9E32AB8}"/>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123728" y="3514112"/>
                  <a:ext cx="261817" cy="1001300"/>
                </a:xfrm>
                <a:prstGeom prst="rect">
                  <a:avLst/>
                </a:prstGeom>
              </p:spPr>
            </p:pic>
            <p:pic>
              <p:nvPicPr>
                <p:cNvPr id="197" name="Graphic 196">
                  <a:extLst>
                    <a:ext uri="{FF2B5EF4-FFF2-40B4-BE49-F238E27FC236}">
                      <a16:creationId xmlns:a16="http://schemas.microsoft.com/office/drawing/2014/main" id="{E7C4DAE9-9B8C-A6C1-8D0C-3DEF475DE3FD}"/>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484907" y="3522240"/>
                  <a:ext cx="261817" cy="1001300"/>
                </a:xfrm>
                <a:prstGeom prst="rect">
                  <a:avLst/>
                </a:prstGeom>
              </p:spPr>
            </p:pic>
            <p:pic>
              <p:nvPicPr>
                <p:cNvPr id="198" name="Graphic 197">
                  <a:extLst>
                    <a:ext uri="{FF2B5EF4-FFF2-40B4-BE49-F238E27FC236}">
                      <a16:creationId xmlns:a16="http://schemas.microsoft.com/office/drawing/2014/main" id="{1F1F37CF-704A-188D-0839-F76337D1CAA7}"/>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313784" y="3081861"/>
                  <a:ext cx="261817" cy="1001300"/>
                </a:xfrm>
                <a:prstGeom prst="rect">
                  <a:avLst/>
                </a:prstGeom>
              </p:spPr>
            </p:pic>
            <p:pic>
              <p:nvPicPr>
                <p:cNvPr id="199" name="Graphic 198">
                  <a:extLst>
                    <a:ext uri="{FF2B5EF4-FFF2-40B4-BE49-F238E27FC236}">
                      <a16:creationId xmlns:a16="http://schemas.microsoft.com/office/drawing/2014/main" id="{3836C717-BD9F-403E-8E5E-200C67A4828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944949" y="3202952"/>
                  <a:ext cx="261817" cy="1001300"/>
                </a:xfrm>
                <a:prstGeom prst="rect">
                  <a:avLst/>
                </a:prstGeom>
              </p:spPr>
            </p:pic>
            <p:pic>
              <p:nvPicPr>
                <p:cNvPr id="200" name="Graphic 199">
                  <a:extLst>
                    <a:ext uri="{FF2B5EF4-FFF2-40B4-BE49-F238E27FC236}">
                      <a16:creationId xmlns:a16="http://schemas.microsoft.com/office/drawing/2014/main" id="{FBEFD052-0F31-2AFC-48C9-61A359018F3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504728" y="3209816"/>
                  <a:ext cx="261817" cy="1001300"/>
                </a:xfrm>
                <a:prstGeom prst="rect">
                  <a:avLst/>
                </a:prstGeom>
              </p:spPr>
            </p:pic>
            <p:pic>
              <p:nvPicPr>
                <p:cNvPr id="201" name="Graphic 200">
                  <a:extLst>
                    <a:ext uri="{FF2B5EF4-FFF2-40B4-BE49-F238E27FC236}">
                      <a16:creationId xmlns:a16="http://schemas.microsoft.com/office/drawing/2014/main" id="{04B093F9-0C9A-6E2C-8F75-D8B83D520B53}"/>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256014" y="3482616"/>
                  <a:ext cx="261817" cy="1001300"/>
                </a:xfrm>
                <a:prstGeom prst="rect">
                  <a:avLst/>
                </a:prstGeom>
              </p:spPr>
            </p:pic>
          </p:grpSp>
        </p:grpSp>
        <p:sp>
          <p:nvSpPr>
            <p:cNvPr id="209" name="TextBox 208">
              <a:extLst>
                <a:ext uri="{FF2B5EF4-FFF2-40B4-BE49-F238E27FC236}">
                  <a16:creationId xmlns:a16="http://schemas.microsoft.com/office/drawing/2014/main" id="{1788C3FD-305A-3BCD-C504-6A6FE0076C6C}"/>
                </a:ext>
              </a:extLst>
            </p:cNvPr>
            <p:cNvSpPr txBox="1"/>
            <p:nvPr/>
          </p:nvSpPr>
          <p:spPr>
            <a:xfrm>
              <a:off x="5149328" y="5316948"/>
              <a:ext cx="373820" cy="369332"/>
            </a:xfrm>
            <a:prstGeom prst="rect">
              <a:avLst/>
            </a:prstGeom>
            <a:noFill/>
          </p:spPr>
          <p:txBody>
            <a:bodyPr wrap="none" rtlCol="0">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7)</a:t>
              </a:r>
            </a:p>
          </p:txBody>
        </p:sp>
        <p:sp>
          <p:nvSpPr>
            <p:cNvPr id="210" name="TextBox 209">
              <a:extLst>
                <a:ext uri="{FF2B5EF4-FFF2-40B4-BE49-F238E27FC236}">
                  <a16:creationId xmlns:a16="http://schemas.microsoft.com/office/drawing/2014/main" id="{5ED22680-2A3C-5F51-41AA-BB81E982E080}"/>
                </a:ext>
              </a:extLst>
            </p:cNvPr>
            <p:cNvSpPr txBox="1"/>
            <p:nvPr/>
          </p:nvSpPr>
          <p:spPr>
            <a:xfrm>
              <a:off x="7542705" y="5316948"/>
              <a:ext cx="373820" cy="369332"/>
            </a:xfrm>
            <a:prstGeom prst="rect">
              <a:avLst/>
            </a:prstGeom>
            <a:noFill/>
          </p:spPr>
          <p:txBody>
            <a:bodyPr wrap="none" rtlCol="0">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8)</a:t>
              </a:r>
            </a:p>
          </p:txBody>
        </p:sp>
        <p:sp>
          <p:nvSpPr>
            <p:cNvPr id="211" name="TextBox 210">
              <a:extLst>
                <a:ext uri="{FF2B5EF4-FFF2-40B4-BE49-F238E27FC236}">
                  <a16:creationId xmlns:a16="http://schemas.microsoft.com/office/drawing/2014/main" id="{066B1B48-7AA5-959B-E742-C89B4C35FDCD}"/>
                </a:ext>
              </a:extLst>
            </p:cNvPr>
            <p:cNvSpPr txBox="1"/>
            <p:nvPr/>
          </p:nvSpPr>
          <p:spPr>
            <a:xfrm>
              <a:off x="10132697" y="5316948"/>
              <a:ext cx="373820" cy="369332"/>
            </a:xfrm>
            <a:prstGeom prst="rect">
              <a:avLst/>
            </a:prstGeom>
            <a:noFill/>
          </p:spPr>
          <p:txBody>
            <a:bodyPr wrap="none" rtlCol="0">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9)</a:t>
              </a:r>
            </a:p>
          </p:txBody>
        </p:sp>
      </p:grpSp>
    </p:spTree>
    <p:extLst>
      <p:ext uri="{BB962C8B-B14F-4D97-AF65-F5344CB8AC3E}">
        <p14:creationId xmlns:p14="http://schemas.microsoft.com/office/powerpoint/2010/main" val="152508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growth and growth of plants&#10;&#10;Description automatically generated with medium confidence">
            <a:extLst>
              <a:ext uri="{FF2B5EF4-FFF2-40B4-BE49-F238E27FC236}">
                <a16:creationId xmlns:a16="http://schemas.microsoft.com/office/drawing/2014/main" id="{6E413FAC-0FF6-53E6-D53F-A60D47E46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273624"/>
            <a:ext cx="5245929" cy="5245929"/>
          </a:xfrm>
          <a:prstGeom prst="rect">
            <a:avLst/>
          </a:prstGeom>
          <a:ln w="31750">
            <a:solidFill>
              <a:schemeClr val="tx1"/>
            </a:solidFill>
          </a:ln>
        </p:spPr>
      </p:pic>
      <p:sp>
        <p:nvSpPr>
          <p:cNvPr id="4" name="Rectangle 3">
            <a:extLst>
              <a:ext uri="{FF2B5EF4-FFF2-40B4-BE49-F238E27FC236}">
                <a16:creationId xmlns:a16="http://schemas.microsoft.com/office/drawing/2014/main" id="{E6454D88-D272-5E82-9953-A8D853AE8D2D}"/>
              </a:ext>
            </a:extLst>
          </p:cNvPr>
          <p:cNvSpPr/>
          <p:nvPr/>
        </p:nvSpPr>
        <p:spPr>
          <a:xfrm>
            <a:off x="0" y="1"/>
            <a:ext cx="12192000" cy="103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latin typeface="Calibri" panose="020F0502020204030204" pitchFamily="34" charset="0"/>
                <a:cs typeface="Calibri" panose="020F0502020204030204" pitchFamily="34" charset="0"/>
              </a:rPr>
              <a:t>Oyster Only Scenarios</a:t>
            </a:r>
          </a:p>
        </p:txBody>
      </p:sp>
      <p:sp>
        <p:nvSpPr>
          <p:cNvPr id="6" name="TextBox 5">
            <a:extLst>
              <a:ext uri="{FF2B5EF4-FFF2-40B4-BE49-F238E27FC236}">
                <a16:creationId xmlns:a16="http://schemas.microsoft.com/office/drawing/2014/main" id="{ED41258D-C6A6-6D87-5C00-69FD05ACCE2D}"/>
              </a:ext>
            </a:extLst>
          </p:cNvPr>
          <p:cNvSpPr txBox="1"/>
          <p:nvPr/>
        </p:nvSpPr>
        <p:spPr>
          <a:xfrm>
            <a:off x="346075" y="1489075"/>
            <a:ext cx="5217108" cy="6494085"/>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More Oysters = More Value</a:t>
            </a:r>
          </a:p>
          <a:p>
            <a:pPr marL="285750" indent="-285750">
              <a:buFont typeface="Arial" panose="020B0604020202020204" pitchFamily="34" charset="0"/>
              <a:buChar char="•"/>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York:</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More Habitat: $1.3M yr</a:t>
            </a:r>
            <a:r>
              <a:rPr lang="en-US" sz="2400" baseline="30000" dirty="0">
                <a:latin typeface="Calibri" panose="020F0502020204030204" pitchFamily="34" charset="0"/>
                <a:ea typeface="Calibri" panose="020F0502020204030204" pitchFamily="34" charset="0"/>
                <a:cs typeface="Calibri" panose="020F0502020204030204" pitchFamily="34" charset="0"/>
              </a:rPr>
              <a:t>-1 </a:t>
            </a:r>
            <a:r>
              <a:rPr lang="en-US" sz="2400" dirty="0">
                <a:latin typeface="Calibri" panose="020F0502020204030204" pitchFamily="34" charset="0"/>
                <a:ea typeface="Calibri" panose="020F0502020204030204" pitchFamily="34" charset="0"/>
                <a:cs typeface="Calibri" panose="020F0502020204030204" pitchFamily="34" charset="0"/>
              </a:rPr>
              <a:t>increase</a:t>
            </a:r>
          </a:p>
          <a:p>
            <a:pPr marL="742950" lvl="1"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Less Habitat: $0.8M yr</a:t>
            </a:r>
            <a:r>
              <a:rPr lang="en-US" sz="2400" baseline="30000" dirty="0">
                <a:latin typeface="Calibri" panose="020F0502020204030204" pitchFamily="34" charset="0"/>
                <a:ea typeface="Calibri" panose="020F0502020204030204" pitchFamily="34" charset="0"/>
                <a:cs typeface="Calibri" panose="020F0502020204030204" pitchFamily="34" charset="0"/>
              </a:rPr>
              <a:t>-1 </a:t>
            </a:r>
            <a:r>
              <a:rPr lang="en-US" sz="2400" dirty="0">
                <a:latin typeface="Calibri" panose="020F0502020204030204" pitchFamily="34" charset="0"/>
                <a:ea typeface="Calibri" panose="020F0502020204030204" pitchFamily="34" charset="0"/>
                <a:cs typeface="Calibri" panose="020F0502020204030204" pitchFamily="34" charset="0"/>
              </a:rPr>
              <a:t>decrease</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Piankatank:</a:t>
            </a:r>
          </a:p>
          <a:p>
            <a:pPr marL="742950" lvl="1"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More Habitat: $123K yr</a:t>
            </a:r>
            <a:r>
              <a:rPr lang="en-US" sz="2400" baseline="30000" dirty="0">
                <a:latin typeface="Calibri" panose="020F0502020204030204" pitchFamily="34" charset="0"/>
                <a:ea typeface="Calibri" panose="020F0502020204030204" pitchFamily="34" charset="0"/>
                <a:cs typeface="Calibri" panose="020F0502020204030204" pitchFamily="34" charset="0"/>
              </a:rPr>
              <a:t>-1 </a:t>
            </a:r>
            <a:r>
              <a:rPr lang="en-US" sz="2400" dirty="0">
                <a:latin typeface="Calibri" panose="020F0502020204030204" pitchFamily="34" charset="0"/>
                <a:ea typeface="Calibri" panose="020F0502020204030204" pitchFamily="34" charset="0"/>
                <a:cs typeface="Calibri" panose="020F0502020204030204" pitchFamily="34" charset="0"/>
              </a:rPr>
              <a:t>increase</a:t>
            </a:r>
          </a:p>
          <a:p>
            <a:pPr marL="742950" lvl="1"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Less Habitat: $7K yr</a:t>
            </a:r>
            <a:r>
              <a:rPr lang="en-US" sz="2400" baseline="30000" dirty="0">
                <a:latin typeface="Calibri" panose="020F0502020204030204" pitchFamily="34" charset="0"/>
                <a:ea typeface="Calibri" panose="020F0502020204030204" pitchFamily="34" charset="0"/>
                <a:cs typeface="Calibri" panose="020F0502020204030204" pitchFamily="34" charset="0"/>
              </a:rPr>
              <a:t>-1 </a:t>
            </a:r>
            <a:r>
              <a:rPr lang="en-US" sz="2400" dirty="0">
                <a:latin typeface="Calibri" panose="020F0502020204030204" pitchFamily="34" charset="0"/>
                <a:ea typeface="Calibri" panose="020F0502020204030204" pitchFamily="34" charset="0"/>
                <a:cs typeface="Calibri" panose="020F0502020204030204" pitchFamily="34" charset="0"/>
              </a:rPr>
              <a:t>decrease</a:t>
            </a:r>
          </a:p>
          <a:p>
            <a:endParaRPr lang="en-US" sz="2800" dirty="0">
              <a:latin typeface="Calibri" panose="020F0502020204030204" pitchFamily="34" charset="0"/>
              <a:ea typeface="Calibri" panose="020F0502020204030204" pitchFamily="34" charset="0"/>
              <a:cs typeface="Calibri" panose="020F0502020204030204" pitchFamily="34" charset="0"/>
            </a:endParaRPr>
          </a:p>
          <a:p>
            <a:pPr lvl="1"/>
            <a:endParaRPr lang="en-US" sz="24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6961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454D88-D272-5E82-9953-A8D853AE8D2D}"/>
              </a:ext>
            </a:extLst>
          </p:cNvPr>
          <p:cNvSpPr/>
          <p:nvPr/>
        </p:nvSpPr>
        <p:spPr>
          <a:xfrm>
            <a:off x="0" y="1"/>
            <a:ext cx="12192000" cy="103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latin typeface="Calibri" panose="020F0502020204030204" pitchFamily="34" charset="0"/>
                <a:cs typeface="Calibri" panose="020F0502020204030204" pitchFamily="34" charset="0"/>
              </a:rPr>
              <a:t>York: Oyster Only Scenarios</a:t>
            </a:r>
          </a:p>
        </p:txBody>
      </p:sp>
      <p:sp>
        <p:nvSpPr>
          <p:cNvPr id="6" name="TextBox 5">
            <a:extLst>
              <a:ext uri="{FF2B5EF4-FFF2-40B4-BE49-F238E27FC236}">
                <a16:creationId xmlns:a16="http://schemas.microsoft.com/office/drawing/2014/main" id="{ED41258D-C6A6-6D87-5C00-69FD05ACCE2D}"/>
              </a:ext>
            </a:extLst>
          </p:cNvPr>
          <p:cNvSpPr txBox="1"/>
          <p:nvPr/>
        </p:nvSpPr>
        <p:spPr>
          <a:xfrm>
            <a:off x="346075" y="1489075"/>
            <a:ext cx="4721225" cy="630942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More Oysters =</a:t>
            </a:r>
          </a:p>
          <a:p>
            <a:pPr marL="742950" lvl="1"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Increased Blue Crab &amp; Oyster harvest</a:t>
            </a:r>
          </a:p>
          <a:p>
            <a:endParaRPr lang="en-US" sz="2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Crab pots:</a:t>
            </a:r>
          </a:p>
          <a:p>
            <a:pPr marL="742950" lvl="1"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More Habitat: $746K yr</a:t>
            </a:r>
            <a:r>
              <a:rPr lang="en-US" sz="2400" baseline="30000" dirty="0">
                <a:latin typeface="Calibri" panose="020F0502020204030204" pitchFamily="34" charset="0"/>
                <a:ea typeface="Calibri" panose="020F0502020204030204" pitchFamily="34" charset="0"/>
                <a:cs typeface="Calibri" panose="020F0502020204030204" pitchFamily="34" charset="0"/>
              </a:rPr>
              <a:t>-1 </a:t>
            </a:r>
            <a:r>
              <a:rPr lang="en-US" sz="2400" dirty="0">
                <a:latin typeface="Calibri" panose="020F0502020204030204" pitchFamily="34" charset="0"/>
                <a:ea typeface="Calibri" panose="020F0502020204030204" pitchFamily="34" charset="0"/>
                <a:cs typeface="Calibri" panose="020F0502020204030204" pitchFamily="34" charset="0"/>
              </a:rPr>
              <a:t>increase</a:t>
            </a:r>
          </a:p>
          <a:p>
            <a:pPr marL="742950" lvl="1"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Less Habitat: $428K yr</a:t>
            </a:r>
            <a:r>
              <a:rPr lang="en-US" sz="2400" baseline="30000" dirty="0">
                <a:latin typeface="Calibri" panose="020F0502020204030204" pitchFamily="34" charset="0"/>
                <a:ea typeface="Calibri" panose="020F0502020204030204" pitchFamily="34" charset="0"/>
                <a:cs typeface="Calibri" panose="020F0502020204030204" pitchFamily="34" charset="0"/>
              </a:rPr>
              <a:t>-1 </a:t>
            </a:r>
            <a:r>
              <a:rPr lang="en-US" sz="2400" dirty="0">
                <a:latin typeface="Calibri" panose="020F0502020204030204" pitchFamily="34" charset="0"/>
                <a:ea typeface="Calibri" panose="020F0502020204030204" pitchFamily="34" charset="0"/>
                <a:cs typeface="Calibri" panose="020F0502020204030204" pitchFamily="34" charset="0"/>
              </a:rPr>
              <a:t>decrease</a:t>
            </a:r>
          </a:p>
          <a:p>
            <a:pPr lvl="1"/>
            <a:endParaRPr lang="en-US" sz="2400" dirty="0">
              <a:latin typeface="Calibri" panose="020F0502020204030204" pitchFamily="34" charset="0"/>
              <a:ea typeface="Calibri" panose="020F0502020204030204" pitchFamily="34" charset="0"/>
              <a:cs typeface="Calibri" panose="020F0502020204030204" pitchFamily="34" charset="0"/>
            </a:endParaRPr>
          </a:p>
          <a:p>
            <a:pPr lvl="1"/>
            <a:endParaRPr lang="en-US" sz="24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8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A graph of progress on a white background&#10;&#10;Description automatically generated with medium confidence">
            <a:extLst>
              <a:ext uri="{FF2B5EF4-FFF2-40B4-BE49-F238E27FC236}">
                <a16:creationId xmlns:a16="http://schemas.microsoft.com/office/drawing/2014/main" id="{AE2B3270-90B4-0BB8-E811-05F07C525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7300" y="1616075"/>
            <a:ext cx="6834188" cy="4556125"/>
          </a:xfrm>
          <a:prstGeom prst="rect">
            <a:avLst/>
          </a:prstGeom>
          <a:ln w="31750">
            <a:solidFill>
              <a:schemeClr val="tx1"/>
            </a:solidFill>
          </a:ln>
        </p:spPr>
      </p:pic>
      <p:grpSp>
        <p:nvGrpSpPr>
          <p:cNvPr id="7" name="Group 6">
            <a:extLst>
              <a:ext uri="{FF2B5EF4-FFF2-40B4-BE49-F238E27FC236}">
                <a16:creationId xmlns:a16="http://schemas.microsoft.com/office/drawing/2014/main" id="{FBB9131C-2C51-9395-5FF2-1A03348CB939}"/>
              </a:ext>
            </a:extLst>
          </p:cNvPr>
          <p:cNvGrpSpPr/>
          <p:nvPr/>
        </p:nvGrpSpPr>
        <p:grpSpPr>
          <a:xfrm>
            <a:off x="10144125" y="189818"/>
            <a:ext cx="1814294" cy="1120664"/>
            <a:chOff x="10144125" y="189818"/>
            <a:chExt cx="1814294" cy="1120664"/>
          </a:xfrm>
        </p:grpSpPr>
        <p:pic>
          <p:nvPicPr>
            <p:cNvPr id="8" name="Picture 7">
              <a:extLst>
                <a:ext uri="{FF2B5EF4-FFF2-40B4-BE49-F238E27FC236}">
                  <a16:creationId xmlns:a16="http://schemas.microsoft.com/office/drawing/2014/main" id="{CD086B9E-CB3C-24B4-E9A6-91FCFC0C1D84}"/>
                </a:ext>
              </a:extLst>
            </p:cNvPr>
            <p:cNvPicPr>
              <a:picLocks noChangeAspect="1"/>
            </p:cNvPicPr>
            <p:nvPr/>
          </p:nvPicPr>
          <p:blipFill rotWithShape="1">
            <a:blip r:embed="rId4"/>
            <a:srcRect l="62500" t="36936" r="20090" b="29606"/>
            <a:stretch/>
          </p:blipFill>
          <p:spPr>
            <a:xfrm>
              <a:off x="10144125" y="189818"/>
              <a:ext cx="1814294" cy="1120664"/>
            </a:xfrm>
            <a:prstGeom prst="rect">
              <a:avLst/>
            </a:prstGeom>
            <a:ln w="25400">
              <a:solidFill>
                <a:schemeClr val="tx1"/>
              </a:solidFill>
            </a:ln>
          </p:spPr>
        </p:pic>
        <p:sp>
          <p:nvSpPr>
            <p:cNvPr id="9" name="Oval 8">
              <a:extLst>
                <a:ext uri="{FF2B5EF4-FFF2-40B4-BE49-F238E27FC236}">
                  <a16:creationId xmlns:a16="http://schemas.microsoft.com/office/drawing/2014/main" id="{EB1A71AA-EA69-094B-8AD6-79374718E241}"/>
                </a:ext>
              </a:extLst>
            </p:cNvPr>
            <p:cNvSpPr/>
            <p:nvPr/>
          </p:nvSpPr>
          <p:spPr>
            <a:xfrm rot="2702676">
              <a:off x="11030602" y="751920"/>
              <a:ext cx="639144" cy="200448"/>
            </a:xfrm>
            <a:prstGeom prst="ellipse">
              <a:avLst/>
            </a:prstGeom>
            <a:noFill/>
            <a:ln w="222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97116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graph of different stages of restoration&#10;&#10;Description automatically generated">
            <a:extLst>
              <a:ext uri="{FF2B5EF4-FFF2-40B4-BE49-F238E27FC236}">
                <a16:creationId xmlns:a16="http://schemas.microsoft.com/office/drawing/2014/main" id="{E44BBE6B-BE24-853A-78E5-30AE64E26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7300" y="1634327"/>
            <a:ext cx="6834186" cy="4556124"/>
          </a:xfrm>
          <a:prstGeom prst="rect">
            <a:avLst/>
          </a:prstGeom>
          <a:ln w="31750">
            <a:solidFill>
              <a:schemeClr val="tx1"/>
            </a:solidFill>
          </a:ln>
        </p:spPr>
      </p:pic>
      <p:sp>
        <p:nvSpPr>
          <p:cNvPr id="4" name="Rectangle 3">
            <a:extLst>
              <a:ext uri="{FF2B5EF4-FFF2-40B4-BE49-F238E27FC236}">
                <a16:creationId xmlns:a16="http://schemas.microsoft.com/office/drawing/2014/main" id="{E6454D88-D272-5E82-9953-A8D853AE8D2D}"/>
              </a:ext>
            </a:extLst>
          </p:cNvPr>
          <p:cNvSpPr/>
          <p:nvPr/>
        </p:nvSpPr>
        <p:spPr>
          <a:xfrm>
            <a:off x="0" y="1"/>
            <a:ext cx="12192000" cy="103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latin typeface="Calibri" panose="020F0502020204030204" pitchFamily="34" charset="0"/>
                <a:cs typeface="Calibri" panose="020F0502020204030204" pitchFamily="34" charset="0"/>
              </a:rPr>
              <a:t>Piankatank: Oyster Only Scenarios</a:t>
            </a:r>
          </a:p>
        </p:txBody>
      </p:sp>
      <p:sp>
        <p:nvSpPr>
          <p:cNvPr id="6" name="TextBox 5">
            <a:extLst>
              <a:ext uri="{FF2B5EF4-FFF2-40B4-BE49-F238E27FC236}">
                <a16:creationId xmlns:a16="http://schemas.microsoft.com/office/drawing/2014/main" id="{ED41258D-C6A6-6D87-5C00-69FD05ACCE2D}"/>
              </a:ext>
            </a:extLst>
          </p:cNvPr>
          <p:cNvSpPr txBox="1"/>
          <p:nvPr/>
        </p:nvSpPr>
        <p:spPr>
          <a:xfrm>
            <a:off x="346075" y="1489075"/>
            <a:ext cx="4721225" cy="3600986"/>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More Oysters =</a:t>
            </a:r>
          </a:p>
          <a:p>
            <a:pPr marL="742950" lvl="1"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Increased Blue Crab &amp; Oyster harvest</a:t>
            </a:r>
          </a:p>
          <a:p>
            <a:endParaRPr lang="en-US" sz="2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Crab pots:</a:t>
            </a:r>
          </a:p>
          <a:p>
            <a:pPr marL="742950" lvl="1"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More Habitat: $84K yr</a:t>
            </a:r>
            <a:r>
              <a:rPr lang="en-US" sz="2400" baseline="30000" dirty="0">
                <a:latin typeface="Calibri" panose="020F0502020204030204" pitchFamily="34" charset="0"/>
                <a:ea typeface="Calibri" panose="020F0502020204030204" pitchFamily="34" charset="0"/>
                <a:cs typeface="Calibri" panose="020F0502020204030204" pitchFamily="34" charset="0"/>
              </a:rPr>
              <a:t>-1 </a:t>
            </a:r>
            <a:r>
              <a:rPr lang="en-US" sz="2400" dirty="0">
                <a:latin typeface="Calibri" panose="020F0502020204030204" pitchFamily="34" charset="0"/>
                <a:ea typeface="Calibri" panose="020F0502020204030204" pitchFamily="34" charset="0"/>
                <a:cs typeface="Calibri" panose="020F0502020204030204" pitchFamily="34" charset="0"/>
              </a:rPr>
              <a:t>increase</a:t>
            </a:r>
          </a:p>
          <a:p>
            <a:pPr marL="742950" lvl="1"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Less Habitat: &lt; $20K yr</a:t>
            </a:r>
            <a:r>
              <a:rPr lang="en-US" sz="2400" baseline="30000" dirty="0">
                <a:latin typeface="Calibri" panose="020F0502020204030204" pitchFamily="34" charset="0"/>
                <a:ea typeface="Calibri" panose="020F0502020204030204" pitchFamily="34" charset="0"/>
                <a:cs typeface="Calibri" panose="020F0502020204030204" pitchFamily="34" charset="0"/>
              </a:rPr>
              <a:t>-1 </a:t>
            </a:r>
            <a:r>
              <a:rPr lang="en-US" sz="2400" dirty="0">
                <a:latin typeface="Calibri" panose="020F0502020204030204" pitchFamily="34" charset="0"/>
                <a:ea typeface="Calibri" panose="020F0502020204030204" pitchFamily="34" charset="0"/>
                <a:cs typeface="Calibri" panose="020F0502020204030204" pitchFamily="34" charset="0"/>
              </a:rPr>
              <a:t>difference</a:t>
            </a:r>
          </a:p>
        </p:txBody>
      </p:sp>
      <p:grpSp>
        <p:nvGrpSpPr>
          <p:cNvPr id="2" name="Group 1">
            <a:extLst>
              <a:ext uri="{FF2B5EF4-FFF2-40B4-BE49-F238E27FC236}">
                <a16:creationId xmlns:a16="http://schemas.microsoft.com/office/drawing/2014/main" id="{F8C07E30-355B-EBF4-DD88-B7A50A6829E0}"/>
              </a:ext>
            </a:extLst>
          </p:cNvPr>
          <p:cNvGrpSpPr/>
          <p:nvPr/>
        </p:nvGrpSpPr>
        <p:grpSpPr>
          <a:xfrm>
            <a:off x="10144125" y="189818"/>
            <a:ext cx="1814294" cy="1120664"/>
            <a:chOff x="257175" y="5523647"/>
            <a:chExt cx="1814294" cy="1120664"/>
          </a:xfrm>
        </p:grpSpPr>
        <p:pic>
          <p:nvPicPr>
            <p:cNvPr id="3" name="Picture 2">
              <a:extLst>
                <a:ext uri="{FF2B5EF4-FFF2-40B4-BE49-F238E27FC236}">
                  <a16:creationId xmlns:a16="http://schemas.microsoft.com/office/drawing/2014/main" id="{702F4ECF-146B-55EE-96A7-FF40F7BE5D54}"/>
                </a:ext>
              </a:extLst>
            </p:cNvPr>
            <p:cNvPicPr>
              <a:picLocks noChangeAspect="1"/>
            </p:cNvPicPr>
            <p:nvPr/>
          </p:nvPicPr>
          <p:blipFill rotWithShape="1">
            <a:blip r:embed="rId4"/>
            <a:srcRect l="62500" t="36936" r="20090" b="29606"/>
            <a:stretch/>
          </p:blipFill>
          <p:spPr>
            <a:xfrm>
              <a:off x="257175" y="5523647"/>
              <a:ext cx="1814294" cy="1120664"/>
            </a:xfrm>
            <a:prstGeom prst="rect">
              <a:avLst/>
            </a:prstGeom>
            <a:ln w="25400">
              <a:solidFill>
                <a:schemeClr val="tx1"/>
              </a:solidFill>
            </a:ln>
          </p:spPr>
        </p:pic>
        <p:sp>
          <p:nvSpPr>
            <p:cNvPr id="10" name="Oval 9">
              <a:extLst>
                <a:ext uri="{FF2B5EF4-FFF2-40B4-BE49-F238E27FC236}">
                  <a16:creationId xmlns:a16="http://schemas.microsoft.com/office/drawing/2014/main" id="{48C327F7-66FA-0CDC-5931-A375E87AA97C}"/>
                </a:ext>
              </a:extLst>
            </p:cNvPr>
            <p:cNvSpPr/>
            <p:nvPr/>
          </p:nvSpPr>
          <p:spPr>
            <a:xfrm rot="420335">
              <a:off x="1438507" y="5884758"/>
              <a:ext cx="623202" cy="198168"/>
            </a:xfrm>
            <a:prstGeom prst="ellipse">
              <a:avLst/>
            </a:prstGeom>
            <a:noFill/>
            <a:ln w="222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49089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a graph of a graph of a graph of a graph of a graph of a graph of a graph of a graph of a graph of a graph of a graph of a graph of&#10;&#10;Description automatically generated">
            <a:extLst>
              <a:ext uri="{FF2B5EF4-FFF2-40B4-BE49-F238E27FC236}">
                <a16:creationId xmlns:a16="http://schemas.microsoft.com/office/drawing/2014/main" id="{B4C6E4B8-170A-3389-95A0-3BF081C9C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993" y="1155693"/>
            <a:ext cx="5486411" cy="5486411"/>
          </a:xfrm>
          <a:prstGeom prst="rect">
            <a:avLst/>
          </a:prstGeom>
          <a:ln w="31750">
            <a:solidFill>
              <a:schemeClr val="tx1"/>
            </a:solidFill>
          </a:ln>
        </p:spPr>
      </p:pic>
      <p:sp>
        <p:nvSpPr>
          <p:cNvPr id="4" name="Rectangle 3">
            <a:extLst>
              <a:ext uri="{FF2B5EF4-FFF2-40B4-BE49-F238E27FC236}">
                <a16:creationId xmlns:a16="http://schemas.microsoft.com/office/drawing/2014/main" id="{E6454D88-D272-5E82-9953-A8D853AE8D2D}"/>
              </a:ext>
            </a:extLst>
          </p:cNvPr>
          <p:cNvSpPr/>
          <p:nvPr/>
        </p:nvSpPr>
        <p:spPr>
          <a:xfrm>
            <a:off x="0" y="1"/>
            <a:ext cx="12192000" cy="103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latin typeface="Calibri" panose="020F0502020204030204" pitchFamily="34" charset="0"/>
                <a:cs typeface="Calibri" panose="020F0502020204030204" pitchFamily="34" charset="0"/>
              </a:rPr>
              <a:t>Eelgrass Only Scenarios</a:t>
            </a:r>
          </a:p>
        </p:txBody>
      </p:sp>
      <p:sp>
        <p:nvSpPr>
          <p:cNvPr id="5" name="TextBox 4">
            <a:extLst>
              <a:ext uri="{FF2B5EF4-FFF2-40B4-BE49-F238E27FC236}">
                <a16:creationId xmlns:a16="http://schemas.microsoft.com/office/drawing/2014/main" id="{77517D28-4092-FB70-E0EE-1038C50DEEEF}"/>
              </a:ext>
            </a:extLst>
          </p:cNvPr>
          <p:cNvSpPr txBox="1"/>
          <p:nvPr/>
        </p:nvSpPr>
        <p:spPr>
          <a:xfrm>
            <a:off x="346075" y="1489075"/>
            <a:ext cx="5140325" cy="5632311"/>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More Eelgrass = More Value</a:t>
            </a:r>
          </a:p>
          <a:p>
            <a:endParaRPr lang="en-US" sz="2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York:</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More Habitat: $13M yr</a:t>
            </a:r>
            <a:r>
              <a:rPr lang="en-US" sz="2400" baseline="30000" dirty="0">
                <a:latin typeface="Calibri" panose="020F0502020204030204" pitchFamily="34" charset="0"/>
                <a:ea typeface="Calibri" panose="020F0502020204030204" pitchFamily="34" charset="0"/>
                <a:cs typeface="Calibri" panose="020F0502020204030204" pitchFamily="34" charset="0"/>
              </a:rPr>
              <a:t>-1 </a:t>
            </a:r>
            <a:r>
              <a:rPr lang="en-US" sz="2400" dirty="0">
                <a:latin typeface="Calibri" panose="020F0502020204030204" pitchFamily="34" charset="0"/>
                <a:ea typeface="Calibri" panose="020F0502020204030204" pitchFamily="34" charset="0"/>
                <a:cs typeface="Calibri" panose="020F0502020204030204" pitchFamily="34" charset="0"/>
              </a:rPr>
              <a:t>increase</a:t>
            </a:r>
          </a:p>
          <a:p>
            <a:pPr marL="742950" lvl="1"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Less Habitat: $946K yr</a:t>
            </a:r>
            <a:r>
              <a:rPr lang="en-US" sz="2400" baseline="30000" dirty="0">
                <a:latin typeface="Calibri" panose="020F0502020204030204" pitchFamily="34" charset="0"/>
                <a:ea typeface="Calibri" panose="020F0502020204030204" pitchFamily="34" charset="0"/>
                <a:cs typeface="Calibri" panose="020F0502020204030204" pitchFamily="34" charset="0"/>
              </a:rPr>
              <a:t>-1 </a:t>
            </a:r>
            <a:r>
              <a:rPr lang="en-US" sz="2400" dirty="0">
                <a:latin typeface="Calibri" panose="020F0502020204030204" pitchFamily="34" charset="0"/>
                <a:ea typeface="Calibri" panose="020F0502020204030204" pitchFamily="34" charset="0"/>
                <a:cs typeface="Calibri" panose="020F0502020204030204" pitchFamily="34" charset="0"/>
              </a:rPr>
              <a:t>decrease</a:t>
            </a:r>
          </a:p>
          <a:p>
            <a:pPr lvl="1"/>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Piankatank:</a:t>
            </a:r>
          </a:p>
          <a:p>
            <a:pPr marL="742950" lvl="1"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More Habitat: $2.1M yr</a:t>
            </a:r>
            <a:r>
              <a:rPr lang="en-US" sz="2400" baseline="30000" dirty="0">
                <a:latin typeface="Calibri" panose="020F0502020204030204" pitchFamily="34" charset="0"/>
                <a:ea typeface="Calibri" panose="020F0502020204030204" pitchFamily="34" charset="0"/>
                <a:cs typeface="Calibri" panose="020F0502020204030204" pitchFamily="34" charset="0"/>
              </a:rPr>
              <a:t>-1 </a:t>
            </a:r>
            <a:r>
              <a:rPr lang="en-US" sz="2400" dirty="0">
                <a:latin typeface="Calibri" panose="020F0502020204030204" pitchFamily="34" charset="0"/>
                <a:ea typeface="Calibri" panose="020F0502020204030204" pitchFamily="34" charset="0"/>
                <a:cs typeface="Calibri" panose="020F0502020204030204" pitchFamily="34" charset="0"/>
              </a:rPr>
              <a:t>increase</a:t>
            </a:r>
          </a:p>
          <a:p>
            <a:pPr marL="742950" lvl="1"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Less Habitat: $5K yr</a:t>
            </a:r>
            <a:r>
              <a:rPr lang="en-US" sz="2400" baseline="30000" dirty="0">
                <a:latin typeface="Calibri" panose="020F0502020204030204" pitchFamily="34" charset="0"/>
                <a:ea typeface="Calibri" panose="020F0502020204030204" pitchFamily="34" charset="0"/>
                <a:cs typeface="Calibri" panose="020F0502020204030204" pitchFamily="34" charset="0"/>
              </a:rPr>
              <a:t>-1 </a:t>
            </a:r>
            <a:r>
              <a:rPr lang="en-US" sz="2400" dirty="0">
                <a:latin typeface="Calibri" panose="020F0502020204030204" pitchFamily="34" charset="0"/>
                <a:ea typeface="Calibri" panose="020F0502020204030204" pitchFamily="34" charset="0"/>
                <a:cs typeface="Calibri" panose="020F0502020204030204" pitchFamily="34" charset="0"/>
              </a:rPr>
              <a:t>decrease</a:t>
            </a:r>
          </a:p>
          <a:p>
            <a:pPr marL="742950" lvl="1" indent="-285750">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7789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of a number of different types of growth&#10;&#10;Description automatically generated with medium confidence">
            <a:extLst>
              <a:ext uri="{FF2B5EF4-FFF2-40B4-BE49-F238E27FC236}">
                <a16:creationId xmlns:a16="http://schemas.microsoft.com/office/drawing/2014/main" id="{B675969E-3627-DFE4-8E2F-D51BC040C1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9704" y="1848464"/>
            <a:ext cx="6485603" cy="4323735"/>
          </a:xfrm>
          <a:prstGeom prst="rect">
            <a:avLst/>
          </a:prstGeom>
          <a:solidFill>
            <a:schemeClr val="tx1"/>
          </a:solidFill>
          <a:ln w="31750">
            <a:solidFill>
              <a:schemeClr val="tx1"/>
            </a:solidFill>
          </a:ln>
        </p:spPr>
      </p:pic>
      <p:sp>
        <p:nvSpPr>
          <p:cNvPr id="4" name="Rectangle 3">
            <a:extLst>
              <a:ext uri="{FF2B5EF4-FFF2-40B4-BE49-F238E27FC236}">
                <a16:creationId xmlns:a16="http://schemas.microsoft.com/office/drawing/2014/main" id="{E6454D88-D272-5E82-9953-A8D853AE8D2D}"/>
              </a:ext>
            </a:extLst>
          </p:cNvPr>
          <p:cNvSpPr/>
          <p:nvPr/>
        </p:nvSpPr>
        <p:spPr>
          <a:xfrm>
            <a:off x="0" y="1"/>
            <a:ext cx="12192000" cy="103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latin typeface="Calibri" panose="020F0502020204030204" pitchFamily="34" charset="0"/>
                <a:cs typeface="Calibri" panose="020F0502020204030204" pitchFamily="34" charset="0"/>
              </a:rPr>
              <a:t>York: Eelgrass Only</a:t>
            </a:r>
          </a:p>
        </p:txBody>
      </p:sp>
      <p:grpSp>
        <p:nvGrpSpPr>
          <p:cNvPr id="11" name="Group 10">
            <a:extLst>
              <a:ext uri="{FF2B5EF4-FFF2-40B4-BE49-F238E27FC236}">
                <a16:creationId xmlns:a16="http://schemas.microsoft.com/office/drawing/2014/main" id="{28377C90-7034-57DD-C3C8-2E2045FFA369}"/>
              </a:ext>
            </a:extLst>
          </p:cNvPr>
          <p:cNvGrpSpPr/>
          <p:nvPr/>
        </p:nvGrpSpPr>
        <p:grpSpPr>
          <a:xfrm>
            <a:off x="10144125" y="189818"/>
            <a:ext cx="1814294" cy="1120664"/>
            <a:chOff x="10144125" y="189818"/>
            <a:chExt cx="1814294" cy="1120664"/>
          </a:xfrm>
        </p:grpSpPr>
        <p:pic>
          <p:nvPicPr>
            <p:cNvPr id="12" name="Picture 11">
              <a:extLst>
                <a:ext uri="{FF2B5EF4-FFF2-40B4-BE49-F238E27FC236}">
                  <a16:creationId xmlns:a16="http://schemas.microsoft.com/office/drawing/2014/main" id="{7F5915E6-7328-E18B-689E-C28BB68360C9}"/>
                </a:ext>
              </a:extLst>
            </p:cNvPr>
            <p:cNvPicPr>
              <a:picLocks noChangeAspect="1"/>
            </p:cNvPicPr>
            <p:nvPr/>
          </p:nvPicPr>
          <p:blipFill rotWithShape="1">
            <a:blip r:embed="rId4"/>
            <a:srcRect l="62500" t="36936" r="20090" b="29606"/>
            <a:stretch/>
          </p:blipFill>
          <p:spPr>
            <a:xfrm>
              <a:off x="10144125" y="189818"/>
              <a:ext cx="1814294" cy="1120664"/>
            </a:xfrm>
            <a:prstGeom prst="rect">
              <a:avLst/>
            </a:prstGeom>
            <a:ln w="25400">
              <a:solidFill>
                <a:schemeClr val="tx1"/>
              </a:solidFill>
            </a:ln>
          </p:spPr>
        </p:pic>
        <p:sp>
          <p:nvSpPr>
            <p:cNvPr id="13" name="Oval 12">
              <a:extLst>
                <a:ext uri="{FF2B5EF4-FFF2-40B4-BE49-F238E27FC236}">
                  <a16:creationId xmlns:a16="http://schemas.microsoft.com/office/drawing/2014/main" id="{F7D9B7E3-33B2-D25F-87F8-C55E9DBCB45D}"/>
                </a:ext>
              </a:extLst>
            </p:cNvPr>
            <p:cNvSpPr/>
            <p:nvPr/>
          </p:nvSpPr>
          <p:spPr>
            <a:xfrm rot="2702676">
              <a:off x="11030602" y="751920"/>
              <a:ext cx="639144" cy="200448"/>
            </a:xfrm>
            <a:prstGeom prst="ellipse">
              <a:avLst/>
            </a:prstGeom>
            <a:noFill/>
            <a:ln w="222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72B46D69-B70C-400C-34D4-5C3A52B4D600}"/>
              </a:ext>
            </a:extLst>
          </p:cNvPr>
          <p:cNvSpPr txBox="1"/>
          <p:nvPr/>
        </p:nvSpPr>
        <p:spPr>
          <a:xfrm>
            <a:off x="346075" y="1489075"/>
            <a:ext cx="5093629" cy="5139869"/>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More Eelgrass =</a:t>
            </a:r>
          </a:p>
          <a:p>
            <a:pPr marL="742950" lvl="1"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Increased Crab Pots, Gillnet &amp; Seine</a:t>
            </a:r>
          </a:p>
          <a:p>
            <a:endParaRPr lang="en-US" sz="2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Crab pots:</a:t>
            </a:r>
          </a:p>
          <a:p>
            <a:pPr marL="742950" lvl="1"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More Habitat : $8.7M yr</a:t>
            </a:r>
            <a:r>
              <a:rPr lang="en-US" sz="2400" baseline="30000" dirty="0">
                <a:latin typeface="Calibri" panose="020F0502020204030204" pitchFamily="34" charset="0"/>
                <a:ea typeface="Calibri" panose="020F0502020204030204" pitchFamily="34" charset="0"/>
                <a:cs typeface="Calibri" panose="020F0502020204030204" pitchFamily="34" charset="0"/>
              </a:rPr>
              <a:t>-1 </a:t>
            </a:r>
            <a:r>
              <a:rPr lang="en-US" sz="2400" dirty="0">
                <a:latin typeface="Calibri" panose="020F0502020204030204" pitchFamily="34" charset="0"/>
                <a:ea typeface="Calibri" panose="020F0502020204030204" pitchFamily="34" charset="0"/>
                <a:cs typeface="Calibri" panose="020F0502020204030204" pitchFamily="34" charset="0"/>
              </a:rPr>
              <a:t>increase</a:t>
            </a:r>
          </a:p>
          <a:p>
            <a:pPr marL="742950" lvl="1"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Less Habitat: $763K yr</a:t>
            </a:r>
            <a:r>
              <a:rPr lang="en-US" sz="2400" baseline="30000" dirty="0">
                <a:latin typeface="Calibri" panose="020F0502020204030204" pitchFamily="34" charset="0"/>
                <a:ea typeface="Calibri" panose="020F0502020204030204" pitchFamily="34" charset="0"/>
                <a:cs typeface="Calibri" panose="020F0502020204030204" pitchFamily="34" charset="0"/>
              </a:rPr>
              <a:t>-1 </a:t>
            </a:r>
            <a:r>
              <a:rPr lang="en-US" sz="2400" dirty="0">
                <a:latin typeface="Calibri" panose="020F0502020204030204" pitchFamily="34" charset="0"/>
                <a:ea typeface="Calibri" panose="020F0502020204030204" pitchFamily="34" charset="0"/>
                <a:cs typeface="Calibri" panose="020F0502020204030204" pitchFamily="34" charset="0"/>
              </a:rPr>
              <a:t>decrease</a:t>
            </a:r>
          </a:p>
          <a:p>
            <a:pPr lvl="1"/>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Gillnet &amp; Seine:</a:t>
            </a:r>
          </a:p>
          <a:p>
            <a:pPr marL="742950" lvl="1"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More Habitat : $4.3M yr</a:t>
            </a:r>
            <a:r>
              <a:rPr lang="en-US" sz="2400" baseline="30000" dirty="0">
                <a:latin typeface="Calibri" panose="020F0502020204030204" pitchFamily="34" charset="0"/>
                <a:ea typeface="Calibri" panose="020F0502020204030204" pitchFamily="34" charset="0"/>
                <a:cs typeface="Calibri" panose="020F0502020204030204" pitchFamily="34" charset="0"/>
              </a:rPr>
              <a:t>-1 </a:t>
            </a:r>
            <a:r>
              <a:rPr lang="en-US" sz="2400" dirty="0">
                <a:latin typeface="Calibri" panose="020F0502020204030204" pitchFamily="34" charset="0"/>
                <a:ea typeface="Calibri" panose="020F0502020204030204" pitchFamily="34" charset="0"/>
                <a:cs typeface="Calibri" panose="020F0502020204030204" pitchFamily="34" charset="0"/>
              </a:rPr>
              <a:t>increase</a:t>
            </a:r>
          </a:p>
          <a:p>
            <a:pPr marL="742950" lvl="1"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Less Habitat: $255K yr</a:t>
            </a:r>
            <a:r>
              <a:rPr lang="en-US" sz="2400" baseline="30000" dirty="0">
                <a:latin typeface="Calibri" panose="020F0502020204030204" pitchFamily="34" charset="0"/>
                <a:ea typeface="Calibri" panose="020F0502020204030204" pitchFamily="34" charset="0"/>
                <a:cs typeface="Calibri" panose="020F0502020204030204" pitchFamily="34" charset="0"/>
              </a:rPr>
              <a:t>-1 </a:t>
            </a:r>
            <a:r>
              <a:rPr lang="en-US" sz="2400" dirty="0">
                <a:latin typeface="Calibri" panose="020F0502020204030204" pitchFamily="34" charset="0"/>
                <a:ea typeface="Calibri" panose="020F0502020204030204" pitchFamily="34" charset="0"/>
                <a:cs typeface="Calibri" panose="020F0502020204030204" pitchFamily="34" charset="0"/>
              </a:rPr>
              <a:t>decrease</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3434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graph of a graph of a sea&#10;&#10;Description automatically generated with medium confidence">
            <a:extLst>
              <a:ext uri="{FF2B5EF4-FFF2-40B4-BE49-F238E27FC236}">
                <a16:creationId xmlns:a16="http://schemas.microsoft.com/office/drawing/2014/main" id="{0A1C5F1C-D266-7896-3A0E-828B1CA7D2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3884" y="1871448"/>
            <a:ext cx="6324534" cy="4216355"/>
          </a:xfrm>
          <a:prstGeom prst="rect">
            <a:avLst/>
          </a:prstGeom>
          <a:ln w="31750">
            <a:solidFill>
              <a:schemeClr val="tx1"/>
            </a:solidFill>
          </a:ln>
        </p:spPr>
      </p:pic>
      <p:sp>
        <p:nvSpPr>
          <p:cNvPr id="4" name="Rectangle 3">
            <a:extLst>
              <a:ext uri="{FF2B5EF4-FFF2-40B4-BE49-F238E27FC236}">
                <a16:creationId xmlns:a16="http://schemas.microsoft.com/office/drawing/2014/main" id="{E6454D88-D272-5E82-9953-A8D853AE8D2D}"/>
              </a:ext>
            </a:extLst>
          </p:cNvPr>
          <p:cNvSpPr/>
          <p:nvPr/>
        </p:nvSpPr>
        <p:spPr>
          <a:xfrm>
            <a:off x="0" y="1"/>
            <a:ext cx="12192000" cy="103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latin typeface="Calibri" panose="020F0502020204030204" pitchFamily="34" charset="0"/>
                <a:cs typeface="Calibri" panose="020F0502020204030204" pitchFamily="34" charset="0"/>
              </a:rPr>
              <a:t>Piankatank: Eelgrass Only</a:t>
            </a:r>
          </a:p>
        </p:txBody>
      </p:sp>
      <p:sp>
        <p:nvSpPr>
          <p:cNvPr id="2" name="TextBox 1">
            <a:extLst>
              <a:ext uri="{FF2B5EF4-FFF2-40B4-BE49-F238E27FC236}">
                <a16:creationId xmlns:a16="http://schemas.microsoft.com/office/drawing/2014/main" id="{72B46D69-B70C-400C-34D4-5C3A52B4D600}"/>
              </a:ext>
            </a:extLst>
          </p:cNvPr>
          <p:cNvSpPr txBox="1"/>
          <p:nvPr/>
        </p:nvSpPr>
        <p:spPr>
          <a:xfrm>
            <a:off x="346075" y="1489075"/>
            <a:ext cx="5071436"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More Eelgrass =</a:t>
            </a:r>
          </a:p>
          <a:p>
            <a:pPr marL="742950" lvl="1"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Increased Crab Pots &amp; Gillnet</a:t>
            </a:r>
          </a:p>
          <a:p>
            <a:pPr marL="742950" lvl="1" indent="-285750">
              <a:buFont typeface="Arial" panose="020B0604020202020204" pitchFamily="34" charset="0"/>
              <a:buChar char="•"/>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Crab pots:</a:t>
            </a:r>
          </a:p>
          <a:p>
            <a:pPr marL="742950" lvl="1"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More Habitat: $1.8M yr</a:t>
            </a:r>
            <a:r>
              <a:rPr lang="en-US" sz="2400" baseline="30000" dirty="0">
                <a:latin typeface="Calibri" panose="020F0502020204030204" pitchFamily="34" charset="0"/>
                <a:ea typeface="Calibri" panose="020F0502020204030204" pitchFamily="34" charset="0"/>
                <a:cs typeface="Calibri" panose="020F0502020204030204" pitchFamily="34" charset="0"/>
              </a:rPr>
              <a:t>-1 </a:t>
            </a:r>
            <a:r>
              <a:rPr lang="en-US" sz="2400" dirty="0">
                <a:latin typeface="Calibri" panose="020F0502020204030204" pitchFamily="34" charset="0"/>
                <a:ea typeface="Calibri" panose="020F0502020204030204" pitchFamily="34" charset="0"/>
                <a:cs typeface="Calibri" panose="020F0502020204030204" pitchFamily="34" charset="0"/>
              </a:rPr>
              <a:t>increase</a:t>
            </a:r>
          </a:p>
          <a:p>
            <a:pPr marL="742950" lvl="1"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Less Habitat: $47K yr</a:t>
            </a:r>
            <a:r>
              <a:rPr lang="en-US" sz="2400" baseline="30000" dirty="0">
                <a:latin typeface="Calibri" panose="020F0502020204030204" pitchFamily="34" charset="0"/>
                <a:ea typeface="Calibri" panose="020F0502020204030204" pitchFamily="34" charset="0"/>
                <a:cs typeface="Calibri" panose="020F0502020204030204" pitchFamily="34" charset="0"/>
              </a:rPr>
              <a:t>-1 </a:t>
            </a:r>
            <a:r>
              <a:rPr lang="en-US" sz="2400" dirty="0">
                <a:latin typeface="Calibri" panose="020F0502020204030204" pitchFamily="34" charset="0"/>
                <a:ea typeface="Calibri" panose="020F0502020204030204" pitchFamily="34" charset="0"/>
                <a:cs typeface="Calibri" panose="020F0502020204030204" pitchFamily="34" charset="0"/>
              </a:rPr>
              <a:t>decrease</a:t>
            </a:r>
            <a:r>
              <a:rPr lang="en-US" sz="2400" baseline="30000" dirty="0">
                <a:latin typeface="Calibri" panose="020F0502020204030204" pitchFamily="34" charset="0"/>
                <a:ea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Calibri" panose="020F0502020204030204" pitchFamily="34" charset="0"/>
            </a:endParaRPr>
          </a:p>
          <a:p>
            <a:pPr lvl="1"/>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Gillnet:</a:t>
            </a:r>
          </a:p>
          <a:p>
            <a:pPr marL="742950" lvl="1"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More Habitat: $266K yr</a:t>
            </a:r>
            <a:r>
              <a:rPr lang="en-US" sz="2400" baseline="30000" dirty="0">
                <a:latin typeface="Calibri" panose="020F0502020204030204" pitchFamily="34" charset="0"/>
                <a:ea typeface="Calibri" panose="020F0502020204030204" pitchFamily="34" charset="0"/>
                <a:cs typeface="Calibri" panose="020F0502020204030204" pitchFamily="34" charset="0"/>
              </a:rPr>
              <a:t>-1 </a:t>
            </a:r>
            <a:r>
              <a:rPr lang="en-US" sz="2400" dirty="0">
                <a:latin typeface="Calibri" panose="020F0502020204030204" pitchFamily="34" charset="0"/>
                <a:ea typeface="Calibri" panose="020F0502020204030204" pitchFamily="34" charset="0"/>
                <a:cs typeface="Calibri" panose="020F0502020204030204" pitchFamily="34" charset="0"/>
              </a:rPr>
              <a:t>increase</a:t>
            </a:r>
          </a:p>
          <a:p>
            <a:pPr marL="742950" lvl="1"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Less Habitat: $5K yr</a:t>
            </a:r>
            <a:r>
              <a:rPr lang="en-US" sz="2400" baseline="30000" dirty="0">
                <a:latin typeface="Calibri" panose="020F0502020204030204" pitchFamily="34" charset="0"/>
                <a:ea typeface="Calibri" panose="020F0502020204030204" pitchFamily="34" charset="0"/>
                <a:cs typeface="Calibri" panose="020F0502020204030204" pitchFamily="34" charset="0"/>
              </a:rPr>
              <a:t>-1 </a:t>
            </a:r>
            <a:r>
              <a:rPr lang="en-US" sz="2400" dirty="0">
                <a:latin typeface="Calibri" panose="020F0502020204030204" pitchFamily="34" charset="0"/>
                <a:ea typeface="Calibri" panose="020F0502020204030204" pitchFamily="34" charset="0"/>
                <a:cs typeface="Calibri" panose="020F0502020204030204" pitchFamily="34" charset="0"/>
              </a:rPr>
              <a:t>decrease</a:t>
            </a:r>
          </a:p>
        </p:txBody>
      </p:sp>
      <p:grpSp>
        <p:nvGrpSpPr>
          <p:cNvPr id="3" name="Group 2">
            <a:extLst>
              <a:ext uri="{FF2B5EF4-FFF2-40B4-BE49-F238E27FC236}">
                <a16:creationId xmlns:a16="http://schemas.microsoft.com/office/drawing/2014/main" id="{1E853FAA-62EF-82E8-55F7-5724C1A7141D}"/>
              </a:ext>
            </a:extLst>
          </p:cNvPr>
          <p:cNvGrpSpPr/>
          <p:nvPr/>
        </p:nvGrpSpPr>
        <p:grpSpPr>
          <a:xfrm>
            <a:off x="10144125" y="189818"/>
            <a:ext cx="1814294" cy="1120664"/>
            <a:chOff x="257175" y="5523647"/>
            <a:chExt cx="1814294" cy="1120664"/>
          </a:xfrm>
        </p:grpSpPr>
        <p:pic>
          <p:nvPicPr>
            <p:cNvPr id="5" name="Picture 4">
              <a:extLst>
                <a:ext uri="{FF2B5EF4-FFF2-40B4-BE49-F238E27FC236}">
                  <a16:creationId xmlns:a16="http://schemas.microsoft.com/office/drawing/2014/main" id="{C06BCB6F-1E69-437D-837D-A6D4A6A51034}"/>
                </a:ext>
              </a:extLst>
            </p:cNvPr>
            <p:cNvPicPr>
              <a:picLocks noChangeAspect="1"/>
            </p:cNvPicPr>
            <p:nvPr/>
          </p:nvPicPr>
          <p:blipFill rotWithShape="1">
            <a:blip r:embed="rId4"/>
            <a:srcRect l="62500" t="36936" r="20090" b="29606"/>
            <a:stretch/>
          </p:blipFill>
          <p:spPr>
            <a:xfrm>
              <a:off x="257175" y="5523647"/>
              <a:ext cx="1814294" cy="1120664"/>
            </a:xfrm>
            <a:prstGeom prst="rect">
              <a:avLst/>
            </a:prstGeom>
            <a:ln w="25400">
              <a:solidFill>
                <a:schemeClr val="tx1"/>
              </a:solidFill>
            </a:ln>
          </p:spPr>
        </p:pic>
        <p:sp>
          <p:nvSpPr>
            <p:cNvPr id="7" name="Oval 6">
              <a:extLst>
                <a:ext uri="{FF2B5EF4-FFF2-40B4-BE49-F238E27FC236}">
                  <a16:creationId xmlns:a16="http://schemas.microsoft.com/office/drawing/2014/main" id="{BE4D54C1-62A5-4E73-5F86-5D63A353421F}"/>
                </a:ext>
              </a:extLst>
            </p:cNvPr>
            <p:cNvSpPr/>
            <p:nvPr/>
          </p:nvSpPr>
          <p:spPr>
            <a:xfrm rot="420335">
              <a:off x="1438507" y="5884758"/>
              <a:ext cx="623202" cy="198168"/>
            </a:xfrm>
            <a:prstGeom prst="ellipse">
              <a:avLst/>
            </a:prstGeom>
            <a:noFill/>
            <a:ln w="222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60880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different types of growth&#10;&#10;Description automatically generated with medium confidence">
            <a:extLst>
              <a:ext uri="{FF2B5EF4-FFF2-40B4-BE49-F238E27FC236}">
                <a16:creationId xmlns:a16="http://schemas.microsoft.com/office/drawing/2014/main" id="{8C9E0639-5212-990E-2E10-2AACD2FD1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2142" y="1161918"/>
            <a:ext cx="5486411" cy="5486411"/>
          </a:xfrm>
          <a:prstGeom prst="rect">
            <a:avLst/>
          </a:prstGeom>
          <a:ln w="31750">
            <a:solidFill>
              <a:schemeClr val="tx1"/>
            </a:solidFill>
          </a:ln>
        </p:spPr>
      </p:pic>
      <p:sp>
        <p:nvSpPr>
          <p:cNvPr id="4" name="Rectangle 3">
            <a:extLst>
              <a:ext uri="{FF2B5EF4-FFF2-40B4-BE49-F238E27FC236}">
                <a16:creationId xmlns:a16="http://schemas.microsoft.com/office/drawing/2014/main" id="{E6454D88-D272-5E82-9953-A8D853AE8D2D}"/>
              </a:ext>
            </a:extLst>
          </p:cNvPr>
          <p:cNvSpPr/>
          <p:nvPr/>
        </p:nvSpPr>
        <p:spPr>
          <a:xfrm>
            <a:off x="0" y="1"/>
            <a:ext cx="12192000" cy="103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latin typeface="Calibri" panose="020F0502020204030204" pitchFamily="34" charset="0"/>
                <a:cs typeface="Calibri" panose="020F0502020204030204" pitchFamily="34" charset="0"/>
              </a:rPr>
              <a:t>More Habitat Means More Dockside Sales</a:t>
            </a:r>
          </a:p>
        </p:txBody>
      </p:sp>
      <p:sp>
        <p:nvSpPr>
          <p:cNvPr id="47" name="TextBox 46">
            <a:extLst>
              <a:ext uri="{FF2B5EF4-FFF2-40B4-BE49-F238E27FC236}">
                <a16:creationId xmlns:a16="http://schemas.microsoft.com/office/drawing/2014/main" id="{D718E0B7-C681-E717-9D6B-0859C6AED242}"/>
              </a:ext>
            </a:extLst>
          </p:cNvPr>
          <p:cNvSpPr txBox="1"/>
          <p:nvPr/>
        </p:nvSpPr>
        <p:spPr>
          <a:xfrm>
            <a:off x="566056" y="1654629"/>
            <a:ext cx="4996543" cy="5078313"/>
          </a:xfrm>
          <a:prstGeom prst="rect">
            <a:avLst/>
          </a:prstGeom>
          <a:noFill/>
        </p:spPr>
        <p:txBody>
          <a:bodyPr wrap="square" rtlCol="0">
            <a:spAutoFit/>
          </a:bodyPr>
          <a:lstStyle/>
          <a:p>
            <a:r>
              <a:rPr lang="en-US" sz="2800" b="1" i="1" u="sng" dirty="0">
                <a:latin typeface="Calibri" panose="020F0502020204030204" pitchFamily="34" charset="0"/>
                <a:ea typeface="Calibri" panose="020F0502020204030204" pitchFamily="34" charset="0"/>
                <a:cs typeface="Calibri" panose="020F0502020204030204" pitchFamily="34" charset="0"/>
              </a:rPr>
              <a:t>York</a:t>
            </a:r>
            <a:endParaRPr lang="en-US" sz="2400" b="1" i="1" u="sng"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Eelgrass growth necessary for harvest increase</a:t>
            </a:r>
            <a:endParaRPr lang="en-US" sz="2800" b="1" i="1" u="sng" dirty="0">
              <a:latin typeface="Calibri" panose="020F0502020204030204" pitchFamily="34" charset="0"/>
              <a:ea typeface="Calibri" panose="020F0502020204030204" pitchFamily="34" charset="0"/>
              <a:cs typeface="Calibri" panose="020F0502020204030204" pitchFamily="34" charset="0"/>
            </a:endParaRPr>
          </a:p>
          <a:p>
            <a:endParaRPr lang="en-US" sz="2800" b="1" i="1" u="sng" dirty="0">
              <a:latin typeface="Calibri" panose="020F0502020204030204" pitchFamily="34" charset="0"/>
              <a:ea typeface="Calibri" panose="020F0502020204030204" pitchFamily="34" charset="0"/>
              <a:cs typeface="Calibri" panose="020F0502020204030204" pitchFamily="34" charset="0"/>
            </a:endParaRPr>
          </a:p>
          <a:p>
            <a:r>
              <a:rPr lang="en-US" sz="2800" b="1" i="1" u="sng" dirty="0">
                <a:latin typeface="Calibri" panose="020F0502020204030204" pitchFamily="34" charset="0"/>
                <a:ea typeface="Calibri" panose="020F0502020204030204" pitchFamily="34" charset="0"/>
                <a:cs typeface="Calibri" panose="020F0502020204030204" pitchFamily="34" charset="0"/>
              </a:rPr>
              <a:t>Piankatank</a:t>
            </a:r>
          </a:p>
          <a:p>
            <a:pPr marL="342900" indent="-3429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Increased Oysters = higher annual harvest</a:t>
            </a:r>
          </a:p>
          <a:p>
            <a:pPr marL="342900" indent="-3429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Eelgrass trends supplement or detract from harvest</a:t>
            </a:r>
          </a:p>
          <a:p>
            <a:pPr marL="342900" indent="-342900">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1090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454D88-D272-5E82-9953-A8D853AE8D2D}"/>
              </a:ext>
            </a:extLst>
          </p:cNvPr>
          <p:cNvSpPr/>
          <p:nvPr/>
        </p:nvSpPr>
        <p:spPr>
          <a:xfrm>
            <a:off x="0" y="1"/>
            <a:ext cx="12192000" cy="103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latin typeface="Calibri" panose="020F0502020204030204" pitchFamily="34" charset="0"/>
                <a:cs typeface="Calibri" panose="020F0502020204030204" pitchFamily="34" charset="0"/>
              </a:rPr>
              <a:t>York: Harvest Trends</a:t>
            </a:r>
          </a:p>
        </p:txBody>
      </p:sp>
      <p:grpSp>
        <p:nvGrpSpPr>
          <p:cNvPr id="9" name="Group 8">
            <a:extLst>
              <a:ext uri="{FF2B5EF4-FFF2-40B4-BE49-F238E27FC236}">
                <a16:creationId xmlns:a16="http://schemas.microsoft.com/office/drawing/2014/main" id="{DE38F5B7-CA99-F76B-17EE-D753F63DBADD}"/>
              </a:ext>
            </a:extLst>
          </p:cNvPr>
          <p:cNvGrpSpPr/>
          <p:nvPr/>
        </p:nvGrpSpPr>
        <p:grpSpPr>
          <a:xfrm>
            <a:off x="10144125" y="189818"/>
            <a:ext cx="1814294" cy="1120664"/>
            <a:chOff x="10144125" y="189818"/>
            <a:chExt cx="1814294" cy="1120664"/>
          </a:xfrm>
        </p:grpSpPr>
        <p:pic>
          <p:nvPicPr>
            <p:cNvPr id="10" name="Picture 9">
              <a:extLst>
                <a:ext uri="{FF2B5EF4-FFF2-40B4-BE49-F238E27FC236}">
                  <a16:creationId xmlns:a16="http://schemas.microsoft.com/office/drawing/2014/main" id="{361336AB-973C-64E2-7D4E-A5997AAE3FA3}"/>
                </a:ext>
              </a:extLst>
            </p:cNvPr>
            <p:cNvPicPr>
              <a:picLocks noChangeAspect="1"/>
            </p:cNvPicPr>
            <p:nvPr/>
          </p:nvPicPr>
          <p:blipFill rotWithShape="1">
            <a:blip r:embed="rId3"/>
            <a:srcRect l="62500" t="36936" r="20090" b="29606"/>
            <a:stretch/>
          </p:blipFill>
          <p:spPr>
            <a:xfrm>
              <a:off x="10144125" y="189818"/>
              <a:ext cx="1814294" cy="1120664"/>
            </a:xfrm>
            <a:prstGeom prst="rect">
              <a:avLst/>
            </a:prstGeom>
            <a:ln w="25400">
              <a:solidFill>
                <a:schemeClr val="tx1"/>
              </a:solidFill>
            </a:ln>
          </p:spPr>
        </p:pic>
        <p:sp>
          <p:nvSpPr>
            <p:cNvPr id="11" name="Oval 10">
              <a:extLst>
                <a:ext uri="{FF2B5EF4-FFF2-40B4-BE49-F238E27FC236}">
                  <a16:creationId xmlns:a16="http://schemas.microsoft.com/office/drawing/2014/main" id="{78E86329-2CB2-AF35-28FF-32D650D31253}"/>
                </a:ext>
              </a:extLst>
            </p:cNvPr>
            <p:cNvSpPr/>
            <p:nvPr/>
          </p:nvSpPr>
          <p:spPr>
            <a:xfrm rot="2702676">
              <a:off x="11030602" y="751920"/>
              <a:ext cx="639144" cy="200448"/>
            </a:xfrm>
            <a:prstGeom prst="ellipse">
              <a:avLst/>
            </a:prstGeom>
            <a:noFill/>
            <a:ln w="222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a:extLst>
              <a:ext uri="{FF2B5EF4-FFF2-40B4-BE49-F238E27FC236}">
                <a16:creationId xmlns:a16="http://schemas.microsoft.com/office/drawing/2014/main" id="{FD464584-6CAD-B81B-8B28-4DA3F77F23F6}"/>
              </a:ext>
            </a:extLst>
          </p:cNvPr>
          <p:cNvSpPr txBox="1"/>
          <p:nvPr/>
        </p:nvSpPr>
        <p:spPr>
          <a:xfrm>
            <a:off x="561975" y="1590675"/>
            <a:ext cx="4885185" cy="5940088"/>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Annual Harvest trends follow biomass trends</a:t>
            </a:r>
          </a:p>
          <a:p>
            <a:pPr marL="285750" indent="-285750">
              <a:buFont typeface="Arial" panose="020B0604020202020204" pitchFamily="34" charset="0"/>
              <a:buChar char="•"/>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Blue Crab pots ~ 50% harvest value</a:t>
            </a:r>
          </a:p>
          <a:p>
            <a:pPr marL="285750" indent="-285750">
              <a:buFont typeface="Arial" panose="020B0604020202020204" pitchFamily="34" charset="0"/>
              <a:buChar char="•"/>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Total Industry Values:</a:t>
            </a:r>
          </a:p>
          <a:p>
            <a:pPr marL="742950" lvl="1"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Initial: $6.2M yr</a:t>
            </a:r>
            <a:r>
              <a:rPr lang="en-US" sz="2400" baseline="30000" dirty="0">
                <a:latin typeface="Calibri" panose="020F0502020204030204" pitchFamily="34" charset="0"/>
                <a:ea typeface="Calibri" panose="020F0502020204030204" pitchFamily="34" charset="0"/>
                <a:cs typeface="Calibri" panose="020F0502020204030204" pitchFamily="34" charset="0"/>
              </a:rPr>
              <a:t>-1</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More Habitat: $19.6M yr</a:t>
            </a:r>
            <a:r>
              <a:rPr lang="en-US" sz="2400" baseline="30000" dirty="0">
                <a:latin typeface="Calibri" panose="020F0502020204030204" pitchFamily="34" charset="0"/>
                <a:ea typeface="Calibri" panose="020F0502020204030204" pitchFamily="34" charset="0"/>
                <a:cs typeface="Calibri" panose="020F0502020204030204" pitchFamily="34" charset="0"/>
              </a:rPr>
              <a:t>-1</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Less Habitat: $3.8M yr</a:t>
            </a:r>
            <a:r>
              <a:rPr lang="en-US" sz="2400" baseline="30000" dirty="0">
                <a:latin typeface="Calibri" panose="020F0502020204030204" pitchFamily="34" charset="0"/>
                <a:ea typeface="Calibri" panose="020F0502020204030204" pitchFamily="34" charset="0"/>
                <a:cs typeface="Calibri" panose="020F0502020204030204" pitchFamily="34" charset="0"/>
              </a:rPr>
              <a:t>-1</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800" dirty="0">
              <a:latin typeface="Calibri" panose="020F0502020204030204" pitchFamily="34" charset="0"/>
              <a:ea typeface="Calibri" panose="020F0502020204030204" pitchFamily="34" charset="0"/>
              <a:cs typeface="Calibri" panose="020F0502020204030204" pitchFamily="34" charset="0"/>
            </a:endParaRPr>
          </a:p>
          <a:p>
            <a:endParaRPr lang="en-US" sz="2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800"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A graph of different sizes and colors&#10;&#10;Description automatically generated with medium confidence">
            <a:extLst>
              <a:ext uri="{FF2B5EF4-FFF2-40B4-BE49-F238E27FC236}">
                <a16:creationId xmlns:a16="http://schemas.microsoft.com/office/drawing/2014/main" id="{BBE618F5-BA0A-D7D1-CB15-7BF147AA64B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680041" y="1590675"/>
            <a:ext cx="6124435" cy="4593326"/>
          </a:xfrm>
          <a:prstGeom prst="rect">
            <a:avLst/>
          </a:prstGeom>
          <a:ln w="31750">
            <a:solidFill>
              <a:schemeClr val="tx1"/>
            </a:solidFill>
          </a:ln>
        </p:spPr>
      </p:pic>
    </p:spTree>
    <p:extLst>
      <p:ext uri="{BB962C8B-B14F-4D97-AF65-F5344CB8AC3E}">
        <p14:creationId xmlns:p14="http://schemas.microsoft.com/office/powerpoint/2010/main" val="30908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2DD393-0382-A3C7-9A17-0236FF2A9D28}"/>
              </a:ext>
            </a:extLst>
          </p:cNvPr>
          <p:cNvSpPr/>
          <p:nvPr/>
        </p:nvSpPr>
        <p:spPr>
          <a:xfrm>
            <a:off x="0" y="1"/>
            <a:ext cx="12192000" cy="103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latin typeface="Calibri" panose="020F0502020204030204" pitchFamily="34" charset="0"/>
                <a:cs typeface="Calibri" panose="020F0502020204030204" pitchFamily="34" charset="0"/>
              </a:rPr>
              <a:t>Living Habitats</a:t>
            </a:r>
          </a:p>
        </p:txBody>
      </p:sp>
      <p:sp>
        <p:nvSpPr>
          <p:cNvPr id="19" name="TextBox 18">
            <a:extLst>
              <a:ext uri="{FF2B5EF4-FFF2-40B4-BE49-F238E27FC236}">
                <a16:creationId xmlns:a16="http://schemas.microsoft.com/office/drawing/2014/main" id="{002B0B8E-5A16-1B62-6D68-630BA28DDDAA}"/>
              </a:ext>
            </a:extLst>
          </p:cNvPr>
          <p:cNvSpPr txBox="1"/>
          <p:nvPr/>
        </p:nvSpPr>
        <p:spPr>
          <a:xfrm>
            <a:off x="296863" y="1329747"/>
            <a:ext cx="5099103" cy="369332"/>
          </a:xfrm>
          <a:prstGeom prst="rect">
            <a:avLst/>
          </a:prstGeom>
          <a:noFill/>
        </p:spPr>
        <p:txBody>
          <a:bodyPr wrap="square" rtlCol="0">
            <a:spAutoFit/>
          </a:bodyPr>
          <a:lstStyle/>
          <a:p>
            <a:pPr algn="ctr"/>
            <a:r>
              <a:rPr lang="en-US" i="1" u="sng" dirty="0">
                <a:latin typeface="Calibri" panose="020F0502020204030204" pitchFamily="34" charset="0"/>
                <a:ea typeface="Calibri" panose="020F0502020204030204" pitchFamily="34" charset="0"/>
                <a:cs typeface="Calibri" panose="020F0502020204030204" pitchFamily="34" charset="0"/>
              </a:rPr>
              <a:t>Oyster Exploitation and Disease</a:t>
            </a:r>
          </a:p>
        </p:txBody>
      </p:sp>
      <p:sp>
        <p:nvSpPr>
          <p:cNvPr id="20" name="TextBox 19">
            <a:extLst>
              <a:ext uri="{FF2B5EF4-FFF2-40B4-BE49-F238E27FC236}">
                <a16:creationId xmlns:a16="http://schemas.microsoft.com/office/drawing/2014/main" id="{E0C344A0-EA75-6ABC-8F25-DDBD716C79D9}"/>
              </a:ext>
            </a:extLst>
          </p:cNvPr>
          <p:cNvSpPr txBox="1"/>
          <p:nvPr/>
        </p:nvSpPr>
        <p:spPr>
          <a:xfrm>
            <a:off x="2795644" y="5334591"/>
            <a:ext cx="2726837" cy="307777"/>
          </a:xfrm>
          <a:prstGeom prst="rect">
            <a:avLst/>
          </a:prstGeom>
          <a:noFill/>
        </p:spPr>
        <p:txBody>
          <a:bodyPr wrap="none" rtlCol="0">
            <a:spAutoFit/>
          </a:bodyPr>
          <a:lstStyle/>
          <a:p>
            <a:r>
              <a:rPr lang="en-US" sz="1400" dirty="0">
                <a:latin typeface="Calibri" panose="020F0502020204030204" pitchFamily="34" charset="0"/>
                <a:ea typeface="Calibri" panose="020F0502020204030204" pitchFamily="34" charset="0"/>
                <a:cs typeface="Calibri" panose="020F0502020204030204" pitchFamily="34" charset="0"/>
              </a:rPr>
              <a:t>Adapted from US Army Corps 2012</a:t>
            </a:r>
          </a:p>
        </p:txBody>
      </p:sp>
      <p:sp>
        <p:nvSpPr>
          <p:cNvPr id="21" name="TextBox 20">
            <a:extLst>
              <a:ext uri="{FF2B5EF4-FFF2-40B4-BE49-F238E27FC236}">
                <a16:creationId xmlns:a16="http://schemas.microsoft.com/office/drawing/2014/main" id="{531DDB1D-819C-7EDE-F3B4-90612BA6AC0F}"/>
              </a:ext>
            </a:extLst>
          </p:cNvPr>
          <p:cNvSpPr txBox="1"/>
          <p:nvPr/>
        </p:nvSpPr>
        <p:spPr>
          <a:xfrm>
            <a:off x="5751596" y="1329747"/>
            <a:ext cx="6304225" cy="369332"/>
          </a:xfrm>
          <a:prstGeom prst="rect">
            <a:avLst/>
          </a:prstGeom>
          <a:noFill/>
        </p:spPr>
        <p:txBody>
          <a:bodyPr wrap="square" rtlCol="0">
            <a:spAutoFit/>
          </a:bodyPr>
          <a:lstStyle/>
          <a:p>
            <a:pPr algn="ctr"/>
            <a:r>
              <a:rPr lang="en-US" i="1" u="sng" dirty="0">
                <a:latin typeface="Calibri" panose="020F0502020204030204" pitchFamily="34" charset="0"/>
                <a:ea typeface="Calibri" panose="020F0502020204030204" pitchFamily="34" charset="0"/>
                <a:cs typeface="Calibri" panose="020F0502020204030204" pitchFamily="34" charset="0"/>
              </a:rPr>
              <a:t>Submerged Aquatic Vegetation (SAV)</a:t>
            </a:r>
          </a:p>
        </p:txBody>
      </p:sp>
      <p:sp>
        <p:nvSpPr>
          <p:cNvPr id="33" name="TextBox 32">
            <a:extLst>
              <a:ext uri="{FF2B5EF4-FFF2-40B4-BE49-F238E27FC236}">
                <a16:creationId xmlns:a16="http://schemas.microsoft.com/office/drawing/2014/main" id="{F9294BC0-4C7F-2BBA-0AC5-6E75A6568AD4}"/>
              </a:ext>
            </a:extLst>
          </p:cNvPr>
          <p:cNvSpPr txBox="1"/>
          <p:nvPr/>
        </p:nvSpPr>
        <p:spPr>
          <a:xfrm>
            <a:off x="10564066" y="4952036"/>
            <a:ext cx="1491755" cy="307777"/>
          </a:xfrm>
          <a:prstGeom prst="rect">
            <a:avLst/>
          </a:prstGeom>
          <a:noFill/>
        </p:spPr>
        <p:txBody>
          <a:bodyPr wrap="none" rtlCol="0">
            <a:spAutoFit/>
          </a:bodyPr>
          <a:lstStyle/>
          <a:p>
            <a:r>
              <a:rPr lang="en-US" sz="1400" dirty="0">
                <a:latin typeface="Calibri" panose="020F0502020204030204" pitchFamily="34" charset="0"/>
                <a:ea typeface="Calibri" panose="020F0502020204030204" pitchFamily="34" charset="0"/>
                <a:cs typeface="Calibri" panose="020F0502020204030204" pitchFamily="34" charset="0"/>
              </a:rPr>
              <a:t>Hensel et al. 2023</a:t>
            </a:r>
          </a:p>
        </p:txBody>
      </p:sp>
      <p:grpSp>
        <p:nvGrpSpPr>
          <p:cNvPr id="34" name="Group 33">
            <a:extLst>
              <a:ext uri="{FF2B5EF4-FFF2-40B4-BE49-F238E27FC236}">
                <a16:creationId xmlns:a16="http://schemas.microsoft.com/office/drawing/2014/main" id="{ED1DBE4F-12BC-7AF8-AAF1-00F5DC8463DC}"/>
              </a:ext>
            </a:extLst>
          </p:cNvPr>
          <p:cNvGrpSpPr/>
          <p:nvPr/>
        </p:nvGrpSpPr>
        <p:grpSpPr>
          <a:xfrm>
            <a:off x="256380" y="1829102"/>
            <a:ext cx="5139586" cy="3429750"/>
            <a:chOff x="256380" y="1829102"/>
            <a:chExt cx="5139586" cy="3429750"/>
          </a:xfrm>
        </p:grpSpPr>
        <p:pic>
          <p:nvPicPr>
            <p:cNvPr id="18" name="Picture 17">
              <a:extLst>
                <a:ext uri="{FF2B5EF4-FFF2-40B4-BE49-F238E27FC236}">
                  <a16:creationId xmlns:a16="http://schemas.microsoft.com/office/drawing/2014/main" id="{AB411578-6C47-E093-5588-1E938A130AA6}"/>
                </a:ext>
              </a:extLst>
            </p:cNvPr>
            <p:cNvPicPr>
              <a:picLocks noChangeAspect="1"/>
            </p:cNvPicPr>
            <p:nvPr/>
          </p:nvPicPr>
          <p:blipFill>
            <a:blip r:embed="rId3"/>
            <a:stretch>
              <a:fillRect/>
            </a:stretch>
          </p:blipFill>
          <p:spPr>
            <a:xfrm>
              <a:off x="308946" y="1829102"/>
              <a:ext cx="5087020" cy="3429750"/>
            </a:xfrm>
            <a:prstGeom prst="rect">
              <a:avLst/>
            </a:prstGeom>
            <a:ln w="31750">
              <a:solidFill>
                <a:schemeClr val="tx1"/>
              </a:solidFill>
            </a:ln>
          </p:spPr>
        </p:pic>
        <p:sp>
          <p:nvSpPr>
            <p:cNvPr id="2" name="Rectangle 1">
              <a:extLst>
                <a:ext uri="{FF2B5EF4-FFF2-40B4-BE49-F238E27FC236}">
                  <a16:creationId xmlns:a16="http://schemas.microsoft.com/office/drawing/2014/main" id="{DF2545DB-3009-95D5-8A08-5D28F58FF06B}"/>
                </a:ext>
              </a:extLst>
            </p:cNvPr>
            <p:cNvSpPr/>
            <p:nvPr/>
          </p:nvSpPr>
          <p:spPr>
            <a:xfrm>
              <a:off x="822671" y="4862513"/>
              <a:ext cx="4501739" cy="3423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41699F4-7FE3-27A3-E433-C54194151CD4}"/>
                </a:ext>
              </a:extLst>
            </p:cNvPr>
            <p:cNvSpPr/>
            <p:nvPr/>
          </p:nvSpPr>
          <p:spPr>
            <a:xfrm rot="16200000">
              <a:off x="-989131" y="3240691"/>
              <a:ext cx="3203295" cy="4203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1D4CB6B-B68A-513D-C77D-4EDE728B88C9}"/>
                </a:ext>
              </a:extLst>
            </p:cNvPr>
            <p:cNvSpPr/>
            <p:nvPr/>
          </p:nvSpPr>
          <p:spPr>
            <a:xfrm>
              <a:off x="3753594" y="2040528"/>
              <a:ext cx="1301556" cy="4145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a:t>
              </a:r>
            </a:p>
          </p:txBody>
        </p:sp>
        <p:sp>
          <p:nvSpPr>
            <p:cNvPr id="6" name="Rectangle 5">
              <a:extLst>
                <a:ext uri="{FF2B5EF4-FFF2-40B4-BE49-F238E27FC236}">
                  <a16:creationId xmlns:a16="http://schemas.microsoft.com/office/drawing/2014/main" id="{FDB81BC9-1F0B-7A8B-13DC-1D5C2BD0255D}"/>
                </a:ext>
              </a:extLst>
            </p:cNvPr>
            <p:cNvSpPr/>
            <p:nvPr/>
          </p:nvSpPr>
          <p:spPr>
            <a:xfrm>
              <a:off x="3789811" y="2105638"/>
              <a:ext cx="119670" cy="11967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D797464-2084-F64A-68CB-4FFE966AC4D9}"/>
                </a:ext>
              </a:extLst>
            </p:cNvPr>
            <p:cNvSpPr/>
            <p:nvPr/>
          </p:nvSpPr>
          <p:spPr>
            <a:xfrm>
              <a:off x="3788901" y="2302302"/>
              <a:ext cx="119670" cy="119670"/>
            </a:xfrm>
            <a:prstGeom prst="rect">
              <a:avLst/>
            </a:prstGeom>
            <a:solidFill>
              <a:srgbClr val="42424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F2B7671-FB96-438F-C764-517C6D59D59D}"/>
                </a:ext>
              </a:extLst>
            </p:cNvPr>
            <p:cNvSpPr txBox="1"/>
            <p:nvPr/>
          </p:nvSpPr>
          <p:spPr>
            <a:xfrm>
              <a:off x="3880325" y="2020020"/>
              <a:ext cx="935641" cy="276999"/>
            </a:xfrm>
            <a:prstGeom prst="rect">
              <a:avLst/>
            </a:prstGeom>
            <a:noFill/>
          </p:spPr>
          <p:txBody>
            <a:bodyPr wrap="none" rtlCol="0">
              <a:spAutoFit/>
            </a:bodyPr>
            <a:lstStyle/>
            <a:p>
              <a:r>
                <a:rPr lang="en-US" sz="1200" dirty="0">
                  <a:latin typeface="Calibri  "/>
                </a:rPr>
                <a:t>VA Landings</a:t>
              </a:r>
            </a:p>
          </p:txBody>
        </p:sp>
        <p:sp>
          <p:nvSpPr>
            <p:cNvPr id="9" name="TextBox 8">
              <a:extLst>
                <a:ext uri="{FF2B5EF4-FFF2-40B4-BE49-F238E27FC236}">
                  <a16:creationId xmlns:a16="http://schemas.microsoft.com/office/drawing/2014/main" id="{56BDF3FB-BCC9-08D2-7B50-32F763A1497E}"/>
                </a:ext>
              </a:extLst>
            </p:cNvPr>
            <p:cNvSpPr txBox="1"/>
            <p:nvPr/>
          </p:nvSpPr>
          <p:spPr>
            <a:xfrm>
              <a:off x="3867188" y="2225308"/>
              <a:ext cx="992579" cy="276999"/>
            </a:xfrm>
            <a:prstGeom prst="rect">
              <a:avLst/>
            </a:prstGeom>
            <a:noFill/>
          </p:spPr>
          <p:txBody>
            <a:bodyPr wrap="none" rtlCol="0">
              <a:spAutoFit/>
            </a:bodyPr>
            <a:lstStyle/>
            <a:p>
              <a:r>
                <a:rPr lang="en-US" sz="1200" dirty="0">
                  <a:latin typeface="Calibri  "/>
                </a:rPr>
                <a:t>MD Landings</a:t>
              </a:r>
            </a:p>
          </p:txBody>
        </p:sp>
        <p:sp>
          <p:nvSpPr>
            <p:cNvPr id="10" name="TextBox 9">
              <a:extLst>
                <a:ext uri="{FF2B5EF4-FFF2-40B4-BE49-F238E27FC236}">
                  <a16:creationId xmlns:a16="http://schemas.microsoft.com/office/drawing/2014/main" id="{53660FA8-FA25-8B2E-E973-ACFB812A4250}"/>
                </a:ext>
              </a:extLst>
            </p:cNvPr>
            <p:cNvSpPr txBox="1"/>
            <p:nvPr/>
          </p:nvSpPr>
          <p:spPr>
            <a:xfrm rot="16200000">
              <a:off x="-609562" y="3246170"/>
              <a:ext cx="2008883" cy="276999"/>
            </a:xfrm>
            <a:prstGeom prst="rect">
              <a:avLst/>
            </a:prstGeom>
            <a:noFill/>
          </p:spPr>
          <p:txBody>
            <a:bodyPr wrap="none" rtlCol="0">
              <a:spAutoFit/>
            </a:bodyPr>
            <a:lstStyle/>
            <a:p>
              <a:r>
                <a:rPr lang="en-US" sz="1200" dirty="0">
                  <a:latin typeface="Calibri  "/>
                </a:rPr>
                <a:t>Landings (millions of pounds)</a:t>
              </a:r>
            </a:p>
          </p:txBody>
        </p:sp>
        <p:sp>
          <p:nvSpPr>
            <p:cNvPr id="11" name="TextBox 10">
              <a:extLst>
                <a:ext uri="{FF2B5EF4-FFF2-40B4-BE49-F238E27FC236}">
                  <a16:creationId xmlns:a16="http://schemas.microsoft.com/office/drawing/2014/main" id="{C2244179-2FE8-5F6C-06A8-2713C129DFED}"/>
                </a:ext>
              </a:extLst>
            </p:cNvPr>
            <p:cNvSpPr txBox="1"/>
            <p:nvPr/>
          </p:nvSpPr>
          <p:spPr>
            <a:xfrm>
              <a:off x="612033" y="4631642"/>
              <a:ext cx="263214" cy="276999"/>
            </a:xfrm>
            <a:prstGeom prst="rect">
              <a:avLst/>
            </a:prstGeom>
            <a:noFill/>
          </p:spPr>
          <p:txBody>
            <a:bodyPr wrap="none" rtlCol="0">
              <a:spAutoFit/>
            </a:bodyPr>
            <a:lstStyle/>
            <a:p>
              <a:r>
                <a:rPr lang="en-US" sz="1200" dirty="0">
                  <a:latin typeface="Calibri  "/>
                </a:rPr>
                <a:t>0</a:t>
              </a:r>
            </a:p>
          </p:txBody>
        </p:sp>
        <p:sp>
          <p:nvSpPr>
            <p:cNvPr id="12" name="TextBox 11">
              <a:extLst>
                <a:ext uri="{FF2B5EF4-FFF2-40B4-BE49-F238E27FC236}">
                  <a16:creationId xmlns:a16="http://schemas.microsoft.com/office/drawing/2014/main" id="{BC5C243B-7A22-EA1C-4A08-EBB9962DFC24}"/>
                </a:ext>
              </a:extLst>
            </p:cNvPr>
            <p:cNvSpPr txBox="1"/>
            <p:nvPr/>
          </p:nvSpPr>
          <p:spPr>
            <a:xfrm>
              <a:off x="533487" y="4199132"/>
              <a:ext cx="341760" cy="276999"/>
            </a:xfrm>
            <a:prstGeom prst="rect">
              <a:avLst/>
            </a:prstGeom>
            <a:noFill/>
          </p:spPr>
          <p:txBody>
            <a:bodyPr wrap="none" rtlCol="0">
              <a:spAutoFit/>
            </a:bodyPr>
            <a:lstStyle/>
            <a:p>
              <a:r>
                <a:rPr lang="en-US" sz="1200" dirty="0">
                  <a:latin typeface="Calibri  "/>
                </a:rPr>
                <a:t>20</a:t>
              </a:r>
            </a:p>
          </p:txBody>
        </p:sp>
        <p:sp>
          <p:nvSpPr>
            <p:cNvPr id="13" name="TextBox 12">
              <a:extLst>
                <a:ext uri="{FF2B5EF4-FFF2-40B4-BE49-F238E27FC236}">
                  <a16:creationId xmlns:a16="http://schemas.microsoft.com/office/drawing/2014/main" id="{54541495-7A05-B391-7CE9-89F11EE06048}"/>
                </a:ext>
              </a:extLst>
            </p:cNvPr>
            <p:cNvSpPr txBox="1"/>
            <p:nvPr/>
          </p:nvSpPr>
          <p:spPr>
            <a:xfrm>
              <a:off x="533487" y="3719459"/>
              <a:ext cx="341760" cy="276999"/>
            </a:xfrm>
            <a:prstGeom prst="rect">
              <a:avLst/>
            </a:prstGeom>
            <a:noFill/>
          </p:spPr>
          <p:txBody>
            <a:bodyPr wrap="none" rtlCol="0">
              <a:spAutoFit/>
            </a:bodyPr>
            <a:lstStyle/>
            <a:p>
              <a:r>
                <a:rPr lang="en-US" sz="1200" dirty="0">
                  <a:latin typeface="Calibri  "/>
                </a:rPr>
                <a:t>40</a:t>
              </a:r>
            </a:p>
          </p:txBody>
        </p:sp>
        <p:sp>
          <p:nvSpPr>
            <p:cNvPr id="14" name="TextBox 13">
              <a:extLst>
                <a:ext uri="{FF2B5EF4-FFF2-40B4-BE49-F238E27FC236}">
                  <a16:creationId xmlns:a16="http://schemas.microsoft.com/office/drawing/2014/main" id="{14F110E4-1ED9-5DBA-08BF-1147ABE8FCE6}"/>
                </a:ext>
              </a:extLst>
            </p:cNvPr>
            <p:cNvSpPr txBox="1"/>
            <p:nvPr/>
          </p:nvSpPr>
          <p:spPr>
            <a:xfrm>
              <a:off x="533487" y="3245523"/>
              <a:ext cx="341760" cy="276999"/>
            </a:xfrm>
            <a:prstGeom prst="rect">
              <a:avLst/>
            </a:prstGeom>
            <a:noFill/>
          </p:spPr>
          <p:txBody>
            <a:bodyPr wrap="none" rtlCol="0">
              <a:spAutoFit/>
            </a:bodyPr>
            <a:lstStyle/>
            <a:p>
              <a:r>
                <a:rPr lang="en-US" sz="1200" dirty="0">
                  <a:latin typeface="Calibri  "/>
                </a:rPr>
                <a:t>60</a:t>
              </a:r>
            </a:p>
          </p:txBody>
        </p:sp>
        <p:sp>
          <p:nvSpPr>
            <p:cNvPr id="15" name="TextBox 14">
              <a:extLst>
                <a:ext uri="{FF2B5EF4-FFF2-40B4-BE49-F238E27FC236}">
                  <a16:creationId xmlns:a16="http://schemas.microsoft.com/office/drawing/2014/main" id="{84AA4721-45F0-530E-D7EA-FAD2717840ED}"/>
                </a:ext>
              </a:extLst>
            </p:cNvPr>
            <p:cNvSpPr txBox="1"/>
            <p:nvPr/>
          </p:nvSpPr>
          <p:spPr>
            <a:xfrm>
              <a:off x="533487" y="2807241"/>
              <a:ext cx="341760" cy="276999"/>
            </a:xfrm>
            <a:prstGeom prst="rect">
              <a:avLst/>
            </a:prstGeom>
            <a:noFill/>
          </p:spPr>
          <p:txBody>
            <a:bodyPr wrap="none" rtlCol="0">
              <a:spAutoFit/>
            </a:bodyPr>
            <a:lstStyle/>
            <a:p>
              <a:r>
                <a:rPr lang="en-US" sz="1200" dirty="0">
                  <a:latin typeface="Calibri  "/>
                </a:rPr>
                <a:t>80</a:t>
              </a:r>
            </a:p>
          </p:txBody>
        </p:sp>
        <p:sp>
          <p:nvSpPr>
            <p:cNvPr id="16" name="TextBox 15">
              <a:extLst>
                <a:ext uri="{FF2B5EF4-FFF2-40B4-BE49-F238E27FC236}">
                  <a16:creationId xmlns:a16="http://schemas.microsoft.com/office/drawing/2014/main" id="{B06FE231-FD56-FAAC-B5A0-C60FEB7FC7D3}"/>
                </a:ext>
              </a:extLst>
            </p:cNvPr>
            <p:cNvSpPr txBox="1"/>
            <p:nvPr/>
          </p:nvSpPr>
          <p:spPr>
            <a:xfrm>
              <a:off x="454939" y="2337051"/>
              <a:ext cx="420308" cy="276999"/>
            </a:xfrm>
            <a:prstGeom prst="rect">
              <a:avLst/>
            </a:prstGeom>
            <a:noFill/>
          </p:spPr>
          <p:txBody>
            <a:bodyPr wrap="none" rtlCol="0">
              <a:spAutoFit/>
            </a:bodyPr>
            <a:lstStyle/>
            <a:p>
              <a:r>
                <a:rPr lang="en-US" sz="1200" dirty="0">
                  <a:latin typeface="Calibri  "/>
                </a:rPr>
                <a:t>100</a:t>
              </a:r>
            </a:p>
          </p:txBody>
        </p:sp>
        <p:sp>
          <p:nvSpPr>
            <p:cNvPr id="17" name="TextBox 16">
              <a:extLst>
                <a:ext uri="{FF2B5EF4-FFF2-40B4-BE49-F238E27FC236}">
                  <a16:creationId xmlns:a16="http://schemas.microsoft.com/office/drawing/2014/main" id="{10035DCD-9536-6E2D-780D-0814FB50B206}"/>
                </a:ext>
              </a:extLst>
            </p:cNvPr>
            <p:cNvSpPr txBox="1"/>
            <p:nvPr/>
          </p:nvSpPr>
          <p:spPr>
            <a:xfrm>
              <a:off x="454939" y="1911497"/>
              <a:ext cx="420308" cy="276999"/>
            </a:xfrm>
            <a:prstGeom prst="rect">
              <a:avLst/>
            </a:prstGeom>
            <a:noFill/>
          </p:spPr>
          <p:txBody>
            <a:bodyPr wrap="none" rtlCol="0">
              <a:spAutoFit/>
            </a:bodyPr>
            <a:lstStyle/>
            <a:p>
              <a:r>
                <a:rPr lang="en-US" sz="1200" dirty="0">
                  <a:latin typeface="Calibri  "/>
                </a:rPr>
                <a:t>120</a:t>
              </a:r>
            </a:p>
          </p:txBody>
        </p:sp>
        <p:sp>
          <p:nvSpPr>
            <p:cNvPr id="22" name="TextBox 21">
              <a:extLst>
                <a:ext uri="{FF2B5EF4-FFF2-40B4-BE49-F238E27FC236}">
                  <a16:creationId xmlns:a16="http://schemas.microsoft.com/office/drawing/2014/main" id="{7813DA29-E11D-4B23-2255-D78DABB90442}"/>
                </a:ext>
              </a:extLst>
            </p:cNvPr>
            <p:cNvSpPr txBox="1"/>
            <p:nvPr/>
          </p:nvSpPr>
          <p:spPr>
            <a:xfrm>
              <a:off x="699231" y="4775493"/>
              <a:ext cx="498855" cy="276999"/>
            </a:xfrm>
            <a:prstGeom prst="rect">
              <a:avLst/>
            </a:prstGeom>
            <a:noFill/>
          </p:spPr>
          <p:txBody>
            <a:bodyPr wrap="none" rtlCol="0">
              <a:spAutoFit/>
            </a:bodyPr>
            <a:lstStyle/>
            <a:p>
              <a:r>
                <a:rPr lang="en-US" sz="1200" dirty="0">
                  <a:latin typeface="Calibri  "/>
                </a:rPr>
                <a:t>1875</a:t>
              </a:r>
            </a:p>
          </p:txBody>
        </p:sp>
        <p:sp>
          <p:nvSpPr>
            <p:cNvPr id="23" name="TextBox 22">
              <a:extLst>
                <a:ext uri="{FF2B5EF4-FFF2-40B4-BE49-F238E27FC236}">
                  <a16:creationId xmlns:a16="http://schemas.microsoft.com/office/drawing/2014/main" id="{83616B0C-D730-069E-0BD1-CF3F8BDA1B0B}"/>
                </a:ext>
              </a:extLst>
            </p:cNvPr>
            <p:cNvSpPr txBox="1"/>
            <p:nvPr/>
          </p:nvSpPr>
          <p:spPr>
            <a:xfrm>
              <a:off x="1557504" y="4775493"/>
              <a:ext cx="498855" cy="276999"/>
            </a:xfrm>
            <a:prstGeom prst="rect">
              <a:avLst/>
            </a:prstGeom>
            <a:noFill/>
          </p:spPr>
          <p:txBody>
            <a:bodyPr wrap="none" rtlCol="0">
              <a:spAutoFit/>
            </a:bodyPr>
            <a:lstStyle/>
            <a:p>
              <a:r>
                <a:rPr lang="en-US" sz="1200" dirty="0">
                  <a:latin typeface="Calibri  "/>
                </a:rPr>
                <a:t>1900</a:t>
              </a:r>
            </a:p>
          </p:txBody>
        </p:sp>
        <p:sp>
          <p:nvSpPr>
            <p:cNvPr id="24" name="TextBox 23">
              <a:extLst>
                <a:ext uri="{FF2B5EF4-FFF2-40B4-BE49-F238E27FC236}">
                  <a16:creationId xmlns:a16="http://schemas.microsoft.com/office/drawing/2014/main" id="{2CC6A999-4138-F86E-EC8C-74B79ECC1D4C}"/>
                </a:ext>
              </a:extLst>
            </p:cNvPr>
            <p:cNvSpPr txBox="1"/>
            <p:nvPr/>
          </p:nvSpPr>
          <p:spPr>
            <a:xfrm>
              <a:off x="2431041" y="4775493"/>
              <a:ext cx="498855" cy="276999"/>
            </a:xfrm>
            <a:prstGeom prst="rect">
              <a:avLst/>
            </a:prstGeom>
            <a:noFill/>
          </p:spPr>
          <p:txBody>
            <a:bodyPr wrap="none" rtlCol="0">
              <a:spAutoFit/>
            </a:bodyPr>
            <a:lstStyle/>
            <a:p>
              <a:r>
                <a:rPr lang="en-US" sz="1200" dirty="0">
                  <a:latin typeface="Calibri  "/>
                </a:rPr>
                <a:t>1925</a:t>
              </a:r>
            </a:p>
          </p:txBody>
        </p:sp>
        <p:sp>
          <p:nvSpPr>
            <p:cNvPr id="25" name="TextBox 24">
              <a:extLst>
                <a:ext uri="{FF2B5EF4-FFF2-40B4-BE49-F238E27FC236}">
                  <a16:creationId xmlns:a16="http://schemas.microsoft.com/office/drawing/2014/main" id="{58318671-CA48-BF1C-AD9E-927179610EF7}"/>
                </a:ext>
              </a:extLst>
            </p:cNvPr>
            <p:cNvSpPr txBox="1"/>
            <p:nvPr/>
          </p:nvSpPr>
          <p:spPr>
            <a:xfrm>
              <a:off x="3304578" y="4775493"/>
              <a:ext cx="498855" cy="276999"/>
            </a:xfrm>
            <a:prstGeom prst="rect">
              <a:avLst/>
            </a:prstGeom>
            <a:noFill/>
          </p:spPr>
          <p:txBody>
            <a:bodyPr wrap="none" rtlCol="0">
              <a:spAutoFit/>
            </a:bodyPr>
            <a:lstStyle/>
            <a:p>
              <a:r>
                <a:rPr lang="en-US" sz="1200" dirty="0">
                  <a:latin typeface="Calibri  "/>
                </a:rPr>
                <a:t>1950</a:t>
              </a:r>
            </a:p>
          </p:txBody>
        </p:sp>
        <p:sp>
          <p:nvSpPr>
            <p:cNvPr id="26" name="TextBox 25">
              <a:extLst>
                <a:ext uri="{FF2B5EF4-FFF2-40B4-BE49-F238E27FC236}">
                  <a16:creationId xmlns:a16="http://schemas.microsoft.com/office/drawing/2014/main" id="{A31F2C17-1B55-989A-2019-013FF94EA636}"/>
                </a:ext>
              </a:extLst>
            </p:cNvPr>
            <p:cNvSpPr txBox="1"/>
            <p:nvPr/>
          </p:nvSpPr>
          <p:spPr>
            <a:xfrm>
              <a:off x="4159063" y="4775493"/>
              <a:ext cx="498855" cy="276999"/>
            </a:xfrm>
            <a:prstGeom prst="rect">
              <a:avLst/>
            </a:prstGeom>
            <a:noFill/>
          </p:spPr>
          <p:txBody>
            <a:bodyPr wrap="none" rtlCol="0">
              <a:spAutoFit/>
            </a:bodyPr>
            <a:lstStyle/>
            <a:p>
              <a:r>
                <a:rPr lang="en-US" sz="1200" dirty="0">
                  <a:latin typeface="Calibri  "/>
                </a:rPr>
                <a:t>1975</a:t>
              </a:r>
            </a:p>
          </p:txBody>
        </p:sp>
        <p:sp>
          <p:nvSpPr>
            <p:cNvPr id="27" name="TextBox 26">
              <a:extLst>
                <a:ext uri="{FF2B5EF4-FFF2-40B4-BE49-F238E27FC236}">
                  <a16:creationId xmlns:a16="http://schemas.microsoft.com/office/drawing/2014/main" id="{F34DE3F0-99EA-3244-23DC-CEE8B48EEE75}"/>
                </a:ext>
              </a:extLst>
            </p:cNvPr>
            <p:cNvSpPr txBox="1"/>
            <p:nvPr/>
          </p:nvSpPr>
          <p:spPr>
            <a:xfrm>
              <a:off x="4861333" y="4775493"/>
              <a:ext cx="498855" cy="276999"/>
            </a:xfrm>
            <a:prstGeom prst="rect">
              <a:avLst/>
            </a:prstGeom>
            <a:noFill/>
          </p:spPr>
          <p:txBody>
            <a:bodyPr wrap="none" rtlCol="0">
              <a:spAutoFit/>
            </a:bodyPr>
            <a:lstStyle/>
            <a:p>
              <a:r>
                <a:rPr lang="en-US" sz="1200" dirty="0">
                  <a:latin typeface="Calibri  "/>
                </a:rPr>
                <a:t>2000</a:t>
              </a:r>
            </a:p>
          </p:txBody>
        </p:sp>
      </p:grpSp>
      <p:grpSp>
        <p:nvGrpSpPr>
          <p:cNvPr id="31" name="Group 30">
            <a:extLst>
              <a:ext uri="{FF2B5EF4-FFF2-40B4-BE49-F238E27FC236}">
                <a16:creationId xmlns:a16="http://schemas.microsoft.com/office/drawing/2014/main" id="{61E1758A-4B03-B092-BE43-D210D2CD0D5B}"/>
              </a:ext>
            </a:extLst>
          </p:cNvPr>
          <p:cNvGrpSpPr/>
          <p:nvPr/>
        </p:nvGrpSpPr>
        <p:grpSpPr>
          <a:xfrm>
            <a:off x="5751596" y="2121583"/>
            <a:ext cx="6304225" cy="2801878"/>
            <a:chOff x="5751596" y="2121583"/>
            <a:chExt cx="6304225" cy="2801878"/>
          </a:xfrm>
        </p:grpSpPr>
        <p:pic>
          <p:nvPicPr>
            <p:cNvPr id="29" name="Picture 28">
              <a:extLst>
                <a:ext uri="{FF2B5EF4-FFF2-40B4-BE49-F238E27FC236}">
                  <a16:creationId xmlns:a16="http://schemas.microsoft.com/office/drawing/2014/main" id="{2FFEA1F6-6E5C-2547-C3FA-81982825DD37}"/>
                </a:ext>
              </a:extLst>
            </p:cNvPr>
            <p:cNvPicPr>
              <a:picLocks noChangeAspect="1"/>
            </p:cNvPicPr>
            <p:nvPr/>
          </p:nvPicPr>
          <p:blipFill>
            <a:blip r:embed="rId4"/>
            <a:stretch>
              <a:fillRect/>
            </a:stretch>
          </p:blipFill>
          <p:spPr>
            <a:xfrm>
              <a:off x="5751596" y="2121583"/>
              <a:ext cx="6304225" cy="2801878"/>
            </a:xfrm>
            <a:prstGeom prst="rect">
              <a:avLst/>
            </a:prstGeom>
            <a:ln w="31750">
              <a:solidFill>
                <a:schemeClr val="tx1"/>
              </a:solidFill>
            </a:ln>
          </p:spPr>
        </p:pic>
        <p:sp>
          <p:nvSpPr>
            <p:cNvPr id="30" name="Rectangle 29">
              <a:extLst>
                <a:ext uri="{FF2B5EF4-FFF2-40B4-BE49-F238E27FC236}">
                  <a16:creationId xmlns:a16="http://schemas.microsoft.com/office/drawing/2014/main" id="{A4244BFF-5670-C581-A461-2F27C33E640D}"/>
                </a:ext>
              </a:extLst>
            </p:cNvPr>
            <p:cNvSpPr/>
            <p:nvPr/>
          </p:nvSpPr>
          <p:spPr>
            <a:xfrm>
              <a:off x="6975475" y="2348706"/>
              <a:ext cx="219075" cy="2589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ABCD9037-D161-BC07-DD69-1071EF888D80}"/>
              </a:ext>
            </a:extLst>
          </p:cNvPr>
          <p:cNvSpPr/>
          <p:nvPr/>
        </p:nvSpPr>
        <p:spPr>
          <a:xfrm>
            <a:off x="2929896" y="2614050"/>
            <a:ext cx="700810" cy="276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ysClr val="windowText" lastClr="000000"/>
                </a:solidFill>
                <a:latin typeface="Calibri  "/>
              </a:rPr>
              <a:t>Dermo found</a:t>
            </a:r>
          </a:p>
        </p:txBody>
      </p:sp>
      <p:sp>
        <p:nvSpPr>
          <p:cNvPr id="32" name="Rectangle 31">
            <a:extLst>
              <a:ext uri="{FF2B5EF4-FFF2-40B4-BE49-F238E27FC236}">
                <a16:creationId xmlns:a16="http://schemas.microsoft.com/office/drawing/2014/main" id="{D4ACE19C-F339-B377-B69A-D04D8E076893}"/>
              </a:ext>
            </a:extLst>
          </p:cNvPr>
          <p:cNvSpPr/>
          <p:nvPr/>
        </p:nvSpPr>
        <p:spPr>
          <a:xfrm>
            <a:off x="3280301" y="2954019"/>
            <a:ext cx="700810" cy="276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ysClr val="windowText" lastClr="000000"/>
                </a:solidFill>
                <a:latin typeface="Calibri  "/>
              </a:rPr>
              <a:t>MSX found</a:t>
            </a:r>
          </a:p>
        </p:txBody>
      </p:sp>
    </p:spTree>
    <p:extLst>
      <p:ext uri="{BB962C8B-B14F-4D97-AF65-F5344CB8AC3E}">
        <p14:creationId xmlns:p14="http://schemas.microsoft.com/office/powerpoint/2010/main" val="368880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454D88-D272-5E82-9953-A8D853AE8D2D}"/>
              </a:ext>
            </a:extLst>
          </p:cNvPr>
          <p:cNvSpPr/>
          <p:nvPr/>
        </p:nvSpPr>
        <p:spPr>
          <a:xfrm>
            <a:off x="0" y="1"/>
            <a:ext cx="12192000" cy="103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latin typeface="Calibri" panose="020F0502020204030204" pitchFamily="34" charset="0"/>
                <a:cs typeface="Calibri" panose="020F0502020204030204" pitchFamily="34" charset="0"/>
              </a:rPr>
              <a:t>Piankatank: Harvest Trends</a:t>
            </a:r>
          </a:p>
        </p:txBody>
      </p:sp>
      <p:grpSp>
        <p:nvGrpSpPr>
          <p:cNvPr id="6" name="Group 5">
            <a:extLst>
              <a:ext uri="{FF2B5EF4-FFF2-40B4-BE49-F238E27FC236}">
                <a16:creationId xmlns:a16="http://schemas.microsoft.com/office/drawing/2014/main" id="{6B3E959E-D908-8332-893A-02107FF27D1B}"/>
              </a:ext>
            </a:extLst>
          </p:cNvPr>
          <p:cNvGrpSpPr/>
          <p:nvPr/>
        </p:nvGrpSpPr>
        <p:grpSpPr>
          <a:xfrm>
            <a:off x="10144125" y="189818"/>
            <a:ext cx="1814294" cy="1120664"/>
            <a:chOff x="257175" y="5523647"/>
            <a:chExt cx="1814294" cy="1120664"/>
          </a:xfrm>
        </p:grpSpPr>
        <p:pic>
          <p:nvPicPr>
            <p:cNvPr id="7" name="Picture 6">
              <a:extLst>
                <a:ext uri="{FF2B5EF4-FFF2-40B4-BE49-F238E27FC236}">
                  <a16:creationId xmlns:a16="http://schemas.microsoft.com/office/drawing/2014/main" id="{9E597674-7800-CB78-B6F4-E470AE70A187}"/>
                </a:ext>
              </a:extLst>
            </p:cNvPr>
            <p:cNvPicPr>
              <a:picLocks noChangeAspect="1"/>
            </p:cNvPicPr>
            <p:nvPr/>
          </p:nvPicPr>
          <p:blipFill rotWithShape="1">
            <a:blip r:embed="rId3"/>
            <a:srcRect l="62500" t="36936" r="20090" b="29606"/>
            <a:stretch/>
          </p:blipFill>
          <p:spPr>
            <a:xfrm>
              <a:off x="257175" y="5523647"/>
              <a:ext cx="1814294" cy="1120664"/>
            </a:xfrm>
            <a:prstGeom prst="rect">
              <a:avLst/>
            </a:prstGeom>
            <a:ln w="25400">
              <a:solidFill>
                <a:schemeClr val="tx1"/>
              </a:solidFill>
            </a:ln>
          </p:spPr>
        </p:pic>
        <p:sp>
          <p:nvSpPr>
            <p:cNvPr id="8" name="Oval 7">
              <a:extLst>
                <a:ext uri="{FF2B5EF4-FFF2-40B4-BE49-F238E27FC236}">
                  <a16:creationId xmlns:a16="http://schemas.microsoft.com/office/drawing/2014/main" id="{7E94F9C7-6EFD-4D0A-6C2E-B959631663C6}"/>
                </a:ext>
              </a:extLst>
            </p:cNvPr>
            <p:cNvSpPr/>
            <p:nvPr/>
          </p:nvSpPr>
          <p:spPr>
            <a:xfrm rot="420335">
              <a:off x="1438507" y="5884758"/>
              <a:ext cx="623202" cy="198168"/>
            </a:xfrm>
            <a:prstGeom prst="ellipse">
              <a:avLst/>
            </a:prstGeom>
            <a:noFill/>
            <a:ln w="222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a:extLst>
              <a:ext uri="{FF2B5EF4-FFF2-40B4-BE49-F238E27FC236}">
                <a16:creationId xmlns:a16="http://schemas.microsoft.com/office/drawing/2014/main" id="{57B3A889-C7CC-6216-FD7C-EB7B4BCC981A}"/>
              </a:ext>
            </a:extLst>
          </p:cNvPr>
          <p:cNvSpPr txBox="1"/>
          <p:nvPr/>
        </p:nvSpPr>
        <p:spPr>
          <a:xfrm>
            <a:off x="561975" y="1590675"/>
            <a:ext cx="4767671" cy="6124754"/>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Annual Harvest trends follow biomass trends</a:t>
            </a:r>
          </a:p>
          <a:p>
            <a:pPr marL="285750" indent="-285750">
              <a:buFont typeface="Arial" panose="020B0604020202020204" pitchFamily="34" charset="0"/>
              <a:buChar char="•"/>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Blue Crab pots &gt; 70% harvest value</a:t>
            </a:r>
          </a:p>
          <a:p>
            <a:pPr marL="285750" indent="-285750">
              <a:buFont typeface="Arial" panose="020B0604020202020204" pitchFamily="34" charset="0"/>
              <a:buChar char="•"/>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Total Industry Values:</a:t>
            </a:r>
          </a:p>
          <a:p>
            <a:pPr marL="742950" lvl="1"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Initial: $352K yr</a:t>
            </a:r>
            <a:r>
              <a:rPr lang="en-US" sz="2400" baseline="30000" dirty="0">
                <a:latin typeface="Calibri" panose="020F0502020204030204" pitchFamily="34" charset="0"/>
                <a:ea typeface="Calibri" panose="020F0502020204030204" pitchFamily="34" charset="0"/>
                <a:cs typeface="Calibri" panose="020F0502020204030204" pitchFamily="34" charset="0"/>
              </a:rPr>
              <a:t>-1</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More Habitat: $3.7M yr</a:t>
            </a:r>
            <a:r>
              <a:rPr lang="en-US" sz="2400" baseline="30000" dirty="0">
                <a:latin typeface="Calibri" panose="020F0502020204030204" pitchFamily="34" charset="0"/>
                <a:ea typeface="Calibri" panose="020F0502020204030204" pitchFamily="34" charset="0"/>
                <a:cs typeface="Calibri" panose="020F0502020204030204" pitchFamily="34" charset="0"/>
              </a:rPr>
              <a:t>-1</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Less Habitat: $181K yr</a:t>
            </a:r>
            <a:r>
              <a:rPr lang="en-US" sz="2400" baseline="30000" dirty="0">
                <a:latin typeface="Calibri" panose="020F0502020204030204" pitchFamily="34" charset="0"/>
                <a:ea typeface="Calibri" panose="020F0502020204030204" pitchFamily="34" charset="0"/>
                <a:cs typeface="Calibri" panose="020F0502020204030204" pitchFamily="34" charset="0"/>
              </a:rPr>
              <a:t>-1</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800" dirty="0">
              <a:latin typeface="Calibri" panose="020F0502020204030204" pitchFamily="34" charset="0"/>
              <a:ea typeface="Calibri" panose="020F0502020204030204" pitchFamily="34" charset="0"/>
              <a:cs typeface="Calibri" panose="020F0502020204030204" pitchFamily="34" charset="0"/>
            </a:endParaRPr>
          </a:p>
          <a:p>
            <a:endParaRPr lang="en-US" sz="2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800" dirty="0">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descr="A graph of different types of crab&#10;&#10;Description automatically generated with medium confidence">
            <a:extLst>
              <a:ext uri="{FF2B5EF4-FFF2-40B4-BE49-F238E27FC236}">
                <a16:creationId xmlns:a16="http://schemas.microsoft.com/office/drawing/2014/main" id="{64C379C6-20D4-80DE-2B68-1663549DB3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6103" y="1590676"/>
            <a:ext cx="6282315" cy="4188210"/>
          </a:xfrm>
          <a:prstGeom prst="rect">
            <a:avLst/>
          </a:prstGeom>
          <a:ln w="31750">
            <a:solidFill>
              <a:schemeClr val="tx1"/>
            </a:solidFill>
          </a:ln>
        </p:spPr>
      </p:pic>
    </p:spTree>
    <p:extLst>
      <p:ext uri="{BB962C8B-B14F-4D97-AF65-F5344CB8AC3E}">
        <p14:creationId xmlns:p14="http://schemas.microsoft.com/office/powerpoint/2010/main" val="456803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2DD393-0382-A3C7-9A17-0236FF2A9D28}"/>
              </a:ext>
            </a:extLst>
          </p:cNvPr>
          <p:cNvSpPr/>
          <p:nvPr/>
        </p:nvSpPr>
        <p:spPr>
          <a:xfrm>
            <a:off x="0" y="1"/>
            <a:ext cx="12192000" cy="103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latin typeface="Calibri" panose="020F0502020204030204" pitchFamily="34" charset="0"/>
                <a:cs typeface="Calibri" panose="020F0502020204030204" pitchFamily="34" charset="0"/>
              </a:rPr>
              <a:t>Project Objectives</a:t>
            </a:r>
          </a:p>
        </p:txBody>
      </p:sp>
      <p:grpSp>
        <p:nvGrpSpPr>
          <p:cNvPr id="3" name="Group 2">
            <a:extLst>
              <a:ext uri="{FF2B5EF4-FFF2-40B4-BE49-F238E27FC236}">
                <a16:creationId xmlns:a16="http://schemas.microsoft.com/office/drawing/2014/main" id="{EC774641-C906-8D4D-D9B3-C5302A2BC04A}"/>
              </a:ext>
            </a:extLst>
          </p:cNvPr>
          <p:cNvGrpSpPr/>
          <p:nvPr/>
        </p:nvGrpSpPr>
        <p:grpSpPr>
          <a:xfrm>
            <a:off x="3835692" y="2701808"/>
            <a:ext cx="4520615" cy="2792321"/>
            <a:chOff x="3835692" y="2540000"/>
            <a:chExt cx="4520615" cy="2792321"/>
          </a:xfrm>
        </p:grpSpPr>
        <p:pic>
          <p:nvPicPr>
            <p:cNvPr id="5" name="Picture 4">
              <a:extLst>
                <a:ext uri="{FF2B5EF4-FFF2-40B4-BE49-F238E27FC236}">
                  <a16:creationId xmlns:a16="http://schemas.microsoft.com/office/drawing/2014/main" id="{D037245C-A770-1361-67C2-16E9AA55A1C4}"/>
                </a:ext>
              </a:extLst>
            </p:cNvPr>
            <p:cNvPicPr>
              <a:picLocks noChangeAspect="1"/>
            </p:cNvPicPr>
            <p:nvPr/>
          </p:nvPicPr>
          <p:blipFill rotWithShape="1">
            <a:blip r:embed="rId3"/>
            <a:srcRect l="62500" t="36936" r="20090" b="29606"/>
            <a:stretch/>
          </p:blipFill>
          <p:spPr>
            <a:xfrm>
              <a:off x="3835692" y="2540000"/>
              <a:ext cx="4520615" cy="2792321"/>
            </a:xfrm>
            <a:prstGeom prst="rect">
              <a:avLst/>
            </a:prstGeom>
            <a:ln w="25400">
              <a:solidFill>
                <a:schemeClr val="tx1"/>
              </a:solidFill>
            </a:ln>
          </p:spPr>
        </p:pic>
        <p:sp>
          <p:nvSpPr>
            <p:cNvPr id="6" name="Oval 5">
              <a:extLst>
                <a:ext uri="{FF2B5EF4-FFF2-40B4-BE49-F238E27FC236}">
                  <a16:creationId xmlns:a16="http://schemas.microsoft.com/office/drawing/2014/main" id="{A886D5AC-CCDB-A495-F1DB-4F13B7DCF6C2}"/>
                </a:ext>
              </a:extLst>
            </p:cNvPr>
            <p:cNvSpPr/>
            <p:nvPr/>
          </p:nvSpPr>
          <p:spPr>
            <a:xfrm rot="2224039">
              <a:off x="6115854" y="4011750"/>
              <a:ext cx="1723173" cy="404584"/>
            </a:xfrm>
            <a:prstGeom prst="ellipse">
              <a:avLst/>
            </a:prstGeom>
            <a:noFill/>
            <a:ln w="222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C06D0F02-9091-F3E3-C5EC-BBECC5D4A525}"/>
                </a:ext>
              </a:extLst>
            </p:cNvPr>
            <p:cNvSpPr/>
            <p:nvPr/>
          </p:nvSpPr>
          <p:spPr>
            <a:xfrm rot="420335">
              <a:off x="6917131" y="3580571"/>
              <a:ext cx="1190043" cy="244332"/>
            </a:xfrm>
            <a:prstGeom prst="ellipse">
              <a:avLst/>
            </a:prstGeom>
            <a:noFill/>
            <a:ln w="222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FCDC4C60-6B28-17EB-006F-1BF2C410260A}"/>
              </a:ext>
            </a:extLst>
          </p:cNvPr>
          <p:cNvGrpSpPr/>
          <p:nvPr/>
        </p:nvGrpSpPr>
        <p:grpSpPr>
          <a:xfrm>
            <a:off x="85728" y="1191092"/>
            <a:ext cx="11891939" cy="1167075"/>
            <a:chOff x="85728" y="1394292"/>
            <a:chExt cx="11891939" cy="1167075"/>
          </a:xfrm>
        </p:grpSpPr>
        <p:sp>
          <p:nvSpPr>
            <p:cNvPr id="8" name="Rectangle 7">
              <a:extLst>
                <a:ext uri="{FF2B5EF4-FFF2-40B4-BE49-F238E27FC236}">
                  <a16:creationId xmlns:a16="http://schemas.microsoft.com/office/drawing/2014/main" id="{6A405119-C237-960D-38D0-185293E505A8}"/>
                </a:ext>
              </a:extLst>
            </p:cNvPr>
            <p:cNvSpPr/>
            <p:nvPr/>
          </p:nvSpPr>
          <p:spPr>
            <a:xfrm>
              <a:off x="85728" y="1394292"/>
              <a:ext cx="3621360" cy="116707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1. Develop two ecosystem models in the VA Middle Peninsula</a:t>
              </a:r>
            </a:p>
          </p:txBody>
        </p:sp>
        <p:sp>
          <p:nvSpPr>
            <p:cNvPr id="9" name="Rectangle 8">
              <a:extLst>
                <a:ext uri="{FF2B5EF4-FFF2-40B4-BE49-F238E27FC236}">
                  <a16:creationId xmlns:a16="http://schemas.microsoft.com/office/drawing/2014/main" id="{93853146-533F-178B-7046-2053AD682334}"/>
                </a:ext>
              </a:extLst>
            </p:cNvPr>
            <p:cNvSpPr/>
            <p:nvPr/>
          </p:nvSpPr>
          <p:spPr>
            <a:xfrm>
              <a:off x="4221018" y="1394292"/>
              <a:ext cx="3621360" cy="116707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2. Interview watermen</a:t>
              </a:r>
            </a:p>
          </p:txBody>
        </p:sp>
        <p:sp>
          <p:nvSpPr>
            <p:cNvPr id="10" name="Rectangle 9">
              <a:extLst>
                <a:ext uri="{FF2B5EF4-FFF2-40B4-BE49-F238E27FC236}">
                  <a16:creationId xmlns:a16="http://schemas.microsoft.com/office/drawing/2014/main" id="{03DF171B-1B51-A474-29F9-F8C1E8094177}"/>
                </a:ext>
              </a:extLst>
            </p:cNvPr>
            <p:cNvSpPr/>
            <p:nvPr/>
          </p:nvSpPr>
          <p:spPr>
            <a:xfrm>
              <a:off x="8356307" y="1394292"/>
              <a:ext cx="3621360" cy="116707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3. Apply ecosystem model output and interview data to an economic model</a:t>
              </a:r>
            </a:p>
          </p:txBody>
        </p:sp>
        <p:cxnSp>
          <p:nvCxnSpPr>
            <p:cNvPr id="19" name="Straight Arrow Connector 18">
              <a:extLst>
                <a:ext uri="{FF2B5EF4-FFF2-40B4-BE49-F238E27FC236}">
                  <a16:creationId xmlns:a16="http://schemas.microsoft.com/office/drawing/2014/main" id="{71C09504-501E-04FF-2E03-A61B0C8E1C7A}"/>
                </a:ext>
              </a:extLst>
            </p:cNvPr>
            <p:cNvCxnSpPr>
              <a:stCxn id="8" idx="3"/>
              <a:endCxn id="9" idx="1"/>
            </p:cNvCxnSpPr>
            <p:nvPr/>
          </p:nvCxnSpPr>
          <p:spPr>
            <a:xfrm>
              <a:off x="3707088" y="1977830"/>
              <a:ext cx="51393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C22F1CBD-D5E5-DDD5-EFDE-FA7F7DF5B0F6}"/>
                </a:ext>
              </a:extLst>
            </p:cNvPr>
            <p:cNvCxnSpPr>
              <a:cxnSpLocks/>
              <a:stCxn id="9" idx="3"/>
              <a:endCxn id="10" idx="1"/>
            </p:cNvCxnSpPr>
            <p:nvPr/>
          </p:nvCxnSpPr>
          <p:spPr>
            <a:xfrm>
              <a:off x="7842378" y="1977830"/>
              <a:ext cx="5139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24" name="Rectangle 23">
            <a:extLst>
              <a:ext uri="{FF2B5EF4-FFF2-40B4-BE49-F238E27FC236}">
                <a16:creationId xmlns:a16="http://schemas.microsoft.com/office/drawing/2014/main" id="{97EC3C6A-0F59-6F4E-C88A-7B10ACA9A9D5}"/>
              </a:ext>
            </a:extLst>
          </p:cNvPr>
          <p:cNvSpPr/>
          <p:nvPr/>
        </p:nvSpPr>
        <p:spPr>
          <a:xfrm>
            <a:off x="2402474" y="5651500"/>
            <a:ext cx="7531100" cy="835932"/>
          </a:xfrm>
          <a:prstGeom prst="rect">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1" u="sng" dirty="0">
                <a:solidFill>
                  <a:schemeClr val="tx1"/>
                </a:solidFill>
                <a:latin typeface="Calibri" panose="020F0502020204030204" pitchFamily="34" charset="0"/>
                <a:ea typeface="Calibri" panose="020F0502020204030204" pitchFamily="34" charset="0"/>
                <a:cs typeface="Calibri" panose="020F0502020204030204" pitchFamily="34" charset="0"/>
              </a:rPr>
              <a:t>Overarching Project Goal: </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Estimate the ecological and economic impacts of Oyster Eelgrass population changes</a:t>
            </a:r>
          </a:p>
        </p:txBody>
      </p:sp>
      <p:sp>
        <p:nvSpPr>
          <p:cNvPr id="26" name="Rectangle 25">
            <a:extLst>
              <a:ext uri="{FF2B5EF4-FFF2-40B4-BE49-F238E27FC236}">
                <a16:creationId xmlns:a16="http://schemas.microsoft.com/office/drawing/2014/main" id="{A2605377-CA1B-FECC-A886-9441A2ADB84D}"/>
              </a:ext>
            </a:extLst>
          </p:cNvPr>
          <p:cNvSpPr/>
          <p:nvPr/>
        </p:nvSpPr>
        <p:spPr>
          <a:xfrm>
            <a:off x="4132902" y="1068594"/>
            <a:ext cx="3797592" cy="1453418"/>
          </a:xfrm>
          <a:prstGeom prst="rect">
            <a:avLst/>
          </a:prstGeom>
          <a:noFill/>
          <a:ln w="317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1431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454D88-D272-5E82-9953-A8D853AE8D2D}"/>
              </a:ext>
            </a:extLst>
          </p:cNvPr>
          <p:cNvSpPr/>
          <p:nvPr/>
        </p:nvSpPr>
        <p:spPr>
          <a:xfrm>
            <a:off x="0" y="1"/>
            <a:ext cx="12192000" cy="103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latin typeface="Calibri" panose="020F0502020204030204" pitchFamily="34" charset="0"/>
                <a:cs typeface="Calibri" panose="020F0502020204030204" pitchFamily="34" charset="0"/>
              </a:rPr>
              <a:t>Watermen Interview Methods</a:t>
            </a:r>
          </a:p>
        </p:txBody>
      </p:sp>
      <p:sp>
        <p:nvSpPr>
          <p:cNvPr id="5" name="TextBox 4">
            <a:extLst>
              <a:ext uri="{FF2B5EF4-FFF2-40B4-BE49-F238E27FC236}">
                <a16:creationId xmlns:a16="http://schemas.microsoft.com/office/drawing/2014/main" id="{8C8E622E-6538-5655-E6F2-BA0B5CA6AE02}"/>
              </a:ext>
            </a:extLst>
          </p:cNvPr>
          <p:cNvSpPr txBox="1"/>
          <p:nvPr/>
        </p:nvSpPr>
        <p:spPr>
          <a:xfrm>
            <a:off x="632177" y="1772356"/>
            <a:ext cx="6163734" cy="4770537"/>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Recruited through word of mouth and email</a:t>
            </a:r>
          </a:p>
          <a:p>
            <a:pPr marL="742950" lvl="1"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Amazon or Walmart Gift Card</a:t>
            </a:r>
          </a:p>
          <a:p>
            <a:pPr marL="285750" indent="-285750">
              <a:buFont typeface="Arial" panose="020B0604020202020204" pitchFamily="34" charset="0"/>
              <a:buChar char="•"/>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Interviewed 19 watermen</a:t>
            </a:r>
          </a:p>
          <a:p>
            <a:pPr marL="285750" indent="-285750">
              <a:buFont typeface="Arial" panose="020B0604020202020204" pitchFamily="34" charset="0"/>
              <a:buChar char="•"/>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Several watermen fished multiple gears</a:t>
            </a:r>
          </a:p>
          <a:p>
            <a:pPr marL="742950" lvl="1"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 35 total interviews</a:t>
            </a:r>
          </a:p>
          <a:p>
            <a:pPr marL="285750" indent="-285750">
              <a:buFont typeface="Arial" panose="020B0604020202020204" pitchFamily="34" charset="0"/>
              <a:buChar char="•"/>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Largest participation from crabbers, gillnetters, and oystermen</a:t>
            </a:r>
          </a:p>
        </p:txBody>
      </p:sp>
      <p:pic>
        <p:nvPicPr>
          <p:cNvPr id="7" name="Picture 6" descr="A blue graph and a black background&#10;&#10;Description automatically generated">
            <a:extLst>
              <a:ext uri="{FF2B5EF4-FFF2-40B4-BE49-F238E27FC236}">
                <a16:creationId xmlns:a16="http://schemas.microsoft.com/office/drawing/2014/main" id="{7DD12577-E1A1-04F3-535A-437B931D0013}"/>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7665155" y="1608671"/>
            <a:ext cx="3443115" cy="4590819"/>
          </a:xfrm>
          <a:prstGeom prst="rect">
            <a:avLst/>
          </a:prstGeom>
          <a:solidFill>
            <a:schemeClr val="accent1"/>
          </a:solidFill>
          <a:ln w="31750">
            <a:solidFill>
              <a:schemeClr val="tx1"/>
            </a:solidFill>
          </a:ln>
        </p:spPr>
      </p:pic>
      <p:sp>
        <p:nvSpPr>
          <p:cNvPr id="9" name="Rectangle 8">
            <a:extLst>
              <a:ext uri="{FF2B5EF4-FFF2-40B4-BE49-F238E27FC236}">
                <a16:creationId xmlns:a16="http://schemas.microsoft.com/office/drawing/2014/main" id="{DD8A234C-D9BA-76D8-C38D-4D7167529B53}"/>
              </a:ext>
            </a:extLst>
          </p:cNvPr>
          <p:cNvSpPr/>
          <p:nvPr/>
        </p:nvSpPr>
        <p:spPr>
          <a:xfrm>
            <a:off x="7670798" y="1665111"/>
            <a:ext cx="321735" cy="2088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3B216B9-59AF-11F7-9219-6B52A60547FE}"/>
              </a:ext>
            </a:extLst>
          </p:cNvPr>
          <p:cNvSpPr/>
          <p:nvPr/>
        </p:nvSpPr>
        <p:spPr>
          <a:xfrm>
            <a:off x="7734300" y="4546600"/>
            <a:ext cx="3310470" cy="1066800"/>
          </a:xfrm>
          <a:prstGeom prst="rect">
            <a:avLst/>
          </a:prstGeom>
          <a:noFill/>
          <a:ln w="34925">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7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3FE5A203-B4B7-B3DD-4D7D-A84B53F0846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226689" y="1218462"/>
            <a:ext cx="3954775" cy="5273034"/>
          </a:xfrm>
          <a:prstGeom prst="rect">
            <a:avLst/>
          </a:prstGeom>
          <a:ln w="31750">
            <a:solidFill>
              <a:schemeClr val="tx1"/>
            </a:solidFill>
          </a:ln>
        </p:spPr>
      </p:pic>
      <p:sp>
        <p:nvSpPr>
          <p:cNvPr id="4" name="Rectangle 3">
            <a:extLst>
              <a:ext uri="{FF2B5EF4-FFF2-40B4-BE49-F238E27FC236}">
                <a16:creationId xmlns:a16="http://schemas.microsoft.com/office/drawing/2014/main" id="{E6454D88-D272-5E82-9953-A8D853AE8D2D}"/>
              </a:ext>
            </a:extLst>
          </p:cNvPr>
          <p:cNvSpPr/>
          <p:nvPr/>
        </p:nvSpPr>
        <p:spPr>
          <a:xfrm>
            <a:off x="0" y="1"/>
            <a:ext cx="12192000" cy="103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latin typeface="Calibri" panose="020F0502020204030204" pitchFamily="34" charset="0"/>
                <a:cs typeface="Calibri" panose="020F0502020204030204" pitchFamily="34" charset="0"/>
              </a:rPr>
              <a:t>Watermen Interview Results</a:t>
            </a:r>
          </a:p>
        </p:txBody>
      </p:sp>
      <p:sp>
        <p:nvSpPr>
          <p:cNvPr id="5" name="TextBox 4">
            <a:extLst>
              <a:ext uri="{FF2B5EF4-FFF2-40B4-BE49-F238E27FC236}">
                <a16:creationId xmlns:a16="http://schemas.microsoft.com/office/drawing/2014/main" id="{8C8E622E-6538-5655-E6F2-BA0B5CA6AE02}"/>
              </a:ext>
            </a:extLst>
          </p:cNvPr>
          <p:cNvSpPr txBox="1"/>
          <p:nvPr/>
        </p:nvSpPr>
        <p:spPr>
          <a:xfrm>
            <a:off x="632177" y="1772356"/>
            <a:ext cx="6163734"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Largest non-personnel expenses from repairs/maintenance and fuel</a:t>
            </a:r>
          </a:p>
          <a:p>
            <a:pPr marL="285750" indent="-285750">
              <a:buFont typeface="Arial" panose="020B0604020202020204" pitchFamily="34" charset="0"/>
              <a:buChar char="•"/>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Crew and owner income occupy a large proportion</a:t>
            </a:r>
          </a:p>
          <a:p>
            <a:pPr marL="285750" indent="-285750">
              <a:buFont typeface="Arial" panose="020B0604020202020204" pitchFamily="34" charset="0"/>
              <a:buChar char="•"/>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Analysis considered “average” annual expenses</a:t>
            </a:r>
          </a:p>
        </p:txBody>
      </p:sp>
    </p:spTree>
    <p:extLst>
      <p:ext uri="{BB962C8B-B14F-4D97-AF65-F5344CB8AC3E}">
        <p14:creationId xmlns:p14="http://schemas.microsoft.com/office/powerpoint/2010/main" val="3046059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454D88-D272-5E82-9953-A8D853AE8D2D}"/>
              </a:ext>
            </a:extLst>
          </p:cNvPr>
          <p:cNvSpPr/>
          <p:nvPr/>
        </p:nvSpPr>
        <p:spPr>
          <a:xfrm>
            <a:off x="0" y="1"/>
            <a:ext cx="12192000" cy="103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latin typeface="Calibri" panose="020F0502020204030204" pitchFamily="34" charset="0"/>
                <a:cs typeface="Calibri" panose="020F0502020204030204" pitchFamily="34" charset="0"/>
              </a:rPr>
              <a:t>Regional Economic Impacts</a:t>
            </a:r>
          </a:p>
        </p:txBody>
      </p:sp>
      <p:sp>
        <p:nvSpPr>
          <p:cNvPr id="5" name="TextBox 4">
            <a:extLst>
              <a:ext uri="{FF2B5EF4-FFF2-40B4-BE49-F238E27FC236}">
                <a16:creationId xmlns:a16="http://schemas.microsoft.com/office/drawing/2014/main" id="{8C8E622E-6538-5655-E6F2-BA0B5CA6AE02}"/>
              </a:ext>
            </a:extLst>
          </p:cNvPr>
          <p:cNvSpPr txBox="1"/>
          <p:nvPr/>
        </p:nvSpPr>
        <p:spPr>
          <a:xfrm>
            <a:off x="620888" y="1377245"/>
            <a:ext cx="6402212" cy="4893647"/>
          </a:xfrm>
          <a:prstGeom prst="rect">
            <a:avLst/>
          </a:prstGeom>
          <a:noFill/>
        </p:spPr>
        <p:txBody>
          <a:bodyPr wrap="square" rtlCol="0">
            <a:spAutoFit/>
          </a:bodyPr>
          <a:lstStyle/>
          <a:p>
            <a:r>
              <a:rPr lang="en-US" sz="2800" b="1" i="1" u="sng" dirty="0">
                <a:latin typeface="Calibri" panose="020F0502020204030204" pitchFamily="34" charset="0"/>
                <a:ea typeface="Calibri" panose="020F0502020204030204" pitchFamily="34" charset="0"/>
                <a:cs typeface="Calibri" panose="020F0502020204030204" pitchFamily="34" charset="0"/>
              </a:rPr>
              <a:t>Description:</a:t>
            </a: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Direct Effects: Dockside sales</a:t>
            </a: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Indirect Effects: Supply chain purchases</a:t>
            </a: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Induced Effects: Spending of income</a:t>
            </a:r>
          </a:p>
          <a:p>
            <a:endParaRPr lang="en-US" sz="16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Analysis being conducted by partners at the NOAA restoration center</a:t>
            </a:r>
          </a:p>
          <a:p>
            <a:pPr marL="285750" indent="-285750">
              <a:buFont typeface="Arial" panose="020B0604020202020204" pitchFamily="34" charset="0"/>
              <a:buChar char="•"/>
            </a:pPr>
            <a:endParaRPr lang="en-US" sz="1600" dirty="0">
              <a:latin typeface="Calibri" panose="020F0502020204030204" pitchFamily="34" charset="0"/>
              <a:ea typeface="Calibri" panose="020F0502020204030204" pitchFamily="34" charset="0"/>
              <a:cs typeface="Calibri" panose="020F0502020204030204" pitchFamily="34" charset="0"/>
            </a:endParaRPr>
          </a:p>
          <a:p>
            <a:r>
              <a:rPr lang="en-US" sz="2800" b="1" i="1" u="sng" dirty="0">
                <a:latin typeface="Calibri" panose="020F0502020204030204" pitchFamily="34" charset="0"/>
                <a:ea typeface="Calibri" panose="020F0502020204030204" pitchFamily="34" charset="0"/>
                <a:cs typeface="Calibri" panose="020F0502020204030204" pitchFamily="34" charset="0"/>
              </a:rPr>
              <a:t>Goal:</a:t>
            </a: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Estimate habitat change effects for </a:t>
            </a:r>
            <a:r>
              <a:rPr lang="en-US" sz="2800" b="1" i="1" dirty="0">
                <a:latin typeface="Calibri" panose="020F0502020204030204" pitchFamily="34" charset="0"/>
                <a:ea typeface="Calibri" panose="020F0502020204030204" pitchFamily="34" charset="0"/>
                <a:cs typeface="Calibri" panose="020F0502020204030204" pitchFamily="34" charset="0"/>
              </a:rPr>
              <a:t>both</a:t>
            </a:r>
            <a:r>
              <a:rPr lang="en-US" sz="2800" dirty="0">
                <a:latin typeface="Calibri" panose="020F0502020204030204" pitchFamily="34" charset="0"/>
                <a:ea typeface="Calibri" panose="020F0502020204030204" pitchFamily="34" charset="0"/>
                <a:cs typeface="Calibri" panose="020F0502020204030204" pitchFamily="34" charset="0"/>
              </a:rPr>
              <a:t> the fishing community and VA Middle Peninsula Region</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 name="Table 7">
            <a:extLst>
              <a:ext uri="{FF2B5EF4-FFF2-40B4-BE49-F238E27FC236}">
                <a16:creationId xmlns:a16="http://schemas.microsoft.com/office/drawing/2014/main" id="{36CD27AF-CE83-853D-F603-991543EB89CE}"/>
              </a:ext>
            </a:extLst>
          </p:cNvPr>
          <p:cNvGraphicFramePr>
            <a:graphicFrameLocks noGrp="1"/>
          </p:cNvGraphicFramePr>
          <p:nvPr>
            <p:extLst>
              <p:ext uri="{D42A27DB-BD31-4B8C-83A1-F6EECF244321}">
                <p14:modId xmlns:p14="http://schemas.microsoft.com/office/powerpoint/2010/main" val="896805782"/>
              </p:ext>
            </p:extLst>
          </p:nvPr>
        </p:nvGraphicFramePr>
        <p:xfrm>
          <a:off x="7133767" y="3839447"/>
          <a:ext cx="4998857" cy="2377440"/>
        </p:xfrm>
        <a:graphic>
          <a:graphicData uri="http://schemas.openxmlformats.org/drawingml/2006/table">
            <a:tbl>
              <a:tblPr firstRow="1" bandRow="1">
                <a:tableStyleId>{EB9631B5-78F2-41C9-869B-9F39066F8104}</a:tableStyleId>
              </a:tblPr>
              <a:tblGrid>
                <a:gridCol w="941455">
                  <a:extLst>
                    <a:ext uri="{9D8B030D-6E8A-4147-A177-3AD203B41FA5}">
                      <a16:colId xmlns:a16="http://schemas.microsoft.com/office/drawing/2014/main" val="1998347034"/>
                    </a:ext>
                  </a:extLst>
                </a:gridCol>
                <a:gridCol w="1163782">
                  <a:extLst>
                    <a:ext uri="{9D8B030D-6E8A-4147-A177-3AD203B41FA5}">
                      <a16:colId xmlns:a16="http://schemas.microsoft.com/office/drawing/2014/main" val="535739877"/>
                    </a:ext>
                  </a:extLst>
                </a:gridCol>
                <a:gridCol w="1092530">
                  <a:extLst>
                    <a:ext uri="{9D8B030D-6E8A-4147-A177-3AD203B41FA5}">
                      <a16:colId xmlns:a16="http://schemas.microsoft.com/office/drawing/2014/main" val="3667792871"/>
                    </a:ext>
                  </a:extLst>
                </a:gridCol>
                <a:gridCol w="1056904">
                  <a:extLst>
                    <a:ext uri="{9D8B030D-6E8A-4147-A177-3AD203B41FA5}">
                      <a16:colId xmlns:a16="http://schemas.microsoft.com/office/drawing/2014/main" val="2182349477"/>
                    </a:ext>
                  </a:extLst>
                </a:gridCol>
                <a:gridCol w="744186">
                  <a:extLst>
                    <a:ext uri="{9D8B030D-6E8A-4147-A177-3AD203B41FA5}">
                      <a16:colId xmlns:a16="http://schemas.microsoft.com/office/drawing/2014/main" val="572473837"/>
                    </a:ext>
                  </a:extLst>
                </a:gridCol>
              </a:tblGrid>
              <a:tr h="0">
                <a:tc>
                  <a:txBody>
                    <a:bodyPr/>
                    <a:lstStyle/>
                    <a:p>
                      <a:endParaRPr lang="en-US" sz="1800" dirty="0">
                        <a:latin typeface="Calibri  "/>
                      </a:endParaRPr>
                    </a:p>
                  </a:txBody>
                  <a:tcPr/>
                </a:tc>
                <a:tc>
                  <a:txBody>
                    <a:bodyPr/>
                    <a:lstStyle/>
                    <a:p>
                      <a:pPr algn="ctr"/>
                      <a:r>
                        <a:rPr lang="en-US" sz="1800" dirty="0">
                          <a:latin typeface="Calibri  "/>
                        </a:rPr>
                        <a:t>Sales ($)</a:t>
                      </a:r>
                    </a:p>
                  </a:txBody>
                  <a:tcPr anchor="b"/>
                </a:tc>
                <a:tc>
                  <a:txBody>
                    <a:bodyPr/>
                    <a:lstStyle/>
                    <a:p>
                      <a:pPr algn="ctr"/>
                      <a:r>
                        <a:rPr lang="en-US" sz="1800" dirty="0">
                          <a:latin typeface="Calibri  "/>
                        </a:rPr>
                        <a:t>Income ($)</a:t>
                      </a:r>
                    </a:p>
                  </a:txBody>
                  <a:tcPr anchor="b"/>
                </a:tc>
                <a:tc>
                  <a:txBody>
                    <a:bodyPr/>
                    <a:lstStyle/>
                    <a:p>
                      <a:pPr algn="ctr"/>
                      <a:r>
                        <a:rPr lang="en-US" sz="1800" dirty="0">
                          <a:latin typeface="Calibri  "/>
                        </a:rPr>
                        <a:t>Value Added ($)</a:t>
                      </a:r>
                    </a:p>
                  </a:txBody>
                  <a:tcPr anchor="b"/>
                </a:tc>
                <a:tc>
                  <a:txBody>
                    <a:bodyPr/>
                    <a:lstStyle/>
                    <a:p>
                      <a:pPr algn="ctr"/>
                      <a:r>
                        <a:rPr lang="en-US" sz="1800" dirty="0">
                          <a:latin typeface="Calibri  "/>
                        </a:rPr>
                        <a:t>Jobs (FTE)</a:t>
                      </a:r>
                    </a:p>
                  </a:txBody>
                  <a:tcPr anchor="b"/>
                </a:tc>
                <a:extLst>
                  <a:ext uri="{0D108BD9-81ED-4DB2-BD59-A6C34878D82A}">
                    <a16:rowId xmlns:a16="http://schemas.microsoft.com/office/drawing/2014/main" val="1995991575"/>
                  </a:ext>
                </a:extLst>
              </a:tr>
              <a:tr h="0">
                <a:tc>
                  <a:txBody>
                    <a:bodyPr/>
                    <a:lstStyle/>
                    <a:p>
                      <a:r>
                        <a:rPr lang="en-US" sz="1800" dirty="0">
                          <a:latin typeface="Calibri  "/>
                        </a:rPr>
                        <a:t>Direct</a:t>
                      </a:r>
                    </a:p>
                  </a:txBody>
                  <a:tcPr/>
                </a:tc>
                <a:tc>
                  <a:txBody>
                    <a:bodyPr/>
                    <a:lstStyle/>
                    <a:p>
                      <a:pPr algn="ctr"/>
                      <a:r>
                        <a:rPr lang="en-US" sz="1800" dirty="0">
                          <a:latin typeface="Calibri  "/>
                        </a:rPr>
                        <a:t>$11.2M</a:t>
                      </a:r>
                    </a:p>
                  </a:txBody>
                  <a:tcPr/>
                </a:tc>
                <a:tc>
                  <a:txBody>
                    <a:bodyPr/>
                    <a:lstStyle/>
                    <a:p>
                      <a:pPr algn="ctr"/>
                      <a:r>
                        <a:rPr lang="en-US" sz="1800" dirty="0">
                          <a:latin typeface="Calibri  "/>
                        </a:rPr>
                        <a:t>$3.9M</a:t>
                      </a:r>
                    </a:p>
                  </a:txBody>
                  <a:tcPr/>
                </a:tc>
                <a:tc>
                  <a:txBody>
                    <a:bodyPr/>
                    <a:lstStyle/>
                    <a:p>
                      <a:pPr algn="ctr"/>
                      <a:r>
                        <a:rPr lang="en-US" sz="1800" dirty="0">
                          <a:latin typeface="Calibri  "/>
                        </a:rPr>
                        <a:t>$6.8M</a:t>
                      </a:r>
                    </a:p>
                  </a:txBody>
                  <a:tcPr/>
                </a:tc>
                <a:tc>
                  <a:txBody>
                    <a:bodyPr/>
                    <a:lstStyle/>
                    <a:p>
                      <a:pPr algn="ctr"/>
                      <a:r>
                        <a:rPr lang="en-US" sz="1800" dirty="0">
                          <a:latin typeface="Calibri  "/>
                        </a:rPr>
                        <a:t>209</a:t>
                      </a:r>
                    </a:p>
                  </a:txBody>
                  <a:tcPr/>
                </a:tc>
                <a:extLst>
                  <a:ext uri="{0D108BD9-81ED-4DB2-BD59-A6C34878D82A}">
                    <a16:rowId xmlns:a16="http://schemas.microsoft.com/office/drawing/2014/main" val="1421325940"/>
                  </a:ext>
                </a:extLst>
              </a:tr>
              <a:tr h="0">
                <a:tc>
                  <a:txBody>
                    <a:bodyPr/>
                    <a:lstStyle/>
                    <a:p>
                      <a:r>
                        <a:rPr lang="en-US" sz="1800" dirty="0">
                          <a:latin typeface="Calibri  "/>
                        </a:rPr>
                        <a:t>Indirect</a:t>
                      </a:r>
                    </a:p>
                  </a:txBody>
                  <a:tcPr/>
                </a:tc>
                <a:tc>
                  <a:txBody>
                    <a:bodyPr/>
                    <a:lstStyle/>
                    <a:p>
                      <a:pPr algn="ctr"/>
                      <a:r>
                        <a:rPr lang="en-US" sz="1800" dirty="0">
                          <a:latin typeface="Calibri  "/>
                        </a:rPr>
                        <a:t>$7.7M</a:t>
                      </a:r>
                    </a:p>
                  </a:txBody>
                  <a:tcPr/>
                </a:tc>
                <a:tc>
                  <a:txBody>
                    <a:bodyPr/>
                    <a:lstStyle/>
                    <a:p>
                      <a:pPr algn="ctr"/>
                      <a:r>
                        <a:rPr lang="en-US" sz="1800" dirty="0">
                          <a:latin typeface="Calibri  "/>
                        </a:rPr>
                        <a:t>$2.3M</a:t>
                      </a:r>
                    </a:p>
                  </a:txBody>
                  <a:tcPr/>
                </a:tc>
                <a:tc>
                  <a:txBody>
                    <a:bodyPr/>
                    <a:lstStyle/>
                    <a:p>
                      <a:pPr algn="ctr"/>
                      <a:r>
                        <a:rPr lang="en-US" sz="1800" dirty="0">
                          <a:latin typeface="Calibri  "/>
                        </a:rPr>
                        <a:t>$4.0M</a:t>
                      </a:r>
                    </a:p>
                  </a:txBody>
                  <a:tcPr/>
                </a:tc>
                <a:tc>
                  <a:txBody>
                    <a:bodyPr/>
                    <a:lstStyle/>
                    <a:p>
                      <a:pPr algn="ctr"/>
                      <a:r>
                        <a:rPr lang="en-US" sz="1800" dirty="0">
                          <a:latin typeface="Calibri  "/>
                        </a:rPr>
                        <a:t>72</a:t>
                      </a:r>
                    </a:p>
                  </a:txBody>
                  <a:tcPr/>
                </a:tc>
                <a:extLst>
                  <a:ext uri="{0D108BD9-81ED-4DB2-BD59-A6C34878D82A}">
                    <a16:rowId xmlns:a16="http://schemas.microsoft.com/office/drawing/2014/main" val="2146967295"/>
                  </a:ext>
                </a:extLst>
              </a:tr>
              <a:tr h="0">
                <a:tc>
                  <a:txBody>
                    <a:bodyPr/>
                    <a:lstStyle/>
                    <a:p>
                      <a:r>
                        <a:rPr lang="en-US" sz="1800" dirty="0">
                          <a:latin typeface="Calibri  "/>
                        </a:rPr>
                        <a:t>Induced</a:t>
                      </a:r>
                    </a:p>
                  </a:txBody>
                  <a:tcPr/>
                </a:tc>
                <a:tc>
                  <a:txBody>
                    <a:bodyPr/>
                    <a:lstStyle/>
                    <a:p>
                      <a:pPr algn="ctr"/>
                      <a:r>
                        <a:rPr lang="en-US" sz="1800" dirty="0">
                          <a:latin typeface="Calibri  "/>
                        </a:rPr>
                        <a:t>$3.8M</a:t>
                      </a:r>
                    </a:p>
                  </a:txBody>
                  <a:tcPr/>
                </a:tc>
                <a:tc>
                  <a:txBody>
                    <a:bodyPr/>
                    <a:lstStyle/>
                    <a:p>
                      <a:pPr algn="ctr"/>
                      <a:r>
                        <a:rPr lang="en-US" sz="1800" dirty="0">
                          <a:latin typeface="Calibri  "/>
                        </a:rPr>
                        <a:t>$1.2M</a:t>
                      </a:r>
                    </a:p>
                  </a:txBody>
                  <a:tcPr/>
                </a:tc>
                <a:tc>
                  <a:txBody>
                    <a:bodyPr/>
                    <a:lstStyle/>
                    <a:p>
                      <a:pPr algn="ctr"/>
                      <a:r>
                        <a:rPr lang="en-US" sz="1800" dirty="0">
                          <a:latin typeface="Calibri  "/>
                        </a:rPr>
                        <a:t>$2.2M</a:t>
                      </a:r>
                    </a:p>
                  </a:txBody>
                  <a:tcPr/>
                </a:tc>
                <a:tc>
                  <a:txBody>
                    <a:bodyPr/>
                    <a:lstStyle/>
                    <a:p>
                      <a:pPr algn="ctr"/>
                      <a:r>
                        <a:rPr lang="en-US" sz="1800" dirty="0">
                          <a:latin typeface="Calibri  "/>
                        </a:rPr>
                        <a:t>33</a:t>
                      </a:r>
                    </a:p>
                  </a:txBody>
                  <a:tcPr/>
                </a:tc>
                <a:extLst>
                  <a:ext uri="{0D108BD9-81ED-4DB2-BD59-A6C34878D82A}">
                    <a16:rowId xmlns:a16="http://schemas.microsoft.com/office/drawing/2014/main" val="3075943262"/>
                  </a:ext>
                </a:extLst>
              </a:tr>
              <a:tr h="0">
                <a:tc>
                  <a:txBody>
                    <a:bodyPr/>
                    <a:lstStyle/>
                    <a:p>
                      <a:r>
                        <a:rPr lang="en-US" sz="1800" b="1" dirty="0">
                          <a:latin typeface="Calibri  "/>
                        </a:rPr>
                        <a:t>Total</a:t>
                      </a:r>
                    </a:p>
                  </a:txBody>
                  <a:tcPr/>
                </a:tc>
                <a:tc>
                  <a:txBody>
                    <a:bodyPr/>
                    <a:lstStyle/>
                    <a:p>
                      <a:pPr algn="ctr"/>
                      <a:r>
                        <a:rPr lang="en-US" sz="1800" b="1" dirty="0">
                          <a:latin typeface="Calibri  "/>
                        </a:rPr>
                        <a:t>$22.7M</a:t>
                      </a:r>
                    </a:p>
                  </a:txBody>
                  <a:tcPr/>
                </a:tc>
                <a:tc>
                  <a:txBody>
                    <a:bodyPr/>
                    <a:lstStyle/>
                    <a:p>
                      <a:pPr algn="ctr"/>
                      <a:r>
                        <a:rPr lang="en-US" sz="1800" b="1" dirty="0">
                          <a:latin typeface="Calibri  "/>
                        </a:rPr>
                        <a:t>$7.4M</a:t>
                      </a:r>
                    </a:p>
                  </a:txBody>
                  <a:tcPr/>
                </a:tc>
                <a:tc>
                  <a:txBody>
                    <a:bodyPr/>
                    <a:lstStyle/>
                    <a:p>
                      <a:pPr algn="ctr"/>
                      <a:r>
                        <a:rPr lang="en-US" sz="1800" b="1" dirty="0">
                          <a:latin typeface="Calibri  "/>
                        </a:rPr>
                        <a:t>$13.0M</a:t>
                      </a:r>
                    </a:p>
                  </a:txBody>
                  <a:tcPr/>
                </a:tc>
                <a:tc>
                  <a:txBody>
                    <a:bodyPr/>
                    <a:lstStyle/>
                    <a:p>
                      <a:pPr algn="ctr"/>
                      <a:r>
                        <a:rPr lang="en-US" sz="1800" b="1" dirty="0">
                          <a:latin typeface="Calibri  "/>
                        </a:rPr>
                        <a:t>314</a:t>
                      </a:r>
                    </a:p>
                  </a:txBody>
                  <a:tcPr/>
                </a:tc>
                <a:extLst>
                  <a:ext uri="{0D108BD9-81ED-4DB2-BD59-A6C34878D82A}">
                    <a16:rowId xmlns:a16="http://schemas.microsoft.com/office/drawing/2014/main" val="2366591995"/>
                  </a:ext>
                </a:extLst>
              </a:tr>
            </a:tbl>
          </a:graphicData>
        </a:graphic>
      </p:graphicFrame>
      <p:sp>
        <p:nvSpPr>
          <p:cNvPr id="8" name="TextBox 7">
            <a:extLst>
              <a:ext uri="{FF2B5EF4-FFF2-40B4-BE49-F238E27FC236}">
                <a16:creationId xmlns:a16="http://schemas.microsoft.com/office/drawing/2014/main" id="{171E7AF0-2657-EB16-9CB9-97C6E1CE2CAD}"/>
              </a:ext>
            </a:extLst>
          </p:cNvPr>
          <p:cNvSpPr txBox="1"/>
          <p:nvPr/>
        </p:nvSpPr>
        <p:spPr>
          <a:xfrm>
            <a:off x="7133767" y="6200411"/>
            <a:ext cx="4734278" cy="646331"/>
          </a:xfrm>
          <a:prstGeom prst="rect">
            <a:avLst/>
          </a:prstGeom>
          <a:noFill/>
        </p:spPr>
        <p:txBody>
          <a:bodyPr wrap="square" rtlCol="0">
            <a:spAutoFit/>
          </a:bodyPr>
          <a:lstStyle/>
          <a:p>
            <a:pPr algn="ctr"/>
            <a:r>
              <a:rPr lang="en-US" dirty="0">
                <a:latin typeface="Calibri  "/>
              </a:rPr>
              <a:t>Results from the Choptank River model </a:t>
            </a:r>
          </a:p>
          <a:p>
            <a:pPr algn="ctr"/>
            <a:r>
              <a:rPr lang="en-US" dirty="0" err="1">
                <a:latin typeface="Calibri  "/>
              </a:rPr>
              <a:t>Knoche</a:t>
            </a:r>
            <a:r>
              <a:rPr lang="en-US" dirty="0">
                <a:latin typeface="Calibri  "/>
              </a:rPr>
              <a:t> et al. (2020)</a:t>
            </a:r>
          </a:p>
        </p:txBody>
      </p:sp>
      <p:pic>
        <p:nvPicPr>
          <p:cNvPr id="11" name="Picture 10" descr="A blue sign with white letters&#10;&#10;Description automatically generated with low confidence">
            <a:extLst>
              <a:ext uri="{FF2B5EF4-FFF2-40B4-BE49-F238E27FC236}">
                <a16:creationId xmlns:a16="http://schemas.microsoft.com/office/drawing/2014/main" id="{86500718-E0D8-5E99-5144-290BF06ED99E}"/>
              </a:ext>
            </a:extLst>
          </p:cNvPr>
          <p:cNvPicPr>
            <a:picLocks noChangeAspect="1"/>
          </p:cNvPicPr>
          <p:nvPr/>
        </p:nvPicPr>
        <p:blipFill>
          <a:blip r:embed="rId3"/>
          <a:stretch>
            <a:fillRect/>
          </a:stretch>
        </p:blipFill>
        <p:spPr>
          <a:xfrm>
            <a:off x="8611881" y="2031080"/>
            <a:ext cx="2095125" cy="807575"/>
          </a:xfrm>
          <a:prstGeom prst="rect">
            <a:avLst/>
          </a:prstGeom>
        </p:spPr>
      </p:pic>
      <p:sp>
        <p:nvSpPr>
          <p:cNvPr id="12" name="Arrow: Down 11">
            <a:extLst>
              <a:ext uri="{FF2B5EF4-FFF2-40B4-BE49-F238E27FC236}">
                <a16:creationId xmlns:a16="http://schemas.microsoft.com/office/drawing/2014/main" id="{3CB7028C-C17F-5F44-AB3A-C6A0B19841DD}"/>
              </a:ext>
            </a:extLst>
          </p:cNvPr>
          <p:cNvSpPr/>
          <p:nvPr/>
        </p:nvSpPr>
        <p:spPr>
          <a:xfrm>
            <a:off x="9406266" y="2963683"/>
            <a:ext cx="478459" cy="75073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207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growth and growth of plants&#10;&#10;Description automatically generated with medium confidence">
            <a:extLst>
              <a:ext uri="{FF2B5EF4-FFF2-40B4-BE49-F238E27FC236}">
                <a16:creationId xmlns:a16="http://schemas.microsoft.com/office/drawing/2014/main" id="{279A9224-EA4C-5018-359D-21ABBD8FDE1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65787" y="2147345"/>
            <a:ext cx="3539039" cy="3539039"/>
          </a:xfrm>
          <a:prstGeom prst="rect">
            <a:avLst/>
          </a:prstGeom>
          <a:ln w="31750">
            <a:solidFill>
              <a:schemeClr val="tx1"/>
            </a:solidFill>
          </a:ln>
        </p:spPr>
      </p:pic>
      <p:pic>
        <p:nvPicPr>
          <p:cNvPr id="2" name="Picture 1" descr="A screenshot of a computer&#10;&#10;Description automatically generated">
            <a:extLst>
              <a:ext uri="{FF2B5EF4-FFF2-40B4-BE49-F238E27FC236}">
                <a16:creationId xmlns:a16="http://schemas.microsoft.com/office/drawing/2014/main" id="{91366EFE-3461-C575-3D88-6BA634544CB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65196" y="1478103"/>
            <a:ext cx="3954775" cy="5273034"/>
          </a:xfrm>
          <a:prstGeom prst="rect">
            <a:avLst/>
          </a:prstGeom>
          <a:ln w="31750">
            <a:solidFill>
              <a:schemeClr val="tx1"/>
            </a:solidFill>
          </a:ln>
        </p:spPr>
      </p:pic>
      <p:sp>
        <p:nvSpPr>
          <p:cNvPr id="4" name="Rectangle 3">
            <a:extLst>
              <a:ext uri="{FF2B5EF4-FFF2-40B4-BE49-F238E27FC236}">
                <a16:creationId xmlns:a16="http://schemas.microsoft.com/office/drawing/2014/main" id="{2C2DD393-0382-A3C7-9A17-0236FF2A9D28}"/>
              </a:ext>
            </a:extLst>
          </p:cNvPr>
          <p:cNvSpPr/>
          <p:nvPr/>
        </p:nvSpPr>
        <p:spPr>
          <a:xfrm>
            <a:off x="0" y="1"/>
            <a:ext cx="12192000" cy="103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latin typeface="Calibri" panose="020F0502020204030204" pitchFamily="34" charset="0"/>
                <a:cs typeface="Calibri" panose="020F0502020204030204" pitchFamily="34" charset="0"/>
              </a:rPr>
              <a:t>Summary</a:t>
            </a:r>
          </a:p>
        </p:txBody>
      </p:sp>
      <p:sp>
        <p:nvSpPr>
          <p:cNvPr id="13" name="TextBox 12">
            <a:extLst>
              <a:ext uri="{FF2B5EF4-FFF2-40B4-BE49-F238E27FC236}">
                <a16:creationId xmlns:a16="http://schemas.microsoft.com/office/drawing/2014/main" id="{D5525179-09B0-1766-02C2-05E23759DBAC}"/>
              </a:ext>
            </a:extLst>
          </p:cNvPr>
          <p:cNvSpPr txBox="1"/>
          <p:nvPr/>
        </p:nvSpPr>
        <p:spPr>
          <a:xfrm>
            <a:off x="3779666" y="3573987"/>
            <a:ext cx="410690" cy="646331"/>
          </a:xfrm>
          <a:prstGeom prst="rect">
            <a:avLst/>
          </a:prstGeom>
          <a:noFill/>
        </p:spPr>
        <p:txBody>
          <a:bodyPr wrap="none" rtlCol="0">
            <a:spAutoFit/>
          </a:bodyPr>
          <a:lstStyle/>
          <a:p>
            <a:r>
              <a:rPr lang="en-US" sz="3600" b="1" dirty="0">
                <a:latin typeface="Calibri" panose="020F0502020204030204" pitchFamily="34" charset="0"/>
                <a:ea typeface="Calibri" panose="020F0502020204030204" pitchFamily="34" charset="0"/>
                <a:cs typeface="Calibri" panose="020F0502020204030204" pitchFamily="34" charset="0"/>
              </a:rPr>
              <a:t>+</a:t>
            </a:r>
            <a:endParaRPr lang="en-US" b="1" dirty="0">
              <a:latin typeface="Calibri" panose="020F0502020204030204" pitchFamily="34" charset="0"/>
              <a:ea typeface="Calibri" panose="020F0502020204030204" pitchFamily="34" charset="0"/>
              <a:cs typeface="Calibri" panose="020F0502020204030204" pitchFamily="34" charset="0"/>
            </a:endParaRPr>
          </a:p>
        </p:txBody>
      </p:sp>
      <p:sp>
        <p:nvSpPr>
          <p:cNvPr id="14" name="Arrow: Right 13">
            <a:extLst>
              <a:ext uri="{FF2B5EF4-FFF2-40B4-BE49-F238E27FC236}">
                <a16:creationId xmlns:a16="http://schemas.microsoft.com/office/drawing/2014/main" id="{7F04DC43-2C84-3068-0024-4AAD1D7F945F}"/>
              </a:ext>
            </a:extLst>
          </p:cNvPr>
          <p:cNvSpPr/>
          <p:nvPr/>
        </p:nvSpPr>
        <p:spPr>
          <a:xfrm>
            <a:off x="8540617" y="3720939"/>
            <a:ext cx="571498" cy="352425"/>
          </a:xfrm>
          <a:prstGeom prst="rightArrow">
            <a:avLst/>
          </a:prstGeom>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7" name="Picture 16" descr="A blue sign with white letters&#10;&#10;Description automatically generated with low confidence">
            <a:extLst>
              <a:ext uri="{FF2B5EF4-FFF2-40B4-BE49-F238E27FC236}">
                <a16:creationId xmlns:a16="http://schemas.microsoft.com/office/drawing/2014/main" id="{7D6CACE5-3008-D82B-C6C6-4714EC0593AD}"/>
              </a:ext>
            </a:extLst>
          </p:cNvPr>
          <p:cNvPicPr>
            <a:picLocks noChangeAspect="1"/>
          </p:cNvPicPr>
          <p:nvPr/>
        </p:nvPicPr>
        <p:blipFill>
          <a:blip r:embed="rId5"/>
          <a:stretch>
            <a:fillRect/>
          </a:stretch>
        </p:blipFill>
        <p:spPr>
          <a:xfrm>
            <a:off x="9489033" y="3493361"/>
            <a:ext cx="2095125" cy="807575"/>
          </a:xfrm>
          <a:prstGeom prst="rect">
            <a:avLst/>
          </a:prstGeom>
        </p:spPr>
      </p:pic>
      <p:sp>
        <p:nvSpPr>
          <p:cNvPr id="18" name="TextBox 17">
            <a:extLst>
              <a:ext uri="{FF2B5EF4-FFF2-40B4-BE49-F238E27FC236}">
                <a16:creationId xmlns:a16="http://schemas.microsoft.com/office/drawing/2014/main" id="{972238AF-704D-FFED-B2EB-FC5380EC6F85}"/>
              </a:ext>
            </a:extLst>
          </p:cNvPr>
          <p:cNvSpPr txBox="1"/>
          <p:nvPr/>
        </p:nvSpPr>
        <p:spPr>
          <a:xfrm>
            <a:off x="9272607" y="2847030"/>
            <a:ext cx="2527976" cy="646331"/>
          </a:xfrm>
          <a:prstGeom prst="rect">
            <a:avLst/>
          </a:prstGeom>
          <a:noFill/>
        </p:spPr>
        <p:txBody>
          <a:bodyPr wrap="square" rtlCol="0">
            <a:spAutoFit/>
          </a:bodyPr>
          <a:lstStyle/>
          <a:p>
            <a:pPr algn="ctr"/>
            <a:r>
              <a:rPr lang="en-US" i="1" dirty="0">
                <a:latin typeface="Calibri" panose="020F0502020204030204" pitchFamily="34" charset="0"/>
                <a:ea typeface="Calibri" panose="020F0502020204030204" pitchFamily="34" charset="0"/>
                <a:cs typeface="Calibri" panose="020F0502020204030204" pitchFamily="34" charset="0"/>
              </a:rPr>
              <a:t>Regional Economic Impacts</a:t>
            </a:r>
          </a:p>
        </p:txBody>
      </p:sp>
      <p:sp>
        <p:nvSpPr>
          <p:cNvPr id="5" name="TextBox 4">
            <a:extLst>
              <a:ext uri="{FF2B5EF4-FFF2-40B4-BE49-F238E27FC236}">
                <a16:creationId xmlns:a16="http://schemas.microsoft.com/office/drawing/2014/main" id="{C5A7B82E-5A4F-FA3A-9F3C-C9B040FCA29B}"/>
              </a:ext>
            </a:extLst>
          </p:cNvPr>
          <p:cNvSpPr txBox="1"/>
          <p:nvPr/>
        </p:nvSpPr>
        <p:spPr>
          <a:xfrm>
            <a:off x="4216482" y="1069531"/>
            <a:ext cx="3999668" cy="369332"/>
          </a:xfrm>
          <a:prstGeom prst="rect">
            <a:avLst/>
          </a:prstGeom>
          <a:noFill/>
        </p:spPr>
        <p:txBody>
          <a:bodyPr wrap="square" rtlCol="0">
            <a:spAutoFit/>
          </a:bodyPr>
          <a:lstStyle/>
          <a:p>
            <a:pPr algn="ctr"/>
            <a:r>
              <a:rPr lang="en-US" i="1" dirty="0">
                <a:latin typeface="Calibri" panose="020F0502020204030204" pitchFamily="34" charset="0"/>
                <a:ea typeface="Calibri" panose="020F0502020204030204" pitchFamily="34" charset="0"/>
                <a:cs typeface="Calibri" panose="020F0502020204030204" pitchFamily="34" charset="0"/>
              </a:rPr>
              <a:t>Interview Results</a:t>
            </a:r>
          </a:p>
        </p:txBody>
      </p:sp>
      <p:sp>
        <p:nvSpPr>
          <p:cNvPr id="6" name="TextBox 5">
            <a:extLst>
              <a:ext uri="{FF2B5EF4-FFF2-40B4-BE49-F238E27FC236}">
                <a16:creationId xmlns:a16="http://schemas.microsoft.com/office/drawing/2014/main" id="{7A14EA68-D98C-51CF-D79A-5B66893AF176}"/>
              </a:ext>
            </a:extLst>
          </p:cNvPr>
          <p:cNvSpPr txBox="1"/>
          <p:nvPr/>
        </p:nvSpPr>
        <p:spPr>
          <a:xfrm>
            <a:off x="216760" y="1748985"/>
            <a:ext cx="3488066" cy="369332"/>
          </a:xfrm>
          <a:prstGeom prst="rect">
            <a:avLst/>
          </a:prstGeom>
          <a:noFill/>
        </p:spPr>
        <p:txBody>
          <a:bodyPr wrap="square" rtlCol="0">
            <a:spAutoFit/>
          </a:bodyPr>
          <a:lstStyle/>
          <a:p>
            <a:pPr algn="ctr"/>
            <a:r>
              <a:rPr lang="en-US" i="1" dirty="0">
                <a:latin typeface="Calibri" panose="020F0502020204030204" pitchFamily="34" charset="0"/>
                <a:ea typeface="Calibri" panose="020F0502020204030204" pitchFamily="34" charset="0"/>
                <a:cs typeface="Calibri" panose="020F0502020204030204" pitchFamily="34" charset="0"/>
              </a:rPr>
              <a:t>Harvest Outputs</a:t>
            </a:r>
          </a:p>
        </p:txBody>
      </p:sp>
      <p:graphicFrame>
        <p:nvGraphicFramePr>
          <p:cNvPr id="9" name="Table 7">
            <a:extLst>
              <a:ext uri="{FF2B5EF4-FFF2-40B4-BE49-F238E27FC236}">
                <a16:creationId xmlns:a16="http://schemas.microsoft.com/office/drawing/2014/main" id="{2579699A-F2A4-61A0-D074-E86FA5E6960E}"/>
              </a:ext>
            </a:extLst>
          </p:cNvPr>
          <p:cNvGraphicFramePr>
            <a:graphicFrameLocks noGrp="1"/>
          </p:cNvGraphicFramePr>
          <p:nvPr>
            <p:extLst>
              <p:ext uri="{D42A27DB-BD31-4B8C-83A1-F6EECF244321}">
                <p14:modId xmlns:p14="http://schemas.microsoft.com/office/powerpoint/2010/main" val="165135522"/>
              </p:ext>
            </p:extLst>
          </p:nvPr>
        </p:nvGraphicFramePr>
        <p:xfrm>
          <a:off x="8540617" y="4453752"/>
          <a:ext cx="3560094" cy="1737360"/>
        </p:xfrm>
        <a:graphic>
          <a:graphicData uri="http://schemas.openxmlformats.org/drawingml/2006/table">
            <a:tbl>
              <a:tblPr firstRow="1" bandRow="1">
                <a:tableStyleId>{EB9631B5-78F2-41C9-869B-9F39066F8104}</a:tableStyleId>
              </a:tblPr>
              <a:tblGrid>
                <a:gridCol w="707799">
                  <a:extLst>
                    <a:ext uri="{9D8B030D-6E8A-4147-A177-3AD203B41FA5}">
                      <a16:colId xmlns:a16="http://schemas.microsoft.com/office/drawing/2014/main" val="1998347034"/>
                    </a:ext>
                  </a:extLst>
                </a:gridCol>
                <a:gridCol w="773729">
                  <a:extLst>
                    <a:ext uri="{9D8B030D-6E8A-4147-A177-3AD203B41FA5}">
                      <a16:colId xmlns:a16="http://schemas.microsoft.com/office/drawing/2014/main" val="535739877"/>
                    </a:ext>
                  </a:extLst>
                </a:gridCol>
                <a:gridCol w="729708">
                  <a:extLst>
                    <a:ext uri="{9D8B030D-6E8A-4147-A177-3AD203B41FA5}">
                      <a16:colId xmlns:a16="http://schemas.microsoft.com/office/drawing/2014/main" val="3667792871"/>
                    </a:ext>
                  </a:extLst>
                </a:gridCol>
                <a:gridCol w="660569">
                  <a:extLst>
                    <a:ext uri="{9D8B030D-6E8A-4147-A177-3AD203B41FA5}">
                      <a16:colId xmlns:a16="http://schemas.microsoft.com/office/drawing/2014/main" val="2182349477"/>
                    </a:ext>
                  </a:extLst>
                </a:gridCol>
                <a:gridCol w="688289">
                  <a:extLst>
                    <a:ext uri="{9D8B030D-6E8A-4147-A177-3AD203B41FA5}">
                      <a16:colId xmlns:a16="http://schemas.microsoft.com/office/drawing/2014/main" val="572473837"/>
                    </a:ext>
                  </a:extLst>
                </a:gridCol>
              </a:tblGrid>
              <a:tr h="0">
                <a:tc>
                  <a:txBody>
                    <a:bodyPr/>
                    <a:lstStyle/>
                    <a:p>
                      <a:endParaRPr lang="en-US" sz="1050" dirty="0">
                        <a:latin typeface="Calibri  "/>
                      </a:endParaRPr>
                    </a:p>
                  </a:txBody>
                  <a:tcPr/>
                </a:tc>
                <a:tc>
                  <a:txBody>
                    <a:bodyPr/>
                    <a:lstStyle/>
                    <a:p>
                      <a:pPr algn="ctr"/>
                      <a:r>
                        <a:rPr lang="en-US" sz="1200" dirty="0">
                          <a:latin typeface="Calibri  "/>
                        </a:rPr>
                        <a:t>Sales ($)</a:t>
                      </a:r>
                    </a:p>
                  </a:txBody>
                  <a:tcPr anchor="b"/>
                </a:tc>
                <a:tc>
                  <a:txBody>
                    <a:bodyPr/>
                    <a:lstStyle/>
                    <a:p>
                      <a:pPr algn="ctr"/>
                      <a:r>
                        <a:rPr lang="en-US" sz="1200" dirty="0">
                          <a:latin typeface="Calibri  "/>
                        </a:rPr>
                        <a:t>Income ($)</a:t>
                      </a:r>
                    </a:p>
                  </a:txBody>
                  <a:tcPr anchor="b"/>
                </a:tc>
                <a:tc>
                  <a:txBody>
                    <a:bodyPr/>
                    <a:lstStyle/>
                    <a:p>
                      <a:pPr algn="ctr"/>
                      <a:r>
                        <a:rPr lang="en-US" sz="1200" dirty="0">
                          <a:latin typeface="Calibri  "/>
                        </a:rPr>
                        <a:t>Value Added ($)</a:t>
                      </a:r>
                    </a:p>
                  </a:txBody>
                  <a:tcPr anchor="b"/>
                </a:tc>
                <a:tc>
                  <a:txBody>
                    <a:bodyPr/>
                    <a:lstStyle/>
                    <a:p>
                      <a:pPr algn="ctr"/>
                      <a:r>
                        <a:rPr lang="en-US" sz="1200" dirty="0">
                          <a:latin typeface="Calibri  "/>
                        </a:rPr>
                        <a:t>Jobs (FTE)</a:t>
                      </a:r>
                    </a:p>
                  </a:txBody>
                  <a:tcPr anchor="b"/>
                </a:tc>
                <a:extLst>
                  <a:ext uri="{0D108BD9-81ED-4DB2-BD59-A6C34878D82A}">
                    <a16:rowId xmlns:a16="http://schemas.microsoft.com/office/drawing/2014/main" val="1995991575"/>
                  </a:ext>
                </a:extLst>
              </a:tr>
              <a:tr h="0">
                <a:tc>
                  <a:txBody>
                    <a:bodyPr/>
                    <a:lstStyle/>
                    <a:p>
                      <a:r>
                        <a:rPr lang="en-US" sz="1200" dirty="0">
                          <a:latin typeface="Calibri  "/>
                        </a:rPr>
                        <a:t>Direct</a:t>
                      </a:r>
                    </a:p>
                  </a:txBody>
                  <a:tcPr/>
                </a:tc>
                <a:tc>
                  <a:txBody>
                    <a:bodyPr/>
                    <a:lstStyle/>
                    <a:p>
                      <a:pPr algn="ctr"/>
                      <a:r>
                        <a:rPr lang="en-US" sz="1200" dirty="0">
                          <a:latin typeface="Calibri  "/>
                        </a:rPr>
                        <a:t>$7.8M</a:t>
                      </a:r>
                    </a:p>
                  </a:txBody>
                  <a:tcPr/>
                </a:tc>
                <a:tc>
                  <a:txBody>
                    <a:bodyPr/>
                    <a:lstStyle/>
                    <a:p>
                      <a:pPr algn="ctr"/>
                      <a:r>
                        <a:rPr lang="en-US" sz="1200" dirty="0">
                          <a:latin typeface="Calibri  "/>
                        </a:rPr>
                        <a:t>$2.8M</a:t>
                      </a:r>
                    </a:p>
                  </a:txBody>
                  <a:tcPr/>
                </a:tc>
                <a:tc>
                  <a:txBody>
                    <a:bodyPr/>
                    <a:lstStyle/>
                    <a:p>
                      <a:pPr algn="ctr"/>
                      <a:endParaRPr lang="en-US" sz="1200" dirty="0">
                        <a:latin typeface="Calibri  "/>
                      </a:endParaRPr>
                    </a:p>
                  </a:txBody>
                  <a:tcPr/>
                </a:tc>
                <a:tc>
                  <a:txBody>
                    <a:bodyPr/>
                    <a:lstStyle/>
                    <a:p>
                      <a:pPr algn="ctr"/>
                      <a:r>
                        <a:rPr lang="en-US" sz="1200" dirty="0">
                          <a:latin typeface="Calibri  "/>
                        </a:rPr>
                        <a:t>104</a:t>
                      </a:r>
                    </a:p>
                  </a:txBody>
                  <a:tcPr/>
                </a:tc>
                <a:extLst>
                  <a:ext uri="{0D108BD9-81ED-4DB2-BD59-A6C34878D82A}">
                    <a16:rowId xmlns:a16="http://schemas.microsoft.com/office/drawing/2014/main" val="1421325940"/>
                  </a:ext>
                </a:extLst>
              </a:tr>
              <a:tr h="0">
                <a:tc>
                  <a:txBody>
                    <a:bodyPr/>
                    <a:lstStyle/>
                    <a:p>
                      <a:r>
                        <a:rPr lang="en-US" sz="1200" dirty="0">
                          <a:latin typeface="Calibri  "/>
                        </a:rPr>
                        <a:t>Indirect</a:t>
                      </a:r>
                    </a:p>
                  </a:txBody>
                  <a:tcPr/>
                </a:tc>
                <a:tc rowSpan="3" gridSpan="4">
                  <a:txBody>
                    <a:bodyPr/>
                    <a:lstStyle/>
                    <a:p>
                      <a:pPr algn="ctr"/>
                      <a:r>
                        <a:rPr lang="en-US" sz="2400" b="1" dirty="0">
                          <a:latin typeface="Calibri  "/>
                        </a:rPr>
                        <a:t>Coming Soon!</a:t>
                      </a:r>
                    </a:p>
                  </a:txBody>
                  <a:tcPr anchor="ctr"/>
                </a:tc>
                <a:tc rowSpan="3" hMerge="1">
                  <a:txBody>
                    <a:bodyPr/>
                    <a:lstStyle/>
                    <a:p>
                      <a:pPr algn="ctr"/>
                      <a:endParaRPr lang="en-US" sz="1400" dirty="0">
                        <a:latin typeface="Calibri  "/>
                      </a:endParaRPr>
                    </a:p>
                  </a:txBody>
                  <a:tcPr/>
                </a:tc>
                <a:tc rowSpan="3" hMerge="1">
                  <a:txBody>
                    <a:bodyPr/>
                    <a:lstStyle/>
                    <a:p>
                      <a:pPr algn="ctr"/>
                      <a:endParaRPr lang="en-US" sz="1400" dirty="0">
                        <a:latin typeface="Calibri  "/>
                      </a:endParaRPr>
                    </a:p>
                  </a:txBody>
                  <a:tcPr/>
                </a:tc>
                <a:tc rowSpan="3" hMerge="1">
                  <a:txBody>
                    <a:bodyPr/>
                    <a:lstStyle/>
                    <a:p>
                      <a:pPr algn="ctr"/>
                      <a:endParaRPr lang="en-US" sz="1400" dirty="0">
                        <a:latin typeface="Calibri  "/>
                      </a:endParaRPr>
                    </a:p>
                  </a:txBody>
                  <a:tcPr/>
                </a:tc>
                <a:extLst>
                  <a:ext uri="{0D108BD9-81ED-4DB2-BD59-A6C34878D82A}">
                    <a16:rowId xmlns:a16="http://schemas.microsoft.com/office/drawing/2014/main" val="2146967295"/>
                  </a:ext>
                </a:extLst>
              </a:tr>
              <a:tr h="0">
                <a:tc>
                  <a:txBody>
                    <a:bodyPr/>
                    <a:lstStyle/>
                    <a:p>
                      <a:r>
                        <a:rPr lang="en-US" sz="1200" dirty="0">
                          <a:latin typeface="Calibri  "/>
                        </a:rPr>
                        <a:t>Induced</a:t>
                      </a:r>
                    </a:p>
                  </a:txBody>
                  <a:tcPr/>
                </a:tc>
                <a:tc gridSpan="4" vMerge="1">
                  <a:txBody>
                    <a:bodyPr/>
                    <a:lstStyle/>
                    <a:p>
                      <a:pPr algn="ctr"/>
                      <a:endParaRPr lang="en-US" sz="1400" dirty="0">
                        <a:latin typeface="Calibri  "/>
                      </a:endParaRPr>
                    </a:p>
                  </a:txBody>
                  <a:tcPr/>
                </a:tc>
                <a:tc hMerge="1" vMerge="1">
                  <a:txBody>
                    <a:bodyPr/>
                    <a:lstStyle/>
                    <a:p>
                      <a:pPr algn="ctr"/>
                      <a:endParaRPr lang="en-US" sz="1400" dirty="0">
                        <a:latin typeface="Calibri  "/>
                      </a:endParaRPr>
                    </a:p>
                  </a:txBody>
                  <a:tcPr/>
                </a:tc>
                <a:tc hMerge="1" vMerge="1">
                  <a:txBody>
                    <a:bodyPr/>
                    <a:lstStyle/>
                    <a:p>
                      <a:pPr algn="ctr"/>
                      <a:endParaRPr lang="en-US" sz="1400" dirty="0">
                        <a:latin typeface="Calibri  "/>
                      </a:endParaRPr>
                    </a:p>
                  </a:txBody>
                  <a:tcPr/>
                </a:tc>
                <a:tc hMerge="1" vMerge="1">
                  <a:txBody>
                    <a:bodyPr/>
                    <a:lstStyle/>
                    <a:p>
                      <a:pPr algn="ctr"/>
                      <a:endParaRPr lang="en-US" sz="1400" dirty="0">
                        <a:latin typeface="Calibri  "/>
                      </a:endParaRPr>
                    </a:p>
                  </a:txBody>
                  <a:tcPr/>
                </a:tc>
                <a:extLst>
                  <a:ext uri="{0D108BD9-81ED-4DB2-BD59-A6C34878D82A}">
                    <a16:rowId xmlns:a16="http://schemas.microsoft.com/office/drawing/2014/main" val="3075943262"/>
                  </a:ext>
                </a:extLst>
              </a:tr>
              <a:tr h="0">
                <a:tc>
                  <a:txBody>
                    <a:bodyPr/>
                    <a:lstStyle/>
                    <a:p>
                      <a:r>
                        <a:rPr lang="en-US" sz="1200" b="1" dirty="0">
                          <a:latin typeface="Calibri  "/>
                        </a:rPr>
                        <a:t>Total</a:t>
                      </a:r>
                    </a:p>
                  </a:txBody>
                  <a:tcPr/>
                </a:tc>
                <a:tc gridSpan="4" vMerge="1">
                  <a:txBody>
                    <a:bodyPr/>
                    <a:lstStyle/>
                    <a:p>
                      <a:pPr algn="ctr"/>
                      <a:endParaRPr lang="en-US" sz="1400" b="1" dirty="0">
                        <a:latin typeface="Calibri  "/>
                      </a:endParaRPr>
                    </a:p>
                  </a:txBody>
                  <a:tcPr/>
                </a:tc>
                <a:tc hMerge="1" vMerge="1">
                  <a:txBody>
                    <a:bodyPr/>
                    <a:lstStyle/>
                    <a:p>
                      <a:pPr algn="ctr"/>
                      <a:endParaRPr lang="en-US" sz="1400" b="1" dirty="0">
                        <a:latin typeface="Calibri  "/>
                      </a:endParaRPr>
                    </a:p>
                  </a:txBody>
                  <a:tcPr/>
                </a:tc>
                <a:tc hMerge="1" vMerge="1">
                  <a:txBody>
                    <a:bodyPr/>
                    <a:lstStyle/>
                    <a:p>
                      <a:pPr algn="ctr"/>
                      <a:endParaRPr lang="en-US" sz="1400" b="1" dirty="0">
                        <a:latin typeface="Calibri  "/>
                      </a:endParaRPr>
                    </a:p>
                  </a:txBody>
                  <a:tcPr/>
                </a:tc>
                <a:tc hMerge="1" vMerge="1">
                  <a:txBody>
                    <a:bodyPr/>
                    <a:lstStyle/>
                    <a:p>
                      <a:pPr algn="ctr"/>
                      <a:endParaRPr lang="en-US" sz="1400" b="1" dirty="0">
                        <a:latin typeface="Calibri  "/>
                      </a:endParaRPr>
                    </a:p>
                  </a:txBody>
                  <a:tcPr/>
                </a:tc>
                <a:extLst>
                  <a:ext uri="{0D108BD9-81ED-4DB2-BD59-A6C34878D82A}">
                    <a16:rowId xmlns:a16="http://schemas.microsoft.com/office/drawing/2014/main" val="2366591995"/>
                  </a:ext>
                </a:extLst>
              </a:tr>
            </a:tbl>
          </a:graphicData>
        </a:graphic>
      </p:graphicFrame>
      <p:sp>
        <p:nvSpPr>
          <p:cNvPr id="3" name="TextBox 2">
            <a:extLst>
              <a:ext uri="{FF2B5EF4-FFF2-40B4-BE49-F238E27FC236}">
                <a16:creationId xmlns:a16="http://schemas.microsoft.com/office/drawing/2014/main" id="{80D14692-9191-C102-A128-90B2C3948C4F}"/>
              </a:ext>
            </a:extLst>
          </p:cNvPr>
          <p:cNvSpPr txBox="1"/>
          <p:nvPr/>
        </p:nvSpPr>
        <p:spPr>
          <a:xfrm>
            <a:off x="8597957" y="6231183"/>
            <a:ext cx="3544432" cy="276999"/>
          </a:xfrm>
          <a:prstGeom prst="rect">
            <a:avLst/>
          </a:prstGeom>
          <a:noFill/>
        </p:spPr>
        <p:txBody>
          <a:bodyPr wrap="none" rtlCol="0">
            <a:spAutoFit/>
          </a:bodyPr>
          <a:lstStyle/>
          <a:p>
            <a:r>
              <a:rPr lang="en-US" sz="1200" dirty="0">
                <a:latin typeface="Calibri  "/>
              </a:rPr>
              <a:t>York + Piankatank: Post-Restoration + Growth Impacts</a:t>
            </a:r>
          </a:p>
        </p:txBody>
      </p:sp>
    </p:spTree>
    <p:extLst>
      <p:ext uri="{BB962C8B-B14F-4D97-AF65-F5344CB8AC3E}">
        <p14:creationId xmlns:p14="http://schemas.microsoft.com/office/powerpoint/2010/main" val="3738258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2DD393-0382-A3C7-9A17-0236FF2A9D28}"/>
              </a:ext>
            </a:extLst>
          </p:cNvPr>
          <p:cNvSpPr/>
          <p:nvPr/>
        </p:nvSpPr>
        <p:spPr>
          <a:xfrm>
            <a:off x="0" y="1"/>
            <a:ext cx="12192000" cy="103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latin typeface="Calibri" panose="020F0502020204030204" pitchFamily="34" charset="0"/>
                <a:cs typeface="Calibri" panose="020F0502020204030204" pitchFamily="34" charset="0"/>
              </a:rPr>
              <a:t>Thank You!</a:t>
            </a:r>
          </a:p>
        </p:txBody>
      </p:sp>
      <p:pic>
        <p:nvPicPr>
          <p:cNvPr id="2" name="Picture 1" descr="Logo&#10;&#10;Description automatically generated">
            <a:extLst>
              <a:ext uri="{FF2B5EF4-FFF2-40B4-BE49-F238E27FC236}">
                <a16:creationId xmlns:a16="http://schemas.microsoft.com/office/drawing/2014/main" id="{1B938805-1105-EF7C-AA39-3947B525C05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145554" y="2056371"/>
            <a:ext cx="3459181" cy="891541"/>
          </a:xfrm>
          <a:prstGeom prst="rect">
            <a:avLst/>
          </a:prstGeom>
        </p:spPr>
      </p:pic>
      <p:sp>
        <p:nvSpPr>
          <p:cNvPr id="5" name="TextBox 4">
            <a:extLst>
              <a:ext uri="{FF2B5EF4-FFF2-40B4-BE49-F238E27FC236}">
                <a16:creationId xmlns:a16="http://schemas.microsoft.com/office/drawing/2014/main" id="{B65E188A-27B6-2F0D-9AEE-8B337031D299}"/>
              </a:ext>
            </a:extLst>
          </p:cNvPr>
          <p:cNvSpPr txBox="1"/>
          <p:nvPr/>
        </p:nvSpPr>
        <p:spPr>
          <a:xfrm>
            <a:off x="3041076" y="2981160"/>
            <a:ext cx="4470391" cy="1754326"/>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Molluscan Ecology Lab</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Seagrass Lab</a:t>
            </a:r>
          </a:p>
          <a:p>
            <a:pPr marL="285750" indent="-285750">
              <a:buFont typeface="Arial" panose="020B0604020202020204" pitchFamily="34" charset="0"/>
              <a:buChar char="•"/>
            </a:pPr>
            <a:r>
              <a:rPr lang="en-US" dirty="0" err="1">
                <a:latin typeface="Calibri" panose="020F0502020204030204" pitchFamily="34" charset="0"/>
                <a:cs typeface="Calibri" panose="020F0502020204030204" pitchFamily="34" charset="0"/>
              </a:rPr>
              <a:t>ChesMMAP</a:t>
            </a:r>
            <a:r>
              <a:rPr lang="en-US" dirty="0">
                <a:latin typeface="Calibri" panose="020F0502020204030204" pitchFamily="34" charset="0"/>
                <a:cs typeface="Calibri" panose="020F0502020204030204" pitchFamily="34" charset="0"/>
              </a:rPr>
              <a:t> survey</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Center for Coastal Resources Management</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Juvenile Trawl Survey</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Lisa Kellogg</a:t>
            </a:r>
          </a:p>
        </p:txBody>
      </p:sp>
      <p:pic>
        <p:nvPicPr>
          <p:cNvPr id="6" name="Picture 5" descr="Logo&#10;&#10;Description automatically generated">
            <a:extLst>
              <a:ext uri="{FF2B5EF4-FFF2-40B4-BE49-F238E27FC236}">
                <a16:creationId xmlns:a16="http://schemas.microsoft.com/office/drawing/2014/main" id="{2959C07C-F1F1-35AA-3FDC-4132F12EE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476" y="2536021"/>
            <a:ext cx="1724634" cy="1831587"/>
          </a:xfrm>
          <a:prstGeom prst="rect">
            <a:avLst/>
          </a:prstGeom>
        </p:spPr>
      </p:pic>
      <p:pic>
        <p:nvPicPr>
          <p:cNvPr id="7" name="Picture 2" descr="Twenty years and growing: A timeline of NOAA B-WET | National Oceanic and  Atmospheric Administration">
            <a:extLst>
              <a:ext uri="{FF2B5EF4-FFF2-40B4-BE49-F238E27FC236}">
                <a16:creationId xmlns:a16="http://schemas.microsoft.com/office/drawing/2014/main" id="{4D9091AA-7E76-6A3F-C8DE-EBF5EAC6F0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0042" y="5011780"/>
            <a:ext cx="1852572" cy="15105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People | CICS-MD">
            <a:extLst>
              <a:ext uri="{FF2B5EF4-FFF2-40B4-BE49-F238E27FC236}">
                <a16:creationId xmlns:a16="http://schemas.microsoft.com/office/drawing/2014/main" id="{7016D1EA-1F87-B280-20B7-0927B96BB4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7535" y="3046836"/>
            <a:ext cx="3241324" cy="32413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hape, circle&#10;&#10;Description automatically generated">
            <a:extLst>
              <a:ext uri="{FF2B5EF4-FFF2-40B4-BE49-F238E27FC236}">
                <a16:creationId xmlns:a16="http://schemas.microsoft.com/office/drawing/2014/main" id="{7B416E1F-C62E-28C1-7DDD-EC176AC5761C}"/>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24739" t="2024" r="24708" b="2262"/>
          <a:stretch/>
        </p:blipFill>
        <p:spPr>
          <a:xfrm>
            <a:off x="3361258" y="5028777"/>
            <a:ext cx="1513886" cy="1504808"/>
          </a:xfrm>
          <a:prstGeom prst="rect">
            <a:avLst/>
          </a:prstGeom>
        </p:spPr>
      </p:pic>
      <p:pic>
        <p:nvPicPr>
          <p:cNvPr id="9" name="Picture 8" descr="Logo, company name&#10;&#10;Description automatically generated">
            <a:extLst>
              <a:ext uri="{FF2B5EF4-FFF2-40B4-BE49-F238E27FC236}">
                <a16:creationId xmlns:a16="http://schemas.microsoft.com/office/drawing/2014/main" id="{A6437C33-4FFA-BD12-D882-584722CE13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33788" y="5011780"/>
            <a:ext cx="1493562" cy="1493562"/>
          </a:xfrm>
          <a:prstGeom prst="rect">
            <a:avLst/>
          </a:prstGeom>
        </p:spPr>
      </p:pic>
      <p:sp>
        <p:nvSpPr>
          <p:cNvPr id="10" name="TextBox 9">
            <a:extLst>
              <a:ext uri="{FF2B5EF4-FFF2-40B4-BE49-F238E27FC236}">
                <a16:creationId xmlns:a16="http://schemas.microsoft.com/office/drawing/2014/main" id="{4CAA70FB-8F8E-EAC9-3F18-7BB60C0EAAED}"/>
              </a:ext>
            </a:extLst>
          </p:cNvPr>
          <p:cNvSpPr txBox="1"/>
          <p:nvPr/>
        </p:nvSpPr>
        <p:spPr>
          <a:xfrm>
            <a:off x="8660132" y="6288160"/>
            <a:ext cx="2802370" cy="276999"/>
          </a:xfrm>
          <a:prstGeom prst="rect">
            <a:avLst/>
          </a:prstGeom>
          <a:noFill/>
        </p:spPr>
        <p:txBody>
          <a:bodyPr wrap="none" rtlCol="0">
            <a:spAutoFit/>
          </a:bodyPr>
          <a:lstStyle/>
          <a:p>
            <a:r>
              <a:rPr lang="en-US" sz="1200" b="0" i="0" dirty="0">
                <a:solidFill>
                  <a:schemeClr val="bg1"/>
                </a:solidFill>
                <a:effectLst/>
                <a:latin typeface="Roboto" panose="02000000000000000000" pitchFamily="2" charset="0"/>
              </a:rPr>
              <a:t>Federal Award No. NA21NMF4570527</a:t>
            </a:r>
            <a:endPar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B47B1CA7-4B46-423A-5667-A540D81D5FF5}"/>
              </a:ext>
            </a:extLst>
          </p:cNvPr>
          <p:cNvSpPr txBox="1"/>
          <p:nvPr/>
        </p:nvSpPr>
        <p:spPr>
          <a:xfrm>
            <a:off x="6983539" y="1089618"/>
            <a:ext cx="1346972" cy="400110"/>
          </a:xfrm>
          <a:prstGeom prst="rect">
            <a:avLst/>
          </a:prstGeom>
          <a:noFill/>
        </p:spPr>
        <p:txBody>
          <a:bodyPr wrap="none" rtlCol="0">
            <a:spAutoFit/>
          </a:bodyPr>
          <a:lstStyle/>
          <a:p>
            <a:r>
              <a:rPr lang="en-US" sz="2000" b="1" i="1" u="sng" dirty="0"/>
              <a:t>Contact Us:</a:t>
            </a:r>
          </a:p>
        </p:txBody>
      </p:sp>
      <p:sp>
        <p:nvSpPr>
          <p:cNvPr id="12" name="TextBox 11">
            <a:extLst>
              <a:ext uri="{FF2B5EF4-FFF2-40B4-BE49-F238E27FC236}">
                <a16:creationId xmlns:a16="http://schemas.microsoft.com/office/drawing/2014/main" id="{EED49A06-F6B5-2709-AF2C-F13AB21AD442}"/>
              </a:ext>
            </a:extLst>
          </p:cNvPr>
          <p:cNvSpPr txBox="1"/>
          <p:nvPr/>
        </p:nvSpPr>
        <p:spPr>
          <a:xfrm>
            <a:off x="7275702" y="1430017"/>
            <a:ext cx="4856009" cy="369332"/>
          </a:xfrm>
          <a:prstGeom prst="rect">
            <a:avLst/>
          </a:prstGeom>
          <a:noFill/>
        </p:spPr>
        <p:txBody>
          <a:bodyPr wrap="none" rtlCol="0">
            <a:spAutoFit/>
          </a:bodyPr>
          <a:lstStyle/>
          <a:p>
            <a:r>
              <a:rPr lang="en-US" dirty="0">
                <a:latin typeface="Calibri  "/>
              </a:rPr>
              <a:t>matthew.woodstock@morgan.edu (Through 9/30)</a:t>
            </a:r>
          </a:p>
        </p:txBody>
      </p:sp>
      <p:sp>
        <p:nvSpPr>
          <p:cNvPr id="13" name="TextBox 12">
            <a:extLst>
              <a:ext uri="{FF2B5EF4-FFF2-40B4-BE49-F238E27FC236}">
                <a16:creationId xmlns:a16="http://schemas.microsoft.com/office/drawing/2014/main" id="{F1E5FCF7-D4D2-6832-6E99-80038DB05797}"/>
              </a:ext>
            </a:extLst>
          </p:cNvPr>
          <p:cNvSpPr txBox="1"/>
          <p:nvPr/>
        </p:nvSpPr>
        <p:spPr>
          <a:xfrm>
            <a:off x="7275701" y="1753183"/>
            <a:ext cx="2703561" cy="369332"/>
          </a:xfrm>
          <a:prstGeom prst="rect">
            <a:avLst/>
          </a:prstGeom>
          <a:noFill/>
        </p:spPr>
        <p:txBody>
          <a:bodyPr wrap="none" rtlCol="0">
            <a:spAutoFit/>
          </a:bodyPr>
          <a:lstStyle/>
          <a:p>
            <a:r>
              <a:rPr lang="en-US" dirty="0">
                <a:latin typeface="Calibri  "/>
              </a:rPr>
              <a:t>thomas.ihde@morgan.edu</a:t>
            </a:r>
          </a:p>
        </p:txBody>
      </p:sp>
      <p:sp>
        <p:nvSpPr>
          <p:cNvPr id="14" name="TextBox 13">
            <a:extLst>
              <a:ext uri="{FF2B5EF4-FFF2-40B4-BE49-F238E27FC236}">
                <a16:creationId xmlns:a16="http://schemas.microsoft.com/office/drawing/2014/main" id="{FFC3F55C-6C98-DDDF-E3A7-921715D0BA69}"/>
              </a:ext>
            </a:extLst>
          </p:cNvPr>
          <p:cNvSpPr txBox="1"/>
          <p:nvPr/>
        </p:nvSpPr>
        <p:spPr>
          <a:xfrm>
            <a:off x="519731" y="1225374"/>
            <a:ext cx="2308324" cy="830997"/>
          </a:xfrm>
          <a:prstGeom prst="rect">
            <a:avLst/>
          </a:prstGeom>
          <a:noFill/>
        </p:spPr>
        <p:txBody>
          <a:bodyPr wrap="none" rtlCol="0">
            <a:spAutoFit/>
          </a:bodyPr>
          <a:lstStyle/>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Watermen</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Advisory Panel</a:t>
            </a:r>
          </a:p>
        </p:txBody>
      </p:sp>
    </p:spTree>
    <p:extLst>
      <p:ext uri="{BB962C8B-B14F-4D97-AF65-F5344CB8AC3E}">
        <p14:creationId xmlns:p14="http://schemas.microsoft.com/office/powerpoint/2010/main" val="1687601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2DD393-0382-A3C7-9A17-0236FF2A9D28}"/>
              </a:ext>
            </a:extLst>
          </p:cNvPr>
          <p:cNvSpPr/>
          <p:nvPr/>
        </p:nvSpPr>
        <p:spPr>
          <a:xfrm>
            <a:off x="0" y="1"/>
            <a:ext cx="12192000" cy="103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latin typeface="Calibri" panose="020F0502020204030204" pitchFamily="34" charset="0"/>
                <a:cs typeface="Calibri" panose="020F0502020204030204" pitchFamily="34" charset="0"/>
              </a:rPr>
              <a:t>Virginia Middle Peninsula</a:t>
            </a:r>
          </a:p>
        </p:txBody>
      </p:sp>
      <p:grpSp>
        <p:nvGrpSpPr>
          <p:cNvPr id="3" name="Group 2">
            <a:extLst>
              <a:ext uri="{FF2B5EF4-FFF2-40B4-BE49-F238E27FC236}">
                <a16:creationId xmlns:a16="http://schemas.microsoft.com/office/drawing/2014/main" id="{E94B1A5E-D29B-5461-B596-8D756C0E1185}"/>
              </a:ext>
            </a:extLst>
          </p:cNvPr>
          <p:cNvGrpSpPr/>
          <p:nvPr/>
        </p:nvGrpSpPr>
        <p:grpSpPr>
          <a:xfrm>
            <a:off x="4148356" y="1389813"/>
            <a:ext cx="7550676" cy="4663948"/>
            <a:chOff x="566956" y="1370763"/>
            <a:chExt cx="7550676" cy="4663948"/>
          </a:xfrm>
        </p:grpSpPr>
        <p:pic>
          <p:nvPicPr>
            <p:cNvPr id="5" name="Picture 4">
              <a:extLst>
                <a:ext uri="{FF2B5EF4-FFF2-40B4-BE49-F238E27FC236}">
                  <a16:creationId xmlns:a16="http://schemas.microsoft.com/office/drawing/2014/main" id="{D037245C-A770-1361-67C2-16E9AA55A1C4}"/>
                </a:ext>
              </a:extLst>
            </p:cNvPr>
            <p:cNvPicPr>
              <a:picLocks noChangeAspect="1"/>
            </p:cNvPicPr>
            <p:nvPr/>
          </p:nvPicPr>
          <p:blipFill rotWithShape="1">
            <a:blip r:embed="rId3"/>
            <a:srcRect l="62500" t="36936" r="20090" b="29606"/>
            <a:stretch/>
          </p:blipFill>
          <p:spPr>
            <a:xfrm>
              <a:off x="566956" y="1370763"/>
              <a:ext cx="7550676" cy="4663948"/>
            </a:xfrm>
            <a:prstGeom prst="rect">
              <a:avLst/>
            </a:prstGeom>
            <a:ln w="25400">
              <a:solidFill>
                <a:schemeClr val="tx1"/>
              </a:solidFill>
            </a:ln>
          </p:spPr>
        </p:pic>
        <p:sp>
          <p:nvSpPr>
            <p:cNvPr id="6" name="Oval 5">
              <a:extLst>
                <a:ext uri="{FF2B5EF4-FFF2-40B4-BE49-F238E27FC236}">
                  <a16:creationId xmlns:a16="http://schemas.microsoft.com/office/drawing/2014/main" id="{A886D5AC-CCDB-A495-F1DB-4F13B7DCF6C2}"/>
                </a:ext>
              </a:extLst>
            </p:cNvPr>
            <p:cNvSpPr/>
            <p:nvPr/>
          </p:nvSpPr>
          <p:spPr>
            <a:xfrm rot="2193412">
              <a:off x="4454715" y="3700642"/>
              <a:ext cx="2809393" cy="729386"/>
            </a:xfrm>
            <a:prstGeom prst="ellipse">
              <a:avLst/>
            </a:prstGeom>
            <a:noFill/>
            <a:ln w="222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C06D0F02-9091-F3E3-C5EC-BBECC5D4A525}"/>
                </a:ext>
              </a:extLst>
            </p:cNvPr>
            <p:cNvSpPr/>
            <p:nvPr/>
          </p:nvSpPr>
          <p:spPr>
            <a:xfrm rot="420335">
              <a:off x="6311977" y="3066268"/>
              <a:ext cx="1432091" cy="523276"/>
            </a:xfrm>
            <a:prstGeom prst="ellipse">
              <a:avLst/>
            </a:prstGeom>
            <a:noFill/>
            <a:ln w="222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Box 17">
            <a:extLst>
              <a:ext uri="{FF2B5EF4-FFF2-40B4-BE49-F238E27FC236}">
                <a16:creationId xmlns:a16="http://schemas.microsoft.com/office/drawing/2014/main" id="{569D39E6-3248-5FE5-5976-E22C2D38C420}"/>
              </a:ext>
            </a:extLst>
          </p:cNvPr>
          <p:cNvSpPr txBox="1"/>
          <p:nvPr/>
        </p:nvSpPr>
        <p:spPr>
          <a:xfrm>
            <a:off x="362607" y="1529255"/>
            <a:ext cx="3594538"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Habitat Focus Area</a:t>
            </a:r>
          </a:p>
          <a:p>
            <a:pPr marL="285750" indent="-285750">
              <a:buFont typeface="Arial" panose="020B0604020202020204" pitchFamily="34" charset="0"/>
              <a:buChar char="•"/>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Focused on Piankatank and York Rivers</a:t>
            </a:r>
          </a:p>
          <a:p>
            <a:pPr marL="742950" lvl="1"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Oyster restoration complete</a:t>
            </a:r>
          </a:p>
        </p:txBody>
      </p:sp>
    </p:spTree>
    <p:extLst>
      <p:ext uri="{BB962C8B-B14F-4D97-AF65-F5344CB8AC3E}">
        <p14:creationId xmlns:p14="http://schemas.microsoft.com/office/powerpoint/2010/main" val="3753414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690BFB-A64B-758C-67AD-43C0DEA688FC}"/>
              </a:ext>
            </a:extLst>
          </p:cNvPr>
          <p:cNvPicPr>
            <a:picLocks noChangeAspect="1"/>
          </p:cNvPicPr>
          <p:nvPr/>
        </p:nvPicPr>
        <p:blipFill rotWithShape="1">
          <a:blip r:embed="rId3"/>
          <a:srcRect l="1970" t="1773" r="1970" b="1369"/>
          <a:stretch/>
        </p:blipFill>
        <p:spPr>
          <a:xfrm>
            <a:off x="361741" y="1240972"/>
            <a:ext cx="3918857" cy="5149780"/>
          </a:xfrm>
          <a:prstGeom prst="rect">
            <a:avLst/>
          </a:prstGeom>
          <a:ln w="31750">
            <a:solidFill>
              <a:schemeClr val="tx1"/>
            </a:solidFill>
          </a:ln>
        </p:spPr>
      </p:pic>
      <p:sp>
        <p:nvSpPr>
          <p:cNvPr id="4" name="Rectangle 3">
            <a:extLst>
              <a:ext uri="{FF2B5EF4-FFF2-40B4-BE49-F238E27FC236}">
                <a16:creationId xmlns:a16="http://schemas.microsoft.com/office/drawing/2014/main" id="{2C2DD393-0382-A3C7-9A17-0236FF2A9D28}"/>
              </a:ext>
            </a:extLst>
          </p:cNvPr>
          <p:cNvSpPr/>
          <p:nvPr/>
        </p:nvSpPr>
        <p:spPr>
          <a:xfrm>
            <a:off x="0" y="1"/>
            <a:ext cx="12192000" cy="103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latin typeface="Calibri" panose="020F0502020204030204" pitchFamily="34" charset="0"/>
                <a:cs typeface="Calibri" panose="020F0502020204030204" pitchFamily="34" charset="0"/>
              </a:rPr>
              <a:t>Oyster Restoration</a:t>
            </a:r>
          </a:p>
        </p:txBody>
      </p:sp>
      <p:pic>
        <p:nvPicPr>
          <p:cNvPr id="3074" name="Picture 2" descr="Chesapeake Bay Oyster Restoration Progresses in Maryland and Virginia | The  Pew Charitable Trusts">
            <a:extLst>
              <a:ext uri="{FF2B5EF4-FFF2-40B4-BE49-F238E27FC236}">
                <a16:creationId xmlns:a16="http://schemas.microsoft.com/office/drawing/2014/main" id="{2E20C3BF-EDC3-B446-1BB0-738D7F33BF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4297" y="2762650"/>
            <a:ext cx="6448279" cy="3628101"/>
          </a:xfrm>
          <a:prstGeom prst="rect">
            <a:avLst/>
          </a:prstGeom>
          <a:noFill/>
          <a:ln w="31750">
            <a:solidFill>
              <a:schemeClr val="tx1"/>
            </a:solidFill>
          </a:ln>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D894B37F-2182-A227-025A-8939704C1100}"/>
              </a:ext>
            </a:extLst>
          </p:cNvPr>
          <p:cNvSpPr txBox="1"/>
          <p:nvPr/>
        </p:nvSpPr>
        <p:spPr>
          <a:xfrm>
            <a:off x="9975306" y="6406189"/>
            <a:ext cx="1267270" cy="307777"/>
          </a:xfrm>
          <a:prstGeom prst="rect">
            <a:avLst/>
          </a:prstGeom>
          <a:noFill/>
        </p:spPr>
        <p:txBody>
          <a:bodyPr wrap="none" rtlCol="0">
            <a:spAutoFit/>
          </a:bodyPr>
          <a:lstStyle/>
          <a:p>
            <a:r>
              <a:rPr lang="en-US" sz="1400" dirty="0">
                <a:latin typeface="Calibri" panose="020F0502020204030204" pitchFamily="34" charset="0"/>
                <a:ea typeface="Calibri" panose="020F0502020204030204" pitchFamily="34" charset="0"/>
                <a:cs typeface="Calibri" panose="020F0502020204030204" pitchFamily="34" charset="0"/>
              </a:rPr>
              <a:t>US Army Corps</a:t>
            </a:r>
          </a:p>
        </p:txBody>
      </p:sp>
      <p:sp>
        <p:nvSpPr>
          <p:cNvPr id="22" name="TextBox 21">
            <a:extLst>
              <a:ext uri="{FF2B5EF4-FFF2-40B4-BE49-F238E27FC236}">
                <a16:creationId xmlns:a16="http://schemas.microsoft.com/office/drawing/2014/main" id="{C78F9E20-C728-7841-2D2A-E5C43434C704}"/>
              </a:ext>
            </a:extLst>
          </p:cNvPr>
          <p:cNvSpPr txBox="1"/>
          <p:nvPr/>
        </p:nvSpPr>
        <p:spPr>
          <a:xfrm>
            <a:off x="4615081" y="1241541"/>
            <a:ext cx="7498015" cy="1200329"/>
          </a:xfrm>
          <a:prstGeom prst="rect">
            <a:avLst/>
          </a:prstGeom>
          <a:noFill/>
        </p:spPr>
        <p:txBody>
          <a:bodyPr wrap="none" rtlCol="0">
            <a:spAutoFit/>
          </a:bodyPr>
          <a:lstStyle/>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$87 million spent Bay-wide on restoration through 2022</a:t>
            </a:r>
          </a:p>
          <a:p>
            <a:pPr marL="342900" indent="-342900">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Now complete in the Lower York</a:t>
            </a:r>
          </a:p>
        </p:txBody>
      </p:sp>
      <p:sp>
        <p:nvSpPr>
          <p:cNvPr id="23" name="Oval 22">
            <a:extLst>
              <a:ext uri="{FF2B5EF4-FFF2-40B4-BE49-F238E27FC236}">
                <a16:creationId xmlns:a16="http://schemas.microsoft.com/office/drawing/2014/main" id="{19D81D3E-C4E6-9558-E7EC-C86B9E47EC7E}"/>
              </a:ext>
            </a:extLst>
          </p:cNvPr>
          <p:cNvSpPr/>
          <p:nvPr/>
        </p:nvSpPr>
        <p:spPr>
          <a:xfrm>
            <a:off x="548639" y="4477043"/>
            <a:ext cx="2204609" cy="1139985"/>
          </a:xfrm>
          <a:prstGeom prst="ellipse">
            <a:avLst/>
          </a:prstGeom>
          <a:noFill/>
          <a:ln w="349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D803710-194A-DCBE-1717-D0A6CA7EB649}"/>
              </a:ext>
            </a:extLst>
          </p:cNvPr>
          <p:cNvSpPr txBox="1"/>
          <p:nvPr/>
        </p:nvSpPr>
        <p:spPr>
          <a:xfrm>
            <a:off x="361741" y="6390752"/>
            <a:ext cx="4174541" cy="307777"/>
          </a:xfrm>
          <a:prstGeom prst="rect">
            <a:avLst/>
          </a:prstGeom>
          <a:noFill/>
        </p:spPr>
        <p:txBody>
          <a:bodyPr wrap="none" rtlCol="0">
            <a:spAutoFit/>
          </a:bodyPr>
          <a:lstStyle/>
          <a:p>
            <a:r>
              <a:rPr lang="en-US" sz="1400" dirty="0">
                <a:latin typeface="Calibri  "/>
              </a:rPr>
              <a:t>Sustainable Fisheries Goal Implementation Team 2022</a:t>
            </a:r>
          </a:p>
        </p:txBody>
      </p:sp>
    </p:spTree>
    <p:extLst>
      <p:ext uri="{BB962C8B-B14F-4D97-AF65-F5344CB8AC3E}">
        <p14:creationId xmlns:p14="http://schemas.microsoft.com/office/powerpoint/2010/main" val="4289234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2DD393-0382-A3C7-9A17-0236FF2A9D28}"/>
              </a:ext>
            </a:extLst>
          </p:cNvPr>
          <p:cNvSpPr/>
          <p:nvPr/>
        </p:nvSpPr>
        <p:spPr>
          <a:xfrm>
            <a:off x="0" y="1"/>
            <a:ext cx="12192000" cy="103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latin typeface="Calibri" panose="020F0502020204030204" pitchFamily="34" charset="0"/>
                <a:cs typeface="Calibri" panose="020F0502020204030204" pitchFamily="34" charset="0"/>
              </a:rPr>
              <a:t>Submerged Aquatic Vegetation (SAV)</a:t>
            </a:r>
          </a:p>
        </p:txBody>
      </p:sp>
      <p:pic>
        <p:nvPicPr>
          <p:cNvPr id="3" name="Picture 2">
            <a:extLst>
              <a:ext uri="{FF2B5EF4-FFF2-40B4-BE49-F238E27FC236}">
                <a16:creationId xmlns:a16="http://schemas.microsoft.com/office/drawing/2014/main" id="{717051D1-014B-6FF0-4C60-819045FE5969}"/>
              </a:ext>
            </a:extLst>
          </p:cNvPr>
          <p:cNvPicPr>
            <a:picLocks noChangeAspect="1"/>
          </p:cNvPicPr>
          <p:nvPr/>
        </p:nvPicPr>
        <p:blipFill rotWithShape="1">
          <a:blip r:embed="rId3"/>
          <a:srcRect t="14069"/>
          <a:stretch/>
        </p:blipFill>
        <p:spPr>
          <a:xfrm>
            <a:off x="5737696" y="4026154"/>
            <a:ext cx="4288905" cy="2681660"/>
          </a:xfrm>
          <a:prstGeom prst="rect">
            <a:avLst/>
          </a:prstGeom>
          <a:ln w="31750">
            <a:solidFill>
              <a:schemeClr val="tx1"/>
            </a:solidFill>
          </a:ln>
        </p:spPr>
      </p:pic>
      <p:pic>
        <p:nvPicPr>
          <p:cNvPr id="9" name="Picture 8">
            <a:extLst>
              <a:ext uri="{FF2B5EF4-FFF2-40B4-BE49-F238E27FC236}">
                <a16:creationId xmlns:a16="http://schemas.microsoft.com/office/drawing/2014/main" id="{94C8AC24-E932-9022-1123-1F31970DCE67}"/>
              </a:ext>
            </a:extLst>
          </p:cNvPr>
          <p:cNvPicPr>
            <a:picLocks noChangeAspect="1"/>
          </p:cNvPicPr>
          <p:nvPr/>
        </p:nvPicPr>
        <p:blipFill rotWithShape="1">
          <a:blip r:embed="rId4"/>
          <a:srcRect t="2546"/>
          <a:stretch/>
        </p:blipFill>
        <p:spPr>
          <a:xfrm>
            <a:off x="5737695" y="1148971"/>
            <a:ext cx="4288906" cy="2731322"/>
          </a:xfrm>
          <a:prstGeom prst="rect">
            <a:avLst/>
          </a:prstGeom>
          <a:ln w="31750">
            <a:solidFill>
              <a:schemeClr val="tx1"/>
            </a:solidFill>
          </a:ln>
        </p:spPr>
      </p:pic>
      <p:sp>
        <p:nvSpPr>
          <p:cNvPr id="10" name="TextBox 9">
            <a:extLst>
              <a:ext uri="{FF2B5EF4-FFF2-40B4-BE49-F238E27FC236}">
                <a16:creationId xmlns:a16="http://schemas.microsoft.com/office/drawing/2014/main" id="{92284203-3B3E-A668-4C41-D3375EF4DF0F}"/>
              </a:ext>
            </a:extLst>
          </p:cNvPr>
          <p:cNvSpPr txBox="1"/>
          <p:nvPr/>
        </p:nvSpPr>
        <p:spPr>
          <a:xfrm>
            <a:off x="8758684" y="4242225"/>
            <a:ext cx="1152290" cy="369332"/>
          </a:xfrm>
          <a:prstGeom prst="rect">
            <a:avLst/>
          </a:prstGeom>
          <a:noFill/>
        </p:spPr>
        <p:txBody>
          <a:bodyPr wrap="square" rtlCol="0">
            <a:spAutoFit/>
          </a:bodyPr>
          <a:lstStyle/>
          <a:p>
            <a:pPr algn="ctr"/>
            <a:r>
              <a:rPr lang="en-US" b="1" i="1" u="sng" dirty="0">
                <a:latin typeface="Calibri" panose="020F0502020204030204" pitchFamily="34" charset="0"/>
                <a:ea typeface="Calibri" panose="020F0502020204030204" pitchFamily="34" charset="0"/>
                <a:cs typeface="Calibri" panose="020F0502020204030204" pitchFamily="34" charset="0"/>
              </a:rPr>
              <a:t>York River</a:t>
            </a:r>
          </a:p>
        </p:txBody>
      </p:sp>
      <p:sp>
        <p:nvSpPr>
          <p:cNvPr id="11" name="TextBox 10">
            <a:extLst>
              <a:ext uri="{FF2B5EF4-FFF2-40B4-BE49-F238E27FC236}">
                <a16:creationId xmlns:a16="http://schemas.microsoft.com/office/drawing/2014/main" id="{1D2EAE23-9A43-39E5-4923-147DFACF1233}"/>
              </a:ext>
            </a:extLst>
          </p:cNvPr>
          <p:cNvSpPr txBox="1"/>
          <p:nvPr/>
        </p:nvSpPr>
        <p:spPr>
          <a:xfrm>
            <a:off x="7986923" y="1420796"/>
            <a:ext cx="2225205" cy="369332"/>
          </a:xfrm>
          <a:prstGeom prst="rect">
            <a:avLst/>
          </a:prstGeom>
          <a:noFill/>
        </p:spPr>
        <p:txBody>
          <a:bodyPr wrap="square" rtlCol="0">
            <a:spAutoFit/>
          </a:bodyPr>
          <a:lstStyle/>
          <a:p>
            <a:pPr algn="ctr"/>
            <a:r>
              <a:rPr lang="en-US" b="1" i="1" u="sng" dirty="0">
                <a:latin typeface="Calibri" panose="020F0502020204030204" pitchFamily="34" charset="0"/>
                <a:ea typeface="Calibri" panose="020F0502020204030204" pitchFamily="34" charset="0"/>
                <a:cs typeface="Calibri" panose="020F0502020204030204" pitchFamily="34" charset="0"/>
              </a:rPr>
              <a:t>Piankatank River</a:t>
            </a:r>
          </a:p>
        </p:txBody>
      </p:sp>
      <p:grpSp>
        <p:nvGrpSpPr>
          <p:cNvPr id="19" name="Group 18">
            <a:extLst>
              <a:ext uri="{FF2B5EF4-FFF2-40B4-BE49-F238E27FC236}">
                <a16:creationId xmlns:a16="http://schemas.microsoft.com/office/drawing/2014/main" id="{AB13B7D3-CFE8-C4D9-9877-4C9F9B042576}"/>
              </a:ext>
            </a:extLst>
          </p:cNvPr>
          <p:cNvGrpSpPr/>
          <p:nvPr/>
        </p:nvGrpSpPr>
        <p:grpSpPr>
          <a:xfrm>
            <a:off x="10212128" y="2592751"/>
            <a:ext cx="1651145" cy="1122411"/>
            <a:chOff x="10363200" y="1605462"/>
            <a:chExt cx="1651145" cy="1122411"/>
          </a:xfrm>
        </p:grpSpPr>
        <p:sp>
          <p:nvSpPr>
            <p:cNvPr id="13" name="Rectangle 12">
              <a:extLst>
                <a:ext uri="{FF2B5EF4-FFF2-40B4-BE49-F238E27FC236}">
                  <a16:creationId xmlns:a16="http://schemas.microsoft.com/office/drawing/2014/main" id="{60C93408-577B-B05A-72D8-7458E4A9F4C5}"/>
                </a:ext>
              </a:extLst>
            </p:cNvPr>
            <p:cNvSpPr/>
            <p:nvPr/>
          </p:nvSpPr>
          <p:spPr>
            <a:xfrm>
              <a:off x="10363200" y="1666303"/>
              <a:ext cx="247650" cy="247650"/>
            </a:xfrm>
            <a:prstGeom prst="rect">
              <a:avLst/>
            </a:prstGeom>
            <a:solidFill>
              <a:srgbClr val="92B991"/>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8818C5-6853-787D-4074-846E8ECE1259}"/>
                </a:ext>
              </a:extLst>
            </p:cNvPr>
            <p:cNvSpPr/>
            <p:nvPr/>
          </p:nvSpPr>
          <p:spPr>
            <a:xfrm>
              <a:off x="10363200" y="1913953"/>
              <a:ext cx="247650" cy="247650"/>
            </a:xfrm>
            <a:prstGeom prst="rect">
              <a:avLst/>
            </a:prstGeom>
            <a:solidFill>
              <a:srgbClr val="99CF98"/>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3117549-F2E2-6B86-F85D-493500961C10}"/>
                </a:ext>
              </a:extLst>
            </p:cNvPr>
            <p:cNvSpPr/>
            <p:nvPr/>
          </p:nvSpPr>
          <p:spPr>
            <a:xfrm>
              <a:off x="10363200" y="2161603"/>
              <a:ext cx="247650" cy="247650"/>
            </a:xfrm>
            <a:prstGeom prst="rect">
              <a:avLst/>
            </a:prstGeom>
            <a:solidFill>
              <a:srgbClr val="B4E7B3"/>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5B8C2EC-C596-C381-3B1F-C25FC5F3E778}"/>
                </a:ext>
              </a:extLst>
            </p:cNvPr>
            <p:cNvSpPr/>
            <p:nvPr/>
          </p:nvSpPr>
          <p:spPr>
            <a:xfrm>
              <a:off x="10363200" y="2409253"/>
              <a:ext cx="247650" cy="247650"/>
            </a:xfrm>
            <a:prstGeom prst="rect">
              <a:avLst/>
            </a:prstGeom>
            <a:solidFill>
              <a:srgbClr val="D5F2D5"/>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00FC62B-37D7-141F-8E4E-FCA819EC4FF9}"/>
                </a:ext>
              </a:extLst>
            </p:cNvPr>
            <p:cNvSpPr txBox="1"/>
            <p:nvPr/>
          </p:nvSpPr>
          <p:spPr>
            <a:xfrm>
              <a:off x="10648950" y="1605462"/>
              <a:ext cx="1365395" cy="369332"/>
            </a:xfrm>
            <a:prstGeom prst="rect">
              <a:avLst/>
            </a:prstGeom>
            <a:noFill/>
          </p:spPr>
          <p:txBody>
            <a:bodyPr wrap="square" rtlCol="0">
              <a:spAutoFit/>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More Dense</a:t>
              </a:r>
            </a:p>
          </p:txBody>
        </p:sp>
        <p:sp>
          <p:nvSpPr>
            <p:cNvPr id="18" name="TextBox 17">
              <a:extLst>
                <a:ext uri="{FF2B5EF4-FFF2-40B4-BE49-F238E27FC236}">
                  <a16:creationId xmlns:a16="http://schemas.microsoft.com/office/drawing/2014/main" id="{2825BB34-271C-AEC1-CB45-0C85C1DABD7B}"/>
                </a:ext>
              </a:extLst>
            </p:cNvPr>
            <p:cNvSpPr txBox="1"/>
            <p:nvPr/>
          </p:nvSpPr>
          <p:spPr>
            <a:xfrm>
              <a:off x="10671814" y="2358541"/>
              <a:ext cx="1240906" cy="369332"/>
            </a:xfrm>
            <a:prstGeom prst="rect">
              <a:avLst/>
            </a:prstGeom>
            <a:noFill/>
          </p:spPr>
          <p:txBody>
            <a:bodyPr wrap="square" rtlCol="0">
              <a:spAutoFit/>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Less Dense</a:t>
              </a:r>
            </a:p>
          </p:txBody>
        </p:sp>
      </p:grpSp>
      <p:sp>
        <p:nvSpPr>
          <p:cNvPr id="20" name="TextBox 19">
            <a:extLst>
              <a:ext uri="{FF2B5EF4-FFF2-40B4-BE49-F238E27FC236}">
                <a16:creationId xmlns:a16="http://schemas.microsoft.com/office/drawing/2014/main" id="{0AB21974-34F6-369A-5756-59CD74278F1A}"/>
              </a:ext>
            </a:extLst>
          </p:cNvPr>
          <p:cNvSpPr txBox="1"/>
          <p:nvPr/>
        </p:nvSpPr>
        <p:spPr>
          <a:xfrm>
            <a:off x="447675" y="2000250"/>
            <a:ext cx="4818743" cy="3970318"/>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Each river has SAV acreage goal</a:t>
            </a:r>
          </a:p>
          <a:p>
            <a:pPr marL="742950" lvl="1"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Maximum observed value in recorded history</a:t>
            </a:r>
          </a:p>
          <a:p>
            <a:pPr marL="742950" lvl="1"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Includes all SAV</a:t>
            </a:r>
          </a:p>
          <a:p>
            <a:pPr marL="285750" indent="-285750">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Annual surveys conducted by VIMS Seagrass group</a:t>
            </a:r>
          </a:p>
          <a:p>
            <a:pPr marL="285750" indent="-285750">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Many rivers far away from this goal</a:t>
            </a:r>
          </a:p>
        </p:txBody>
      </p:sp>
      <p:sp>
        <p:nvSpPr>
          <p:cNvPr id="2" name="TextBox 1">
            <a:extLst>
              <a:ext uri="{FF2B5EF4-FFF2-40B4-BE49-F238E27FC236}">
                <a16:creationId xmlns:a16="http://schemas.microsoft.com/office/drawing/2014/main" id="{E6F7CE53-A1F0-D204-A9CA-9819A468B762}"/>
              </a:ext>
            </a:extLst>
          </p:cNvPr>
          <p:cNvSpPr txBox="1"/>
          <p:nvPr/>
        </p:nvSpPr>
        <p:spPr>
          <a:xfrm>
            <a:off x="10156049" y="6400037"/>
            <a:ext cx="1533946" cy="307777"/>
          </a:xfrm>
          <a:prstGeom prst="rect">
            <a:avLst/>
          </a:prstGeom>
          <a:noFill/>
        </p:spPr>
        <p:txBody>
          <a:bodyPr wrap="none" rtlCol="0">
            <a:spAutoFit/>
          </a:bodyPr>
          <a:lstStyle/>
          <a:p>
            <a:r>
              <a:rPr lang="en-US" sz="1400" dirty="0">
                <a:latin typeface="Calibri  "/>
              </a:rPr>
              <a:t>VIMS Seagrass Lab</a:t>
            </a:r>
          </a:p>
        </p:txBody>
      </p:sp>
      <p:sp>
        <p:nvSpPr>
          <p:cNvPr id="5" name="Arrow: Right 4">
            <a:extLst>
              <a:ext uri="{FF2B5EF4-FFF2-40B4-BE49-F238E27FC236}">
                <a16:creationId xmlns:a16="http://schemas.microsoft.com/office/drawing/2014/main" id="{390B7B18-7075-94A4-C913-E2D83EF5D166}"/>
              </a:ext>
            </a:extLst>
          </p:cNvPr>
          <p:cNvSpPr/>
          <p:nvPr/>
        </p:nvSpPr>
        <p:spPr>
          <a:xfrm flipH="1">
            <a:off x="10111764" y="1102920"/>
            <a:ext cx="723602" cy="3500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1F8C2116-0534-81FD-8398-DBD10FC8B8F7}"/>
              </a:ext>
            </a:extLst>
          </p:cNvPr>
          <p:cNvSpPr/>
          <p:nvPr/>
        </p:nvSpPr>
        <p:spPr>
          <a:xfrm flipH="1">
            <a:off x="10111764" y="3997843"/>
            <a:ext cx="723602" cy="3500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766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2DD393-0382-A3C7-9A17-0236FF2A9D28}"/>
              </a:ext>
            </a:extLst>
          </p:cNvPr>
          <p:cNvSpPr/>
          <p:nvPr/>
        </p:nvSpPr>
        <p:spPr>
          <a:xfrm>
            <a:off x="0" y="1"/>
            <a:ext cx="12192000" cy="103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latin typeface="Calibri" panose="020F0502020204030204" pitchFamily="34" charset="0"/>
                <a:cs typeface="Calibri" panose="020F0502020204030204" pitchFamily="34" charset="0"/>
              </a:rPr>
              <a:t>Commercial Fisheries</a:t>
            </a:r>
          </a:p>
        </p:txBody>
      </p:sp>
      <p:sp>
        <p:nvSpPr>
          <p:cNvPr id="3" name="TextBox 2">
            <a:extLst>
              <a:ext uri="{FF2B5EF4-FFF2-40B4-BE49-F238E27FC236}">
                <a16:creationId xmlns:a16="http://schemas.microsoft.com/office/drawing/2014/main" id="{C5D8131D-2D20-B717-E3FE-01DD03583AA6}"/>
              </a:ext>
            </a:extLst>
          </p:cNvPr>
          <p:cNvSpPr txBox="1"/>
          <p:nvPr/>
        </p:nvSpPr>
        <p:spPr>
          <a:xfrm>
            <a:off x="444500" y="1511300"/>
            <a:ext cx="5116722" cy="1569660"/>
          </a:xfrm>
          <a:prstGeom prst="rect">
            <a:avLst/>
          </a:prstGeom>
          <a:noFill/>
        </p:spPr>
        <p:txBody>
          <a:bodyPr wrap="none" rtlCol="0">
            <a:spAutoFit/>
          </a:bodyPr>
          <a:lstStyle/>
          <a:p>
            <a:r>
              <a:rPr lang="en-US" sz="2400" b="1" i="1" u="sng" dirty="0">
                <a:latin typeface="Calibri" panose="020F0502020204030204" pitchFamily="34" charset="0"/>
                <a:ea typeface="Calibri" panose="020F0502020204030204" pitchFamily="34" charset="0"/>
                <a:cs typeface="Calibri" panose="020F0502020204030204" pitchFamily="34" charset="0"/>
              </a:rPr>
              <a:t>York River</a:t>
            </a:r>
          </a:p>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~$6 million dockside sales (2021)</a:t>
            </a:r>
          </a:p>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Mostly Blue Crab</a:t>
            </a:r>
          </a:p>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More Oyster harvest than Piankatank</a:t>
            </a:r>
          </a:p>
        </p:txBody>
      </p:sp>
      <p:sp>
        <p:nvSpPr>
          <p:cNvPr id="18" name="TextBox 17">
            <a:extLst>
              <a:ext uri="{FF2B5EF4-FFF2-40B4-BE49-F238E27FC236}">
                <a16:creationId xmlns:a16="http://schemas.microsoft.com/office/drawing/2014/main" id="{B368FB9C-DCDE-27ED-65AA-639C896C5513}"/>
              </a:ext>
            </a:extLst>
          </p:cNvPr>
          <p:cNvSpPr txBox="1"/>
          <p:nvPr/>
        </p:nvSpPr>
        <p:spPr>
          <a:xfrm>
            <a:off x="444500" y="4100205"/>
            <a:ext cx="4112344" cy="1200329"/>
          </a:xfrm>
          <a:prstGeom prst="rect">
            <a:avLst/>
          </a:prstGeom>
          <a:noFill/>
        </p:spPr>
        <p:txBody>
          <a:bodyPr wrap="none" rtlCol="0">
            <a:spAutoFit/>
          </a:bodyPr>
          <a:lstStyle/>
          <a:p>
            <a:r>
              <a:rPr lang="en-US" sz="2400" b="1" i="1" u="sng" dirty="0">
                <a:latin typeface="Calibri" panose="020F0502020204030204" pitchFamily="34" charset="0"/>
                <a:ea typeface="Calibri" panose="020F0502020204030204" pitchFamily="34" charset="0"/>
                <a:cs typeface="Calibri" panose="020F0502020204030204" pitchFamily="34" charset="0"/>
              </a:rPr>
              <a:t>Piankatank River</a:t>
            </a:r>
          </a:p>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~$350k dockside sales (2021)</a:t>
            </a:r>
          </a:p>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Mostly Blue Crab</a:t>
            </a:r>
          </a:p>
        </p:txBody>
      </p:sp>
      <p:pic>
        <p:nvPicPr>
          <p:cNvPr id="9" name="Picture 8" descr="A blue circle with a number of different colored lines&#10;&#10;Description automatically generated">
            <a:extLst>
              <a:ext uri="{FF2B5EF4-FFF2-40B4-BE49-F238E27FC236}">
                <a16:creationId xmlns:a16="http://schemas.microsoft.com/office/drawing/2014/main" id="{32ED756A-1E18-FD98-8675-4581B4462024}"/>
              </a:ext>
            </a:extLst>
          </p:cNvPr>
          <p:cNvPicPr>
            <a:picLocks noChangeAspect="1"/>
          </p:cNvPicPr>
          <p:nvPr/>
        </p:nvPicPr>
        <p:blipFill rotWithShape="1">
          <a:blip r:embed="rId3">
            <a:extLst>
              <a:ext uri="{28A0092B-C50C-407E-A947-70E740481C1C}">
                <a14:useLocalDpi xmlns:a14="http://schemas.microsoft.com/office/drawing/2010/main" val="0"/>
              </a:ext>
            </a:extLst>
          </a:blip>
          <a:srcRect l="76831"/>
          <a:stretch/>
        </p:blipFill>
        <p:spPr>
          <a:xfrm>
            <a:off x="9676564" y="605273"/>
            <a:ext cx="2161373" cy="6996683"/>
          </a:xfrm>
          <a:prstGeom prst="rect">
            <a:avLst/>
          </a:prstGeom>
        </p:spPr>
      </p:pic>
      <p:sp>
        <p:nvSpPr>
          <p:cNvPr id="10" name="TextBox 9">
            <a:extLst>
              <a:ext uri="{FF2B5EF4-FFF2-40B4-BE49-F238E27FC236}">
                <a16:creationId xmlns:a16="http://schemas.microsoft.com/office/drawing/2014/main" id="{1FCCECBF-5F40-01FC-4D88-19AC11A17815}"/>
              </a:ext>
            </a:extLst>
          </p:cNvPr>
          <p:cNvSpPr txBox="1"/>
          <p:nvPr/>
        </p:nvSpPr>
        <p:spPr>
          <a:xfrm>
            <a:off x="6350260" y="1048604"/>
            <a:ext cx="3589509" cy="369332"/>
          </a:xfrm>
          <a:prstGeom prst="rect">
            <a:avLst/>
          </a:prstGeom>
          <a:noFill/>
        </p:spPr>
        <p:txBody>
          <a:bodyPr wrap="none" rtlCol="0">
            <a:spAutoFit/>
          </a:bodyPr>
          <a:lstStyle/>
          <a:p>
            <a:r>
              <a:rPr lang="en-US" b="1" dirty="0">
                <a:latin typeface="Calibri  "/>
              </a:rPr>
              <a:t>Proportion of Dockside Sales (2021)</a:t>
            </a:r>
          </a:p>
        </p:txBody>
      </p:sp>
      <p:sp>
        <p:nvSpPr>
          <p:cNvPr id="11" name="TextBox 10">
            <a:extLst>
              <a:ext uri="{FF2B5EF4-FFF2-40B4-BE49-F238E27FC236}">
                <a16:creationId xmlns:a16="http://schemas.microsoft.com/office/drawing/2014/main" id="{F578CE00-E096-BAD0-A5E1-A5434F733228}"/>
              </a:ext>
            </a:extLst>
          </p:cNvPr>
          <p:cNvSpPr txBox="1"/>
          <p:nvPr/>
        </p:nvSpPr>
        <p:spPr>
          <a:xfrm>
            <a:off x="9452565" y="6502790"/>
            <a:ext cx="2609369" cy="276999"/>
          </a:xfrm>
          <a:prstGeom prst="rect">
            <a:avLst/>
          </a:prstGeom>
          <a:noFill/>
        </p:spPr>
        <p:txBody>
          <a:bodyPr wrap="none" rtlCol="0">
            <a:spAutoFit/>
          </a:bodyPr>
          <a:lstStyle/>
          <a:p>
            <a:r>
              <a:rPr lang="en-US" sz="1200" dirty="0">
                <a:latin typeface="Calibri  "/>
              </a:rPr>
              <a:t>Virginia Marine Resources Commission</a:t>
            </a:r>
          </a:p>
        </p:txBody>
      </p:sp>
      <p:pic>
        <p:nvPicPr>
          <p:cNvPr id="13" name="Picture 12" descr="A pie chart with different colored sections&#10;&#10;Description automatically generated">
            <a:extLst>
              <a:ext uri="{FF2B5EF4-FFF2-40B4-BE49-F238E27FC236}">
                <a16:creationId xmlns:a16="http://schemas.microsoft.com/office/drawing/2014/main" id="{CBDDACC4-C243-37F0-E80C-008EC0F82EE9}"/>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9910" t="6280" r="25570" b="6612"/>
          <a:stretch/>
        </p:blipFill>
        <p:spPr>
          <a:xfrm>
            <a:off x="7139371" y="1579967"/>
            <a:ext cx="2350866" cy="2380396"/>
          </a:xfrm>
          <a:prstGeom prst="rect">
            <a:avLst/>
          </a:prstGeom>
        </p:spPr>
      </p:pic>
      <p:pic>
        <p:nvPicPr>
          <p:cNvPr id="15" name="Picture 14" descr="A blue pie chart with a yellow triangle&#10;&#10;Description automatically generated">
            <a:extLst>
              <a:ext uri="{FF2B5EF4-FFF2-40B4-BE49-F238E27FC236}">
                <a16:creationId xmlns:a16="http://schemas.microsoft.com/office/drawing/2014/main" id="{CF2C1F1F-3E8A-BE9C-793B-83DB450D2E9B}"/>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5842" r="24212"/>
          <a:stretch/>
        </p:blipFill>
        <p:spPr>
          <a:xfrm>
            <a:off x="7010119" y="4035978"/>
            <a:ext cx="2609369" cy="2797899"/>
          </a:xfrm>
          <a:prstGeom prst="rect">
            <a:avLst/>
          </a:prstGeom>
        </p:spPr>
      </p:pic>
      <p:sp>
        <p:nvSpPr>
          <p:cNvPr id="2" name="TextBox 1">
            <a:extLst>
              <a:ext uri="{FF2B5EF4-FFF2-40B4-BE49-F238E27FC236}">
                <a16:creationId xmlns:a16="http://schemas.microsoft.com/office/drawing/2014/main" id="{6F5E0819-A6BD-2588-E2CD-A7A51442FA7B}"/>
              </a:ext>
            </a:extLst>
          </p:cNvPr>
          <p:cNvSpPr txBox="1"/>
          <p:nvPr/>
        </p:nvSpPr>
        <p:spPr>
          <a:xfrm>
            <a:off x="7611730" y="5624730"/>
            <a:ext cx="803364" cy="369332"/>
          </a:xfrm>
          <a:prstGeom prst="rect">
            <a:avLst/>
          </a:prstGeom>
          <a:noFill/>
        </p:spPr>
        <p:txBody>
          <a:bodyPr wrap="square" rtlCol="0">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$289K</a:t>
            </a:r>
          </a:p>
        </p:txBody>
      </p:sp>
      <p:sp>
        <p:nvSpPr>
          <p:cNvPr id="5" name="TextBox 4">
            <a:extLst>
              <a:ext uri="{FF2B5EF4-FFF2-40B4-BE49-F238E27FC236}">
                <a16:creationId xmlns:a16="http://schemas.microsoft.com/office/drawing/2014/main" id="{B60D0EF1-F22C-B29C-AC8B-1F749C44E284}"/>
              </a:ext>
            </a:extLst>
          </p:cNvPr>
          <p:cNvSpPr txBox="1"/>
          <p:nvPr/>
        </p:nvSpPr>
        <p:spPr>
          <a:xfrm>
            <a:off x="7398370" y="2585499"/>
            <a:ext cx="803364" cy="369332"/>
          </a:xfrm>
          <a:prstGeom prst="rect">
            <a:avLst/>
          </a:prstGeom>
          <a:noFill/>
        </p:spPr>
        <p:txBody>
          <a:bodyPr wrap="square" rtlCol="0">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$3.1M</a:t>
            </a:r>
          </a:p>
        </p:txBody>
      </p:sp>
      <p:sp>
        <p:nvSpPr>
          <p:cNvPr id="6" name="TextBox 5">
            <a:extLst>
              <a:ext uri="{FF2B5EF4-FFF2-40B4-BE49-F238E27FC236}">
                <a16:creationId xmlns:a16="http://schemas.microsoft.com/office/drawing/2014/main" id="{BB75908B-FF0A-E966-A52F-508492D98DEE}"/>
              </a:ext>
            </a:extLst>
          </p:cNvPr>
          <p:cNvSpPr txBox="1"/>
          <p:nvPr/>
        </p:nvSpPr>
        <p:spPr>
          <a:xfrm>
            <a:off x="8397190" y="2770165"/>
            <a:ext cx="803364" cy="369332"/>
          </a:xfrm>
          <a:prstGeom prst="rect">
            <a:avLst/>
          </a:prstGeom>
          <a:noFill/>
        </p:spPr>
        <p:txBody>
          <a:bodyPr wrap="square" rtlCol="0">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$2.2M</a:t>
            </a:r>
          </a:p>
        </p:txBody>
      </p:sp>
      <p:sp>
        <p:nvSpPr>
          <p:cNvPr id="7" name="TextBox 6">
            <a:extLst>
              <a:ext uri="{FF2B5EF4-FFF2-40B4-BE49-F238E27FC236}">
                <a16:creationId xmlns:a16="http://schemas.microsoft.com/office/drawing/2014/main" id="{DA665F55-75D3-9DC1-5383-707D571C1BE0}"/>
              </a:ext>
            </a:extLst>
          </p:cNvPr>
          <p:cNvSpPr txBox="1"/>
          <p:nvPr/>
        </p:nvSpPr>
        <p:spPr>
          <a:xfrm>
            <a:off x="8519137" y="4700369"/>
            <a:ext cx="803364" cy="369332"/>
          </a:xfrm>
          <a:prstGeom prst="rect">
            <a:avLst/>
          </a:prstGeom>
          <a:noFill/>
        </p:spPr>
        <p:txBody>
          <a:bodyPr wrap="square" rtlCol="0">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$42K</a:t>
            </a:r>
          </a:p>
        </p:txBody>
      </p:sp>
      <p:sp>
        <p:nvSpPr>
          <p:cNvPr id="8" name="TextBox 7">
            <a:extLst>
              <a:ext uri="{FF2B5EF4-FFF2-40B4-BE49-F238E27FC236}">
                <a16:creationId xmlns:a16="http://schemas.microsoft.com/office/drawing/2014/main" id="{BB6CB6AB-1595-0D1C-8631-39A17F6DE6C3}"/>
              </a:ext>
            </a:extLst>
          </p:cNvPr>
          <p:cNvSpPr txBox="1"/>
          <p:nvPr/>
        </p:nvSpPr>
        <p:spPr>
          <a:xfrm>
            <a:off x="9452564" y="6244211"/>
            <a:ext cx="1865767" cy="276999"/>
          </a:xfrm>
          <a:prstGeom prst="rect">
            <a:avLst/>
          </a:prstGeom>
          <a:noFill/>
        </p:spPr>
        <p:txBody>
          <a:bodyPr wrap="none" rtlCol="0">
            <a:spAutoFit/>
          </a:bodyPr>
          <a:lstStyle/>
          <a:p>
            <a:r>
              <a:rPr lang="en-US" sz="1200" dirty="0">
                <a:latin typeface="Calibri  "/>
              </a:rPr>
              <a:t>*Aquaculture Not Included</a:t>
            </a:r>
          </a:p>
        </p:txBody>
      </p:sp>
    </p:spTree>
    <p:extLst>
      <p:ext uri="{BB962C8B-B14F-4D97-AF65-F5344CB8AC3E}">
        <p14:creationId xmlns:p14="http://schemas.microsoft.com/office/powerpoint/2010/main" val="211023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2DD393-0382-A3C7-9A17-0236FF2A9D28}"/>
              </a:ext>
            </a:extLst>
          </p:cNvPr>
          <p:cNvSpPr/>
          <p:nvPr/>
        </p:nvSpPr>
        <p:spPr>
          <a:xfrm>
            <a:off x="0" y="1"/>
            <a:ext cx="12192000" cy="103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latin typeface="Calibri" panose="020F0502020204030204" pitchFamily="34" charset="0"/>
                <a:cs typeface="Calibri" panose="020F0502020204030204" pitchFamily="34" charset="0"/>
              </a:rPr>
              <a:t>Project Objectives</a:t>
            </a:r>
          </a:p>
        </p:txBody>
      </p:sp>
      <p:grpSp>
        <p:nvGrpSpPr>
          <p:cNvPr id="3" name="Group 2">
            <a:extLst>
              <a:ext uri="{FF2B5EF4-FFF2-40B4-BE49-F238E27FC236}">
                <a16:creationId xmlns:a16="http://schemas.microsoft.com/office/drawing/2014/main" id="{EC774641-C906-8D4D-D9B3-C5302A2BC04A}"/>
              </a:ext>
            </a:extLst>
          </p:cNvPr>
          <p:cNvGrpSpPr/>
          <p:nvPr/>
        </p:nvGrpSpPr>
        <p:grpSpPr>
          <a:xfrm>
            <a:off x="3835692" y="2701808"/>
            <a:ext cx="4520615" cy="2792321"/>
            <a:chOff x="3835692" y="2540000"/>
            <a:chExt cx="4520615" cy="2792321"/>
          </a:xfrm>
        </p:grpSpPr>
        <p:pic>
          <p:nvPicPr>
            <p:cNvPr id="5" name="Picture 4">
              <a:extLst>
                <a:ext uri="{FF2B5EF4-FFF2-40B4-BE49-F238E27FC236}">
                  <a16:creationId xmlns:a16="http://schemas.microsoft.com/office/drawing/2014/main" id="{D037245C-A770-1361-67C2-16E9AA55A1C4}"/>
                </a:ext>
              </a:extLst>
            </p:cNvPr>
            <p:cNvPicPr>
              <a:picLocks noChangeAspect="1"/>
            </p:cNvPicPr>
            <p:nvPr/>
          </p:nvPicPr>
          <p:blipFill rotWithShape="1">
            <a:blip r:embed="rId3"/>
            <a:srcRect l="62500" t="36936" r="20090" b="29606"/>
            <a:stretch/>
          </p:blipFill>
          <p:spPr>
            <a:xfrm>
              <a:off x="3835692" y="2540000"/>
              <a:ext cx="4520615" cy="2792321"/>
            </a:xfrm>
            <a:prstGeom prst="rect">
              <a:avLst/>
            </a:prstGeom>
            <a:ln w="25400">
              <a:solidFill>
                <a:schemeClr val="tx1"/>
              </a:solidFill>
            </a:ln>
          </p:spPr>
        </p:pic>
        <p:sp>
          <p:nvSpPr>
            <p:cNvPr id="6" name="Oval 5">
              <a:extLst>
                <a:ext uri="{FF2B5EF4-FFF2-40B4-BE49-F238E27FC236}">
                  <a16:creationId xmlns:a16="http://schemas.microsoft.com/office/drawing/2014/main" id="{A886D5AC-CCDB-A495-F1DB-4F13B7DCF6C2}"/>
                </a:ext>
              </a:extLst>
            </p:cNvPr>
            <p:cNvSpPr/>
            <p:nvPr/>
          </p:nvSpPr>
          <p:spPr>
            <a:xfrm rot="2224039">
              <a:off x="6115854" y="4011750"/>
              <a:ext cx="1723173" cy="404584"/>
            </a:xfrm>
            <a:prstGeom prst="ellipse">
              <a:avLst/>
            </a:prstGeom>
            <a:noFill/>
            <a:ln w="222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C06D0F02-9091-F3E3-C5EC-BBECC5D4A525}"/>
                </a:ext>
              </a:extLst>
            </p:cNvPr>
            <p:cNvSpPr/>
            <p:nvPr/>
          </p:nvSpPr>
          <p:spPr>
            <a:xfrm rot="420335">
              <a:off x="6917131" y="3580571"/>
              <a:ext cx="1190043" cy="244332"/>
            </a:xfrm>
            <a:prstGeom prst="ellipse">
              <a:avLst/>
            </a:prstGeom>
            <a:noFill/>
            <a:ln w="222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FCDC4C60-6B28-17EB-006F-1BF2C410260A}"/>
              </a:ext>
            </a:extLst>
          </p:cNvPr>
          <p:cNvGrpSpPr/>
          <p:nvPr/>
        </p:nvGrpSpPr>
        <p:grpSpPr>
          <a:xfrm>
            <a:off x="85728" y="1191092"/>
            <a:ext cx="11891939" cy="1167075"/>
            <a:chOff x="85728" y="1394292"/>
            <a:chExt cx="11891939" cy="1167075"/>
          </a:xfrm>
        </p:grpSpPr>
        <p:sp>
          <p:nvSpPr>
            <p:cNvPr id="8" name="Rectangle 7">
              <a:extLst>
                <a:ext uri="{FF2B5EF4-FFF2-40B4-BE49-F238E27FC236}">
                  <a16:creationId xmlns:a16="http://schemas.microsoft.com/office/drawing/2014/main" id="{6A405119-C237-960D-38D0-185293E505A8}"/>
                </a:ext>
              </a:extLst>
            </p:cNvPr>
            <p:cNvSpPr/>
            <p:nvPr/>
          </p:nvSpPr>
          <p:spPr>
            <a:xfrm>
              <a:off x="85728" y="1394292"/>
              <a:ext cx="3621360" cy="116707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1. Develop two ecosystem models in the VA Middle Peninsula</a:t>
              </a:r>
            </a:p>
          </p:txBody>
        </p:sp>
        <p:sp>
          <p:nvSpPr>
            <p:cNvPr id="9" name="Rectangle 8">
              <a:extLst>
                <a:ext uri="{FF2B5EF4-FFF2-40B4-BE49-F238E27FC236}">
                  <a16:creationId xmlns:a16="http://schemas.microsoft.com/office/drawing/2014/main" id="{93853146-533F-178B-7046-2053AD682334}"/>
                </a:ext>
              </a:extLst>
            </p:cNvPr>
            <p:cNvSpPr/>
            <p:nvPr/>
          </p:nvSpPr>
          <p:spPr>
            <a:xfrm>
              <a:off x="4221018" y="1394292"/>
              <a:ext cx="3621360" cy="116707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2. Interview watermen</a:t>
              </a:r>
            </a:p>
          </p:txBody>
        </p:sp>
        <p:sp>
          <p:nvSpPr>
            <p:cNvPr id="10" name="Rectangle 9">
              <a:extLst>
                <a:ext uri="{FF2B5EF4-FFF2-40B4-BE49-F238E27FC236}">
                  <a16:creationId xmlns:a16="http://schemas.microsoft.com/office/drawing/2014/main" id="{03DF171B-1B51-A474-29F9-F8C1E8094177}"/>
                </a:ext>
              </a:extLst>
            </p:cNvPr>
            <p:cNvSpPr/>
            <p:nvPr/>
          </p:nvSpPr>
          <p:spPr>
            <a:xfrm>
              <a:off x="8356307" y="1394292"/>
              <a:ext cx="3621360" cy="116707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3. Apply ecosystem model output and interview data to an economic model</a:t>
              </a:r>
            </a:p>
          </p:txBody>
        </p:sp>
        <p:cxnSp>
          <p:nvCxnSpPr>
            <p:cNvPr id="19" name="Straight Arrow Connector 18">
              <a:extLst>
                <a:ext uri="{FF2B5EF4-FFF2-40B4-BE49-F238E27FC236}">
                  <a16:creationId xmlns:a16="http://schemas.microsoft.com/office/drawing/2014/main" id="{71C09504-501E-04FF-2E03-A61B0C8E1C7A}"/>
                </a:ext>
              </a:extLst>
            </p:cNvPr>
            <p:cNvCxnSpPr>
              <a:stCxn id="8" idx="3"/>
              <a:endCxn id="9" idx="1"/>
            </p:cNvCxnSpPr>
            <p:nvPr/>
          </p:nvCxnSpPr>
          <p:spPr>
            <a:xfrm>
              <a:off x="3707088" y="1977830"/>
              <a:ext cx="51393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C22F1CBD-D5E5-DDD5-EFDE-FA7F7DF5B0F6}"/>
                </a:ext>
              </a:extLst>
            </p:cNvPr>
            <p:cNvCxnSpPr>
              <a:cxnSpLocks/>
              <a:stCxn id="9" idx="3"/>
              <a:endCxn id="10" idx="1"/>
            </p:cNvCxnSpPr>
            <p:nvPr/>
          </p:nvCxnSpPr>
          <p:spPr>
            <a:xfrm>
              <a:off x="7842378" y="1977830"/>
              <a:ext cx="5139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24" name="Rectangle 23">
            <a:extLst>
              <a:ext uri="{FF2B5EF4-FFF2-40B4-BE49-F238E27FC236}">
                <a16:creationId xmlns:a16="http://schemas.microsoft.com/office/drawing/2014/main" id="{97EC3C6A-0F59-6F4E-C88A-7B10ACA9A9D5}"/>
              </a:ext>
            </a:extLst>
          </p:cNvPr>
          <p:cNvSpPr/>
          <p:nvPr/>
        </p:nvSpPr>
        <p:spPr>
          <a:xfrm>
            <a:off x="2369749" y="5670412"/>
            <a:ext cx="7596549" cy="835932"/>
          </a:xfrm>
          <a:prstGeom prst="rect">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1" u="sng" dirty="0">
                <a:solidFill>
                  <a:schemeClr val="tx1"/>
                </a:solidFill>
                <a:latin typeface="Calibri" panose="020F0502020204030204" pitchFamily="34" charset="0"/>
                <a:ea typeface="Calibri" panose="020F0502020204030204" pitchFamily="34" charset="0"/>
                <a:cs typeface="Calibri" panose="020F0502020204030204" pitchFamily="34" charset="0"/>
              </a:rPr>
              <a:t>Overarching Project Goal: </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Estimate the ecological and economic impacts of Oyster Eelgrass population changes</a:t>
            </a:r>
          </a:p>
        </p:txBody>
      </p:sp>
    </p:spTree>
    <p:extLst>
      <p:ext uri="{BB962C8B-B14F-4D97-AF65-F5344CB8AC3E}">
        <p14:creationId xmlns:p14="http://schemas.microsoft.com/office/powerpoint/2010/main" val="3239781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051F109C-39B8-B8D8-A85F-99193D6A2CA6}"/>
              </a:ext>
            </a:extLst>
          </p:cNvPr>
          <p:cNvSpPr>
            <a:spLocks noGrp="1"/>
          </p:cNvSpPr>
          <p:nvPr>
            <p:ph idx="1"/>
          </p:nvPr>
        </p:nvSpPr>
        <p:spPr>
          <a:xfrm>
            <a:off x="143257" y="1394536"/>
            <a:ext cx="4406816" cy="5463463"/>
          </a:xfrm>
        </p:spPr>
        <p:txBody>
          <a:bodyPr>
            <a:normAutofit/>
          </a:bodyPr>
          <a:lstStyle/>
          <a:p>
            <a:pPr marL="0" indent="0">
              <a:buNone/>
            </a:pPr>
            <a:r>
              <a:rPr lang="en-US" b="1" i="1" u="sng" dirty="0" err="1">
                <a:solidFill>
                  <a:schemeClr val="tx1"/>
                </a:solidFill>
                <a:latin typeface="Calibri" panose="020F0502020204030204" pitchFamily="34" charset="0"/>
                <a:cs typeface="Calibri" panose="020F0502020204030204" pitchFamily="34" charset="0"/>
              </a:rPr>
              <a:t>Ecopath</a:t>
            </a:r>
            <a:endParaRPr lang="en-US" b="1" i="1" u="sng" dirty="0">
              <a:solidFill>
                <a:schemeClr val="tx1"/>
              </a:solidFill>
              <a:latin typeface="Calibri" panose="020F0502020204030204" pitchFamily="34" charset="0"/>
              <a:cs typeface="Calibri" panose="020F0502020204030204" pitchFamily="34" charset="0"/>
            </a:endParaRPr>
          </a:p>
          <a:p>
            <a:pPr marL="228600" lvl="1" indent="-225425">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Static system (starting point)</a:t>
            </a:r>
          </a:p>
          <a:p>
            <a:pPr marL="228600" lvl="1" indent="-225425">
              <a:buFont typeface="Arial" panose="020B0604020202020204" pitchFamily="34" charset="0"/>
              <a:buChar char="•"/>
            </a:pPr>
            <a:endParaRPr lang="en-US" dirty="0">
              <a:solidFill>
                <a:schemeClr val="tx1"/>
              </a:solidFill>
              <a:latin typeface="Calibri" panose="020F0502020204030204" pitchFamily="34" charset="0"/>
              <a:cs typeface="Calibri" panose="020F0502020204030204" pitchFamily="34" charset="0"/>
            </a:endParaRPr>
          </a:p>
          <a:p>
            <a:pPr marL="228600" lvl="1" indent="-225425">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Mass-balanced</a:t>
            </a:r>
          </a:p>
          <a:p>
            <a:pPr marL="228600" lvl="1" indent="-225425">
              <a:buFont typeface="Arial" panose="020B0604020202020204" pitchFamily="34" charset="0"/>
              <a:buChar char="•"/>
            </a:pPr>
            <a:endParaRPr lang="en-US" dirty="0">
              <a:solidFill>
                <a:schemeClr val="tx1"/>
              </a:solidFill>
              <a:latin typeface="Calibri" panose="020F0502020204030204" pitchFamily="34" charset="0"/>
              <a:cs typeface="Calibri" panose="020F0502020204030204" pitchFamily="34" charset="0"/>
            </a:endParaRPr>
          </a:p>
          <a:p>
            <a:pPr marL="228600" lvl="1" indent="-225425">
              <a:buFont typeface="Arial" panose="020B0604020202020204" pitchFamily="34" charset="0"/>
              <a:buChar char="•"/>
            </a:pPr>
            <a:r>
              <a:rPr lang="en-US" b="1" i="1" dirty="0">
                <a:solidFill>
                  <a:schemeClr val="tx1"/>
                </a:solidFill>
                <a:latin typeface="Calibri" panose="020F0502020204030204" pitchFamily="34" charset="0"/>
                <a:cs typeface="Calibri" panose="020F0502020204030204" pitchFamily="34" charset="0"/>
              </a:rPr>
              <a:t>Data Requirements:</a:t>
            </a:r>
          </a:p>
          <a:p>
            <a:pPr marL="429768" lvl="2" indent="-225425">
              <a:buFont typeface="Arial" panose="020B0604020202020204" pitchFamily="34" charset="0"/>
              <a:buChar char="•"/>
            </a:pPr>
            <a:r>
              <a:rPr lang="en-US" i="0" dirty="0">
                <a:solidFill>
                  <a:schemeClr val="tx1"/>
                </a:solidFill>
                <a:latin typeface="Calibri" panose="020F0502020204030204" pitchFamily="34" charset="0"/>
                <a:cs typeface="Calibri" panose="020F0502020204030204" pitchFamily="34" charset="0"/>
              </a:rPr>
              <a:t>Biomass sizes</a:t>
            </a:r>
          </a:p>
          <a:p>
            <a:pPr marL="429768" lvl="2" indent="-225425">
              <a:buFont typeface="Arial" panose="020B0604020202020204" pitchFamily="34" charset="0"/>
              <a:buChar char="•"/>
            </a:pPr>
            <a:r>
              <a:rPr lang="en-US" i="0" dirty="0">
                <a:solidFill>
                  <a:schemeClr val="tx1"/>
                </a:solidFill>
                <a:latin typeface="Calibri" panose="020F0502020204030204" pitchFamily="34" charset="0"/>
                <a:cs typeface="Calibri" panose="020F0502020204030204" pitchFamily="34" charset="0"/>
              </a:rPr>
              <a:t>Mortality Rates</a:t>
            </a:r>
          </a:p>
          <a:p>
            <a:pPr marL="429768" lvl="2" indent="-225425">
              <a:buFont typeface="Arial" panose="020B0604020202020204" pitchFamily="34" charset="0"/>
              <a:buChar char="•"/>
            </a:pPr>
            <a:r>
              <a:rPr lang="en-US" i="0" dirty="0">
                <a:solidFill>
                  <a:schemeClr val="tx1"/>
                </a:solidFill>
                <a:latin typeface="Calibri" panose="020F0502020204030204" pitchFamily="34" charset="0"/>
                <a:cs typeface="Calibri" panose="020F0502020204030204" pitchFamily="34" charset="0"/>
              </a:rPr>
              <a:t>Consumption Rates</a:t>
            </a:r>
          </a:p>
          <a:p>
            <a:pPr marL="429768" lvl="2" indent="-225425">
              <a:buFont typeface="Arial" panose="020B0604020202020204" pitchFamily="34" charset="0"/>
              <a:buChar char="•"/>
            </a:pPr>
            <a:r>
              <a:rPr lang="en-US" i="0" dirty="0">
                <a:solidFill>
                  <a:schemeClr val="tx1"/>
                </a:solidFill>
                <a:latin typeface="Calibri" panose="020F0502020204030204" pitchFamily="34" charset="0"/>
                <a:cs typeface="Calibri" panose="020F0502020204030204" pitchFamily="34" charset="0"/>
              </a:rPr>
              <a:t>Diets</a:t>
            </a:r>
          </a:p>
          <a:p>
            <a:pPr marL="429768" lvl="2" indent="-225425">
              <a:buFont typeface="Arial" panose="020B0604020202020204" pitchFamily="34" charset="0"/>
              <a:buChar char="•"/>
            </a:pPr>
            <a:r>
              <a:rPr lang="en-US" i="0" dirty="0">
                <a:solidFill>
                  <a:schemeClr val="tx1"/>
                </a:solidFill>
                <a:latin typeface="Calibri" panose="020F0502020204030204" pitchFamily="34" charset="0"/>
                <a:cs typeface="Calibri" panose="020F0502020204030204" pitchFamily="34" charset="0"/>
              </a:rPr>
              <a:t>Fisheries Landings</a:t>
            </a:r>
          </a:p>
          <a:p>
            <a:pPr marL="3175" lvl="1" indent="0">
              <a:buNone/>
            </a:pPr>
            <a:endParaRPr lang="en-US" dirty="0">
              <a:solidFill>
                <a:schemeClr val="tx1"/>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47D4EA3E-D2C8-24E6-0C90-33355C7A5BDE}"/>
              </a:ext>
            </a:extLst>
          </p:cNvPr>
          <p:cNvSpPr/>
          <p:nvPr/>
        </p:nvSpPr>
        <p:spPr>
          <a:xfrm>
            <a:off x="4550073" y="27153"/>
            <a:ext cx="15823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6454D88-D272-5E82-9953-A8D853AE8D2D}"/>
              </a:ext>
            </a:extLst>
          </p:cNvPr>
          <p:cNvSpPr/>
          <p:nvPr/>
        </p:nvSpPr>
        <p:spPr>
          <a:xfrm>
            <a:off x="0" y="1"/>
            <a:ext cx="12192000" cy="103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err="1">
                <a:latin typeface="Calibri" panose="020F0502020204030204" pitchFamily="34" charset="0"/>
                <a:cs typeface="Calibri" panose="020F0502020204030204" pitchFamily="34" charset="0"/>
              </a:rPr>
              <a:t>Ecopath</a:t>
            </a:r>
            <a:r>
              <a:rPr lang="en-US" sz="4400" b="1" dirty="0">
                <a:latin typeface="Calibri" panose="020F0502020204030204" pitchFamily="34" charset="0"/>
                <a:cs typeface="Calibri" panose="020F0502020204030204" pitchFamily="34" charset="0"/>
              </a:rPr>
              <a:t> with </a:t>
            </a:r>
            <a:r>
              <a:rPr lang="en-US" sz="4400" b="1" dirty="0" err="1">
                <a:latin typeface="Calibri" panose="020F0502020204030204" pitchFamily="34" charset="0"/>
                <a:cs typeface="Calibri" panose="020F0502020204030204" pitchFamily="34" charset="0"/>
              </a:rPr>
              <a:t>Ecosim</a:t>
            </a:r>
            <a:endParaRPr lang="en-US" sz="4400" b="1" dirty="0">
              <a:latin typeface="Calibri" panose="020F0502020204030204" pitchFamily="34" charset="0"/>
              <a:cs typeface="Calibri" panose="020F0502020204030204" pitchFamily="34" charset="0"/>
            </a:endParaRPr>
          </a:p>
        </p:txBody>
      </p:sp>
      <p:sp>
        <p:nvSpPr>
          <p:cNvPr id="22" name="Oval 21">
            <a:extLst>
              <a:ext uri="{FF2B5EF4-FFF2-40B4-BE49-F238E27FC236}">
                <a16:creationId xmlns:a16="http://schemas.microsoft.com/office/drawing/2014/main" id="{8B056D1F-FCDF-9C5C-80C7-B423E4272BDF}"/>
              </a:ext>
            </a:extLst>
          </p:cNvPr>
          <p:cNvSpPr/>
          <p:nvPr/>
        </p:nvSpPr>
        <p:spPr>
          <a:xfrm>
            <a:off x="6345382" y="1446621"/>
            <a:ext cx="4171950" cy="4171950"/>
          </a:xfrm>
          <a:prstGeom prst="ellipse">
            <a:avLst/>
          </a:prstGeom>
          <a:solidFill>
            <a:schemeClr val="accent3">
              <a:lumMod val="20000"/>
              <a:lumOff val="80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F514FE60-5F33-F2C4-3334-1A982A9E23CC}"/>
              </a:ext>
            </a:extLst>
          </p:cNvPr>
          <p:cNvCxnSpPr>
            <a:stCxn id="22" idx="2"/>
            <a:endCxn id="22" idx="6"/>
          </p:cNvCxnSpPr>
          <p:nvPr/>
        </p:nvCxnSpPr>
        <p:spPr>
          <a:xfrm>
            <a:off x="6345382" y="3532596"/>
            <a:ext cx="41719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4B7411A-AF8C-20D7-836F-1ACB755B9301}"/>
              </a:ext>
            </a:extLst>
          </p:cNvPr>
          <p:cNvCxnSpPr>
            <a:cxnSpLocks/>
            <a:endCxn id="22" idx="4"/>
          </p:cNvCxnSpPr>
          <p:nvPr/>
        </p:nvCxnSpPr>
        <p:spPr>
          <a:xfrm>
            <a:off x="8431357" y="3536675"/>
            <a:ext cx="0" cy="20818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158E378-C8ED-84AC-654E-7B9362C368D1}"/>
              </a:ext>
            </a:extLst>
          </p:cNvPr>
          <p:cNvCxnSpPr/>
          <p:nvPr/>
        </p:nvCxnSpPr>
        <p:spPr>
          <a:xfrm flipH="1" flipV="1">
            <a:off x="6678757" y="2408646"/>
            <a:ext cx="1752600" cy="1123950"/>
          </a:xfrm>
          <a:prstGeom prst="line">
            <a:avLst/>
          </a:prstGeom>
          <a:ln w="12700"/>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FC90FDE2-D94A-4F8B-72A6-84DAF486C25C}"/>
              </a:ext>
            </a:extLst>
          </p:cNvPr>
          <p:cNvSpPr txBox="1"/>
          <p:nvPr/>
        </p:nvSpPr>
        <p:spPr>
          <a:xfrm>
            <a:off x="8109888" y="2166443"/>
            <a:ext cx="1352550" cy="646331"/>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Predation Mortality</a:t>
            </a:r>
          </a:p>
        </p:txBody>
      </p:sp>
      <p:sp>
        <p:nvSpPr>
          <p:cNvPr id="27" name="TextBox 26">
            <a:extLst>
              <a:ext uri="{FF2B5EF4-FFF2-40B4-BE49-F238E27FC236}">
                <a16:creationId xmlns:a16="http://schemas.microsoft.com/office/drawing/2014/main" id="{4C9C1136-968F-6588-CD6F-60EBC8CF385D}"/>
              </a:ext>
            </a:extLst>
          </p:cNvPr>
          <p:cNvSpPr txBox="1"/>
          <p:nvPr/>
        </p:nvSpPr>
        <p:spPr>
          <a:xfrm>
            <a:off x="6256704" y="2802332"/>
            <a:ext cx="1352550" cy="646331"/>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Fishing Mortality</a:t>
            </a:r>
          </a:p>
        </p:txBody>
      </p:sp>
      <p:sp>
        <p:nvSpPr>
          <p:cNvPr id="28" name="TextBox 27">
            <a:extLst>
              <a:ext uri="{FF2B5EF4-FFF2-40B4-BE49-F238E27FC236}">
                <a16:creationId xmlns:a16="http://schemas.microsoft.com/office/drawing/2014/main" id="{080E0F49-6B2B-3C26-7392-17162903E514}"/>
              </a:ext>
            </a:extLst>
          </p:cNvPr>
          <p:cNvSpPr txBox="1"/>
          <p:nvPr/>
        </p:nvSpPr>
        <p:spPr>
          <a:xfrm>
            <a:off x="8640909" y="3847496"/>
            <a:ext cx="1543049" cy="646331"/>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Unassimilated Energy</a:t>
            </a:r>
          </a:p>
        </p:txBody>
      </p:sp>
      <p:cxnSp>
        <p:nvCxnSpPr>
          <p:cNvPr id="29" name="Straight Connector 28">
            <a:extLst>
              <a:ext uri="{FF2B5EF4-FFF2-40B4-BE49-F238E27FC236}">
                <a16:creationId xmlns:a16="http://schemas.microsoft.com/office/drawing/2014/main" id="{6DC294EB-D10E-5D0F-5E63-7FF5553689FD}"/>
              </a:ext>
            </a:extLst>
          </p:cNvPr>
          <p:cNvCxnSpPr>
            <a:cxnSpLocks/>
          </p:cNvCxnSpPr>
          <p:nvPr/>
        </p:nvCxnSpPr>
        <p:spPr>
          <a:xfrm flipV="1">
            <a:off x="6423963" y="3536675"/>
            <a:ext cx="2007394" cy="572184"/>
          </a:xfrm>
          <a:prstGeom prst="line">
            <a:avLst/>
          </a:prstGeom>
          <a:ln w="12700"/>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82591F53-EA17-9554-AB50-266BAAF270B3}"/>
              </a:ext>
            </a:extLst>
          </p:cNvPr>
          <p:cNvSpPr txBox="1"/>
          <p:nvPr/>
        </p:nvSpPr>
        <p:spPr>
          <a:xfrm>
            <a:off x="5167236" y="3485408"/>
            <a:ext cx="1352550" cy="646331"/>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Other Mortality</a:t>
            </a:r>
          </a:p>
        </p:txBody>
      </p:sp>
      <p:cxnSp>
        <p:nvCxnSpPr>
          <p:cNvPr id="31" name="Straight Connector 30">
            <a:extLst>
              <a:ext uri="{FF2B5EF4-FFF2-40B4-BE49-F238E27FC236}">
                <a16:creationId xmlns:a16="http://schemas.microsoft.com/office/drawing/2014/main" id="{01FA6480-253E-CB50-310C-B3599D95DD0E}"/>
              </a:ext>
            </a:extLst>
          </p:cNvPr>
          <p:cNvCxnSpPr>
            <a:cxnSpLocks/>
          </p:cNvCxnSpPr>
          <p:nvPr/>
        </p:nvCxnSpPr>
        <p:spPr>
          <a:xfrm flipV="1">
            <a:off x="6712095" y="3536674"/>
            <a:ext cx="1719262" cy="1179403"/>
          </a:xfrm>
          <a:prstGeom prst="line">
            <a:avLst/>
          </a:prstGeom>
          <a:ln w="12700"/>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4589C2E3-B838-8027-FB85-D5BCA401DB38}"/>
              </a:ext>
            </a:extLst>
          </p:cNvPr>
          <p:cNvSpPr txBox="1"/>
          <p:nvPr/>
        </p:nvSpPr>
        <p:spPr>
          <a:xfrm>
            <a:off x="5314301" y="4311026"/>
            <a:ext cx="1352550"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Migration</a:t>
            </a:r>
          </a:p>
        </p:txBody>
      </p:sp>
      <p:sp>
        <p:nvSpPr>
          <p:cNvPr id="33" name="TextBox 32">
            <a:extLst>
              <a:ext uri="{FF2B5EF4-FFF2-40B4-BE49-F238E27FC236}">
                <a16:creationId xmlns:a16="http://schemas.microsoft.com/office/drawing/2014/main" id="{B63DBAEE-0BCC-6E59-34F0-457F8CBCA69B}"/>
              </a:ext>
            </a:extLst>
          </p:cNvPr>
          <p:cNvSpPr txBox="1"/>
          <p:nvPr/>
        </p:nvSpPr>
        <p:spPr>
          <a:xfrm>
            <a:off x="7086173" y="4429905"/>
            <a:ext cx="1352550"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Respiration</a:t>
            </a:r>
          </a:p>
        </p:txBody>
      </p:sp>
      <p:sp>
        <p:nvSpPr>
          <p:cNvPr id="34" name="TextBox 33">
            <a:extLst>
              <a:ext uri="{FF2B5EF4-FFF2-40B4-BE49-F238E27FC236}">
                <a16:creationId xmlns:a16="http://schemas.microsoft.com/office/drawing/2014/main" id="{1BB29C2F-D657-3975-0FC9-434D710F2270}"/>
              </a:ext>
            </a:extLst>
          </p:cNvPr>
          <p:cNvSpPr txBox="1"/>
          <p:nvPr/>
        </p:nvSpPr>
        <p:spPr>
          <a:xfrm>
            <a:off x="4742070" y="1078169"/>
            <a:ext cx="2593229" cy="369332"/>
          </a:xfrm>
          <a:prstGeom prst="rect">
            <a:avLst/>
          </a:prstGeom>
          <a:noFill/>
        </p:spPr>
        <p:txBody>
          <a:bodyPr wrap="square" rtlCol="0">
            <a:spAutoFit/>
          </a:bodyPr>
          <a:lstStyle/>
          <a:p>
            <a:pPr algn="ctr"/>
            <a:r>
              <a:rPr lang="en-US" i="1" u="sng" dirty="0">
                <a:latin typeface="Calibri" panose="020F0502020204030204" pitchFamily="34" charset="0"/>
                <a:cs typeface="Calibri" panose="020F0502020204030204" pitchFamily="34" charset="0"/>
              </a:rPr>
              <a:t>Allocation of Energy:</a:t>
            </a:r>
          </a:p>
        </p:txBody>
      </p:sp>
      <p:sp>
        <p:nvSpPr>
          <p:cNvPr id="35" name="TextBox 34">
            <a:extLst>
              <a:ext uri="{FF2B5EF4-FFF2-40B4-BE49-F238E27FC236}">
                <a16:creationId xmlns:a16="http://schemas.microsoft.com/office/drawing/2014/main" id="{B2750F88-43F7-2A93-B68B-47C3238F8168}"/>
              </a:ext>
            </a:extLst>
          </p:cNvPr>
          <p:cNvSpPr txBox="1"/>
          <p:nvPr/>
        </p:nvSpPr>
        <p:spPr>
          <a:xfrm>
            <a:off x="4708303" y="6109871"/>
            <a:ext cx="7483698" cy="369332"/>
          </a:xfrm>
          <a:prstGeom prst="rect">
            <a:avLst/>
          </a:prstGeom>
          <a:noFill/>
        </p:spPr>
        <p:txBody>
          <a:bodyPr wrap="square" rtlCol="0">
            <a:spAutoFit/>
          </a:bodyPr>
          <a:lstStyle/>
          <a:p>
            <a:pPr algn="ctr"/>
            <a:r>
              <a:rPr lang="en-US" i="1" dirty="0">
                <a:latin typeface="Calibri" panose="020F0502020204030204" pitchFamily="34" charset="0"/>
                <a:cs typeface="Calibri" panose="020F0502020204030204" pitchFamily="34" charset="0"/>
              </a:rPr>
              <a:t>Consumption = Mortality + Net Migration + Respiration + Unassimilated Food</a:t>
            </a:r>
          </a:p>
        </p:txBody>
      </p:sp>
    </p:spTree>
    <p:extLst>
      <p:ext uri="{BB962C8B-B14F-4D97-AF65-F5344CB8AC3E}">
        <p14:creationId xmlns:p14="http://schemas.microsoft.com/office/powerpoint/2010/main" val="3428167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051F109C-39B8-B8D8-A85F-99193D6A2CA6}"/>
              </a:ext>
            </a:extLst>
          </p:cNvPr>
          <p:cNvSpPr>
            <a:spLocks noGrp="1"/>
          </p:cNvSpPr>
          <p:nvPr>
            <p:ph idx="1"/>
          </p:nvPr>
        </p:nvSpPr>
        <p:spPr>
          <a:xfrm>
            <a:off x="143257" y="1394536"/>
            <a:ext cx="4406816" cy="5463463"/>
          </a:xfrm>
        </p:spPr>
        <p:txBody>
          <a:bodyPr>
            <a:normAutofit/>
          </a:bodyPr>
          <a:lstStyle/>
          <a:p>
            <a:pPr marL="3175" lvl="1" indent="0">
              <a:buNone/>
            </a:pPr>
            <a:r>
              <a:rPr lang="en-US" b="1" i="1" u="sng" dirty="0" err="1">
                <a:solidFill>
                  <a:schemeClr val="tx1"/>
                </a:solidFill>
                <a:latin typeface="Calibri" panose="020F0502020204030204" pitchFamily="34" charset="0"/>
                <a:cs typeface="Calibri" panose="020F0502020204030204" pitchFamily="34" charset="0"/>
              </a:rPr>
              <a:t>Ecosim</a:t>
            </a:r>
            <a:endParaRPr lang="en-US" b="1" i="1" u="sng" dirty="0">
              <a:solidFill>
                <a:schemeClr val="tx1"/>
              </a:solidFill>
              <a:latin typeface="Calibri" panose="020F0502020204030204" pitchFamily="34" charset="0"/>
              <a:cs typeface="Calibri" panose="020F0502020204030204" pitchFamily="34" charset="0"/>
            </a:endParaRPr>
          </a:p>
          <a:p>
            <a:pPr marL="228600" indent="-228600">
              <a:spcBef>
                <a:spcPts val="600"/>
              </a:spcBef>
              <a:buFont typeface="Arial" pitchFamily="34" charset="0"/>
              <a:buChar char="•"/>
            </a:pPr>
            <a:r>
              <a:rPr lang="en-US" dirty="0">
                <a:solidFill>
                  <a:schemeClr val="tx1"/>
                </a:solidFill>
                <a:latin typeface="Calibri" panose="020F0502020204030204" pitchFamily="34" charset="0"/>
                <a:cs typeface="Calibri" panose="020F0502020204030204" pitchFamily="34" charset="0"/>
              </a:rPr>
              <a:t>Foraging Arena Theory</a:t>
            </a:r>
          </a:p>
          <a:p>
            <a:pPr marL="346075" lvl="1" indent="-117475">
              <a:buFont typeface="Arial" pitchFamily="34" charset="0"/>
              <a:buChar char="•"/>
            </a:pPr>
            <a:r>
              <a:rPr lang="en-US" sz="2000" dirty="0">
                <a:solidFill>
                  <a:schemeClr val="tx1"/>
                </a:solidFill>
                <a:latin typeface="Calibri" panose="020F0502020204030204" pitchFamily="34" charset="0"/>
                <a:cs typeface="Calibri" panose="020F0502020204030204" pitchFamily="34" charset="0"/>
              </a:rPr>
              <a:t>Creates nonlinear dynamics</a:t>
            </a:r>
          </a:p>
          <a:p>
            <a:pPr marL="346075" lvl="1" indent="-117475">
              <a:buFont typeface="Arial" pitchFamily="34" charset="0"/>
              <a:buChar char="•"/>
            </a:pPr>
            <a:endParaRPr lang="en-US" sz="2000" dirty="0">
              <a:solidFill>
                <a:schemeClr val="tx1"/>
              </a:solidFill>
              <a:latin typeface="Calibri" panose="020F0502020204030204" pitchFamily="34" charset="0"/>
              <a:cs typeface="Calibri" panose="020F0502020204030204" pitchFamily="34" charset="0"/>
            </a:endParaRPr>
          </a:p>
          <a:p>
            <a:pPr marL="90043" indent="-117475">
              <a:spcBef>
                <a:spcPts val="600"/>
              </a:spcBef>
              <a:buFont typeface="Arial" pitchFamily="34" charset="0"/>
              <a:buChar char="•"/>
            </a:pPr>
            <a:r>
              <a:rPr lang="en-US" dirty="0">
                <a:solidFill>
                  <a:schemeClr val="tx1"/>
                </a:solidFill>
                <a:latin typeface="Calibri" panose="020F0502020204030204" pitchFamily="34" charset="0"/>
                <a:cs typeface="Calibri" panose="020F0502020204030204" pitchFamily="34" charset="0"/>
              </a:rPr>
              <a:t> Functional Response Curves</a:t>
            </a:r>
          </a:p>
          <a:p>
            <a:pPr marL="346075" lvl="1" indent="-117475">
              <a:buFont typeface="Arial" pitchFamily="34" charset="0"/>
              <a:buChar char="•"/>
            </a:pPr>
            <a:r>
              <a:rPr lang="en-US" sz="2000" dirty="0">
                <a:solidFill>
                  <a:schemeClr val="tx1"/>
                </a:solidFill>
                <a:latin typeface="Calibri" panose="020F0502020204030204" pitchFamily="34" charset="0"/>
                <a:cs typeface="Calibri" panose="020F0502020204030204" pitchFamily="34" charset="0"/>
              </a:rPr>
              <a:t>Predator efficiency changes in response to prey density</a:t>
            </a:r>
          </a:p>
          <a:p>
            <a:pPr marL="346075" lvl="1" indent="-117475">
              <a:buFont typeface="Arial" pitchFamily="34" charset="0"/>
              <a:buChar char="•"/>
            </a:pPr>
            <a:endParaRPr lang="en-US" sz="2000" dirty="0">
              <a:solidFill>
                <a:schemeClr val="tx1"/>
              </a:solidFill>
              <a:latin typeface="Calibri" panose="020F0502020204030204" pitchFamily="34" charset="0"/>
              <a:cs typeface="Calibri" panose="020F0502020204030204" pitchFamily="34" charset="0"/>
            </a:endParaRPr>
          </a:p>
          <a:p>
            <a:pPr marL="90043" indent="-117475">
              <a:buFont typeface="Arial" pitchFamily="34" charset="0"/>
              <a:buChar char="•"/>
            </a:pPr>
            <a:r>
              <a:rPr lang="en-US" dirty="0">
                <a:solidFill>
                  <a:schemeClr val="tx1"/>
                </a:solidFill>
                <a:latin typeface="Calibri" panose="020F0502020204030204" pitchFamily="34" charset="0"/>
                <a:cs typeface="Calibri" panose="020F0502020204030204" pitchFamily="34" charset="0"/>
              </a:rPr>
              <a:t> Requires calibration</a:t>
            </a:r>
          </a:p>
          <a:p>
            <a:pPr marL="3175" lvl="1" indent="0">
              <a:buNone/>
            </a:pPr>
            <a:endParaRPr lang="en-US" dirty="0">
              <a:solidFill>
                <a:schemeClr val="tx1"/>
              </a:solidFill>
              <a:latin typeface="Calibri" panose="020F0502020204030204" pitchFamily="34" charset="0"/>
              <a:cs typeface="Calibri" panose="020F0502020204030204" pitchFamily="34" charset="0"/>
            </a:endParaRPr>
          </a:p>
          <a:p>
            <a:pPr marL="228600" lvl="1" indent="-225425">
              <a:buFont typeface="Arial" panose="020B0604020202020204" pitchFamily="34" charset="0"/>
              <a:buChar char="•"/>
            </a:pPr>
            <a:endParaRPr lang="en-US" dirty="0">
              <a:solidFill>
                <a:schemeClr val="tx1"/>
              </a:solidFill>
              <a:latin typeface="Calibri" panose="020F0502020204030204" pitchFamily="34" charset="0"/>
              <a:cs typeface="Calibri" panose="020F0502020204030204" pitchFamily="34" charset="0"/>
            </a:endParaRPr>
          </a:p>
          <a:p>
            <a:pPr marL="3175" lvl="1" indent="0">
              <a:buNone/>
            </a:pPr>
            <a:endParaRPr lang="en-US" dirty="0">
              <a:solidFill>
                <a:schemeClr val="tx1"/>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47D4EA3E-D2C8-24E6-0C90-33355C7A5BDE}"/>
              </a:ext>
            </a:extLst>
          </p:cNvPr>
          <p:cNvSpPr/>
          <p:nvPr/>
        </p:nvSpPr>
        <p:spPr>
          <a:xfrm>
            <a:off x="4550073" y="27153"/>
            <a:ext cx="15823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6454D88-D272-5E82-9953-A8D853AE8D2D}"/>
              </a:ext>
            </a:extLst>
          </p:cNvPr>
          <p:cNvSpPr/>
          <p:nvPr/>
        </p:nvSpPr>
        <p:spPr>
          <a:xfrm>
            <a:off x="0" y="1"/>
            <a:ext cx="12192000" cy="103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err="1">
                <a:latin typeface="Calibri" panose="020F0502020204030204" pitchFamily="34" charset="0"/>
                <a:cs typeface="Calibri" panose="020F0502020204030204" pitchFamily="34" charset="0"/>
              </a:rPr>
              <a:t>Ecopath</a:t>
            </a:r>
            <a:r>
              <a:rPr lang="en-US" sz="4400" b="1" dirty="0">
                <a:latin typeface="Calibri" panose="020F0502020204030204" pitchFamily="34" charset="0"/>
                <a:cs typeface="Calibri" panose="020F0502020204030204" pitchFamily="34" charset="0"/>
              </a:rPr>
              <a:t> with </a:t>
            </a:r>
            <a:r>
              <a:rPr lang="en-US" sz="4400" b="1" dirty="0" err="1">
                <a:latin typeface="Calibri" panose="020F0502020204030204" pitchFamily="34" charset="0"/>
                <a:cs typeface="Calibri" panose="020F0502020204030204" pitchFamily="34" charset="0"/>
              </a:rPr>
              <a:t>Ecosim</a:t>
            </a:r>
            <a:endParaRPr lang="en-US" sz="4400" b="1"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BD2CC4A8-2C85-8441-BC82-9726CB7BDC2C}"/>
              </a:ext>
            </a:extLst>
          </p:cNvPr>
          <p:cNvPicPr>
            <a:picLocks noChangeAspect="1"/>
          </p:cNvPicPr>
          <p:nvPr/>
        </p:nvPicPr>
        <p:blipFill rotWithShape="1">
          <a:blip r:embed="rId3"/>
          <a:srcRect l="77019" t="30379" r="11409" b="36358"/>
          <a:stretch/>
        </p:blipFill>
        <p:spPr>
          <a:xfrm>
            <a:off x="6096000" y="1130444"/>
            <a:ext cx="4480506" cy="2432725"/>
          </a:xfrm>
          <a:prstGeom prst="rect">
            <a:avLst/>
          </a:prstGeom>
          <a:ln w="31750">
            <a:solidFill>
              <a:schemeClr val="tx1"/>
            </a:solidFill>
          </a:ln>
        </p:spPr>
      </p:pic>
      <p:sp>
        <p:nvSpPr>
          <p:cNvPr id="3" name="TextBox 2">
            <a:extLst>
              <a:ext uri="{FF2B5EF4-FFF2-40B4-BE49-F238E27FC236}">
                <a16:creationId xmlns:a16="http://schemas.microsoft.com/office/drawing/2014/main" id="{928BD5A1-7603-29D0-3A94-AA2B2AF82041}"/>
              </a:ext>
            </a:extLst>
          </p:cNvPr>
          <p:cNvSpPr txBox="1"/>
          <p:nvPr/>
        </p:nvSpPr>
        <p:spPr>
          <a:xfrm>
            <a:off x="10633216" y="1133567"/>
            <a:ext cx="1498600" cy="307777"/>
          </a:xfrm>
          <a:prstGeom prst="rect">
            <a:avLst/>
          </a:prstGeom>
          <a:noFill/>
        </p:spPr>
        <p:txBody>
          <a:bodyPr wrap="square" rtlCol="0">
            <a:spAutoFit/>
          </a:bodyPr>
          <a:lstStyle/>
          <a:p>
            <a:r>
              <a:rPr lang="en-US" sz="1400" dirty="0">
                <a:latin typeface="Calibri" panose="020F0502020204030204" pitchFamily="34" charset="0"/>
                <a:ea typeface="Calibri" panose="020F0502020204030204" pitchFamily="34" charset="0"/>
                <a:cs typeface="Calibri" panose="020F0502020204030204" pitchFamily="34" charset="0"/>
              </a:rPr>
              <a:t>Ahrens et al. 2012</a:t>
            </a:r>
          </a:p>
        </p:txBody>
      </p:sp>
      <p:sp>
        <p:nvSpPr>
          <p:cNvPr id="6" name="TextBox 5">
            <a:extLst>
              <a:ext uri="{FF2B5EF4-FFF2-40B4-BE49-F238E27FC236}">
                <a16:creationId xmlns:a16="http://schemas.microsoft.com/office/drawing/2014/main" id="{CD635719-37D6-7F14-E3BF-EC675DC79C6D}"/>
              </a:ext>
            </a:extLst>
          </p:cNvPr>
          <p:cNvSpPr txBox="1"/>
          <p:nvPr/>
        </p:nvSpPr>
        <p:spPr>
          <a:xfrm>
            <a:off x="9893153" y="6467782"/>
            <a:ext cx="2155590" cy="307777"/>
          </a:xfrm>
          <a:prstGeom prst="rect">
            <a:avLst/>
          </a:prstGeom>
          <a:noFill/>
        </p:spPr>
        <p:txBody>
          <a:bodyPr wrap="none" rtlCol="0">
            <a:spAutoFit/>
          </a:bodyPr>
          <a:lstStyle/>
          <a:p>
            <a:r>
              <a:rPr lang="en-US" sz="1400" dirty="0">
                <a:latin typeface="Calibri" panose="020F0502020204030204" pitchFamily="34" charset="0"/>
                <a:ea typeface="Calibri" panose="020F0502020204030204" pitchFamily="34" charset="0"/>
                <a:cs typeface="Calibri" panose="020F0502020204030204" pitchFamily="34" charset="0"/>
              </a:rPr>
              <a:t>Adapted from </a:t>
            </a:r>
            <a:r>
              <a:rPr lang="en-US" sz="1400" dirty="0" err="1">
                <a:latin typeface="Calibri" panose="020F0502020204030204" pitchFamily="34" charset="0"/>
                <a:ea typeface="Calibri" panose="020F0502020204030204" pitchFamily="34" charset="0"/>
                <a:cs typeface="Calibri" panose="020F0502020204030204" pitchFamily="34" charset="0"/>
              </a:rPr>
              <a:t>Holling</a:t>
            </a:r>
            <a:r>
              <a:rPr lang="en-US" sz="1400" dirty="0">
                <a:latin typeface="Calibri" panose="020F0502020204030204" pitchFamily="34" charset="0"/>
                <a:ea typeface="Calibri" panose="020F0502020204030204" pitchFamily="34" charset="0"/>
                <a:cs typeface="Calibri" panose="020F0502020204030204" pitchFamily="34" charset="0"/>
              </a:rPr>
              <a:t> 1965</a:t>
            </a:r>
          </a:p>
        </p:txBody>
      </p:sp>
      <p:grpSp>
        <p:nvGrpSpPr>
          <p:cNvPr id="16" name="Group 15">
            <a:extLst>
              <a:ext uri="{FF2B5EF4-FFF2-40B4-BE49-F238E27FC236}">
                <a16:creationId xmlns:a16="http://schemas.microsoft.com/office/drawing/2014/main" id="{560AFB0D-6A81-B43E-A97C-8643835F0B66}"/>
              </a:ext>
            </a:extLst>
          </p:cNvPr>
          <p:cNvGrpSpPr/>
          <p:nvPr/>
        </p:nvGrpSpPr>
        <p:grpSpPr>
          <a:xfrm>
            <a:off x="6075362" y="3663324"/>
            <a:ext cx="3752850" cy="3081457"/>
            <a:chOff x="5886450" y="3731419"/>
            <a:chExt cx="3752850" cy="3081457"/>
          </a:xfrm>
        </p:grpSpPr>
        <p:sp>
          <p:nvSpPr>
            <p:cNvPr id="12" name="Rectangle 11">
              <a:extLst>
                <a:ext uri="{FF2B5EF4-FFF2-40B4-BE49-F238E27FC236}">
                  <a16:creationId xmlns:a16="http://schemas.microsoft.com/office/drawing/2014/main" id="{8959A864-F0C7-3B0A-FA76-C5E8CC503439}"/>
                </a:ext>
              </a:extLst>
            </p:cNvPr>
            <p:cNvSpPr/>
            <p:nvPr/>
          </p:nvSpPr>
          <p:spPr>
            <a:xfrm>
              <a:off x="5886450" y="3731419"/>
              <a:ext cx="3752850" cy="3059906"/>
            </a:xfrm>
            <a:prstGeom prst="rect">
              <a:avLst/>
            </a:prstGeom>
            <a:solidFill>
              <a:schemeClr val="bg1"/>
            </a:solidFill>
            <a:ln w="317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aph of different colored lines&#10;&#10;Description automatically generated">
              <a:extLst>
                <a:ext uri="{FF2B5EF4-FFF2-40B4-BE49-F238E27FC236}">
                  <a16:creationId xmlns:a16="http://schemas.microsoft.com/office/drawing/2014/main" id="{EF250976-8FD0-7BF3-8AE9-276F628351A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096000" y="3757669"/>
              <a:ext cx="3524299" cy="2936916"/>
            </a:xfrm>
            <a:prstGeom prst="rect">
              <a:avLst/>
            </a:prstGeom>
            <a:ln>
              <a:noFill/>
            </a:ln>
          </p:spPr>
        </p:pic>
        <p:sp>
          <p:nvSpPr>
            <p:cNvPr id="9" name="Rectangle 8">
              <a:extLst>
                <a:ext uri="{FF2B5EF4-FFF2-40B4-BE49-F238E27FC236}">
                  <a16:creationId xmlns:a16="http://schemas.microsoft.com/office/drawing/2014/main" id="{4E5E5F93-EB2A-4A2E-0FA9-60B187EA545F}"/>
                </a:ext>
              </a:extLst>
            </p:cNvPr>
            <p:cNvSpPr/>
            <p:nvPr/>
          </p:nvSpPr>
          <p:spPr>
            <a:xfrm>
              <a:off x="5937185" y="3811420"/>
              <a:ext cx="292165" cy="28783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3FD19A3-3132-F45A-A1A4-B5594424EB3E}"/>
                </a:ext>
              </a:extLst>
            </p:cNvPr>
            <p:cNvSpPr/>
            <p:nvPr/>
          </p:nvSpPr>
          <p:spPr>
            <a:xfrm>
              <a:off x="5937185" y="6559549"/>
              <a:ext cx="3683114" cy="2000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90D46D4-4D1F-2F27-AFD8-EBECD58C9658}"/>
                </a:ext>
              </a:extLst>
            </p:cNvPr>
            <p:cNvSpPr txBox="1"/>
            <p:nvPr/>
          </p:nvSpPr>
          <p:spPr>
            <a:xfrm rot="16200000">
              <a:off x="4836337" y="5076193"/>
              <a:ext cx="2476500" cy="261610"/>
            </a:xfrm>
            <a:prstGeom prst="rect">
              <a:avLst/>
            </a:prstGeom>
            <a:noFill/>
          </p:spPr>
          <p:txBody>
            <a:bodyPr wrap="square" rtlCol="0">
              <a:spAutoFit/>
            </a:bodyPr>
            <a:lstStyle/>
            <a:p>
              <a:pPr algn="ctr"/>
              <a:r>
                <a:rPr lang="en-US" sz="1100" dirty="0">
                  <a:latin typeface="Calibri  "/>
                </a:rPr>
                <a:t>Predator Efficiency</a:t>
              </a:r>
            </a:p>
          </p:txBody>
        </p:sp>
        <p:sp>
          <p:nvSpPr>
            <p:cNvPr id="15" name="TextBox 14">
              <a:extLst>
                <a:ext uri="{FF2B5EF4-FFF2-40B4-BE49-F238E27FC236}">
                  <a16:creationId xmlns:a16="http://schemas.microsoft.com/office/drawing/2014/main" id="{F047EC40-8E3E-ADE9-4ED2-A3E5391D4DF8}"/>
                </a:ext>
              </a:extLst>
            </p:cNvPr>
            <p:cNvSpPr txBox="1"/>
            <p:nvPr/>
          </p:nvSpPr>
          <p:spPr>
            <a:xfrm>
              <a:off x="6473819" y="6551266"/>
              <a:ext cx="3082931" cy="261610"/>
            </a:xfrm>
            <a:prstGeom prst="rect">
              <a:avLst/>
            </a:prstGeom>
            <a:noFill/>
          </p:spPr>
          <p:txBody>
            <a:bodyPr wrap="square" rtlCol="0">
              <a:spAutoFit/>
            </a:bodyPr>
            <a:lstStyle/>
            <a:p>
              <a:pPr algn="ctr"/>
              <a:r>
                <a:rPr lang="en-US" sz="1100" dirty="0">
                  <a:latin typeface="Calibri  "/>
                </a:rPr>
                <a:t>Prey Density</a:t>
              </a:r>
            </a:p>
          </p:txBody>
        </p:sp>
      </p:grpSp>
      <p:sp>
        <p:nvSpPr>
          <p:cNvPr id="17" name="TextBox 16">
            <a:extLst>
              <a:ext uri="{FF2B5EF4-FFF2-40B4-BE49-F238E27FC236}">
                <a16:creationId xmlns:a16="http://schemas.microsoft.com/office/drawing/2014/main" id="{77BFAAB8-C966-BDC1-5713-CB9D88884BE7}"/>
              </a:ext>
            </a:extLst>
          </p:cNvPr>
          <p:cNvSpPr txBox="1"/>
          <p:nvPr/>
        </p:nvSpPr>
        <p:spPr>
          <a:xfrm>
            <a:off x="7448549" y="4038600"/>
            <a:ext cx="843372" cy="276999"/>
          </a:xfrm>
          <a:prstGeom prst="rect">
            <a:avLst/>
          </a:prstGeom>
          <a:noFill/>
        </p:spPr>
        <p:txBody>
          <a:bodyPr wrap="none" rtlCol="0">
            <a:spAutoFit/>
          </a:bodyPr>
          <a:lstStyle/>
          <a:p>
            <a:r>
              <a:rPr lang="en-US" sz="1200" dirty="0">
                <a:latin typeface="Calibri  "/>
              </a:rPr>
              <a:t>Predator 1</a:t>
            </a:r>
          </a:p>
        </p:txBody>
      </p:sp>
      <p:sp>
        <p:nvSpPr>
          <p:cNvPr id="18" name="TextBox 17">
            <a:extLst>
              <a:ext uri="{FF2B5EF4-FFF2-40B4-BE49-F238E27FC236}">
                <a16:creationId xmlns:a16="http://schemas.microsoft.com/office/drawing/2014/main" id="{D85DEDD1-206B-5EDF-8E4D-BDB807011DE8}"/>
              </a:ext>
            </a:extLst>
          </p:cNvPr>
          <p:cNvSpPr txBox="1"/>
          <p:nvPr/>
        </p:nvSpPr>
        <p:spPr>
          <a:xfrm>
            <a:off x="8750299" y="4368800"/>
            <a:ext cx="843372" cy="276999"/>
          </a:xfrm>
          <a:prstGeom prst="rect">
            <a:avLst/>
          </a:prstGeom>
          <a:noFill/>
        </p:spPr>
        <p:txBody>
          <a:bodyPr wrap="none" rtlCol="0">
            <a:spAutoFit/>
          </a:bodyPr>
          <a:lstStyle/>
          <a:p>
            <a:r>
              <a:rPr lang="en-US" sz="1200" dirty="0">
                <a:latin typeface="Calibri  "/>
              </a:rPr>
              <a:t>Predator 2</a:t>
            </a:r>
          </a:p>
        </p:txBody>
      </p:sp>
      <p:sp>
        <p:nvSpPr>
          <p:cNvPr id="19" name="TextBox 18">
            <a:extLst>
              <a:ext uri="{FF2B5EF4-FFF2-40B4-BE49-F238E27FC236}">
                <a16:creationId xmlns:a16="http://schemas.microsoft.com/office/drawing/2014/main" id="{D518B61D-28BC-A3D9-1E49-DA22F6EB2542}"/>
              </a:ext>
            </a:extLst>
          </p:cNvPr>
          <p:cNvSpPr txBox="1"/>
          <p:nvPr/>
        </p:nvSpPr>
        <p:spPr>
          <a:xfrm>
            <a:off x="8750299" y="5182498"/>
            <a:ext cx="843372" cy="276999"/>
          </a:xfrm>
          <a:prstGeom prst="rect">
            <a:avLst/>
          </a:prstGeom>
          <a:noFill/>
        </p:spPr>
        <p:txBody>
          <a:bodyPr wrap="none" rtlCol="0">
            <a:spAutoFit/>
          </a:bodyPr>
          <a:lstStyle/>
          <a:p>
            <a:r>
              <a:rPr lang="en-US" sz="1200" dirty="0">
                <a:latin typeface="Calibri  "/>
              </a:rPr>
              <a:t>Predator 3</a:t>
            </a:r>
          </a:p>
        </p:txBody>
      </p:sp>
    </p:spTree>
    <p:extLst>
      <p:ext uri="{BB962C8B-B14F-4D97-AF65-F5344CB8AC3E}">
        <p14:creationId xmlns:p14="http://schemas.microsoft.com/office/powerpoint/2010/main" val="327518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57117</TotalTime>
  <Words>4104</Words>
  <Application>Microsoft Office PowerPoint</Application>
  <PresentationFormat>Widescreen</PresentationFormat>
  <Paragraphs>415</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vt:lpstr>
      <vt:lpstr>Calibri Light</vt:lpstr>
      <vt:lpstr>Roboto</vt:lpstr>
      <vt:lpstr>Metropolitan</vt:lpstr>
      <vt:lpstr>The Economic Impacts of Living Habitat Change in Virginia’s Middle Peninsula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Woodstock</dc:creator>
  <cp:lastModifiedBy>Bailey.Robertory</cp:lastModifiedBy>
  <cp:revision>240</cp:revision>
  <dcterms:created xsi:type="dcterms:W3CDTF">2022-08-09T14:32:24Z</dcterms:created>
  <dcterms:modified xsi:type="dcterms:W3CDTF">2023-09-12T18:43:49Z</dcterms:modified>
</cp:coreProperties>
</file>