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25" r:id="rId3"/>
  </p:sldMasterIdLst>
  <p:notesMasterIdLst>
    <p:notesMasterId r:id="rId28"/>
  </p:notesMasterIdLst>
  <p:sldIdLst>
    <p:sldId id="351" r:id="rId4"/>
    <p:sldId id="467" r:id="rId5"/>
    <p:sldId id="444" r:id="rId6"/>
    <p:sldId id="491" r:id="rId7"/>
    <p:sldId id="488" r:id="rId8"/>
    <p:sldId id="470" r:id="rId9"/>
    <p:sldId id="471" r:id="rId10"/>
    <p:sldId id="445" r:id="rId11"/>
    <p:sldId id="372" r:id="rId12"/>
    <p:sldId id="341" r:id="rId13"/>
    <p:sldId id="397" r:id="rId14"/>
    <p:sldId id="474" r:id="rId15"/>
    <p:sldId id="475" r:id="rId16"/>
    <p:sldId id="476" r:id="rId17"/>
    <p:sldId id="477" r:id="rId18"/>
    <p:sldId id="478" r:id="rId19"/>
    <p:sldId id="480" r:id="rId20"/>
    <p:sldId id="482" r:id="rId21"/>
    <p:sldId id="481" r:id="rId22"/>
    <p:sldId id="483" r:id="rId23"/>
    <p:sldId id="447" r:id="rId24"/>
    <p:sldId id="407" r:id="rId25"/>
    <p:sldId id="486" r:id="rId26"/>
    <p:sldId id="492" r:id="rId27"/>
  </p:sldIdLst>
  <p:sldSz cx="12192000" cy="6858000"/>
  <p:notesSz cx="6858000" cy="9144000"/>
  <p:defaultText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84910" autoAdjust="0"/>
  </p:normalViewPr>
  <p:slideViewPr>
    <p:cSldViewPr showGuides="1">
      <p:cViewPr varScale="1">
        <p:scale>
          <a:sx n="98" d="100"/>
          <a:sy n="98" d="100"/>
        </p:scale>
        <p:origin x="1416" y="78"/>
      </p:cViewPr>
      <p:guideLst>
        <p:guide orient="horz" pos="2160"/>
        <p:guide pos="3712"/>
      </p:guideLst>
    </p:cSldViewPr>
  </p:slideViewPr>
  <p:outlineViewPr>
    <p:cViewPr>
      <p:scale>
        <a:sx n="33" d="100"/>
        <a:sy n="33" d="100"/>
      </p:scale>
      <p:origin x="0" y="-26640"/>
    </p:cViewPr>
  </p:outlineViewPr>
  <p:notesTextViewPr>
    <p:cViewPr>
      <p:scale>
        <a:sx n="3" d="2"/>
        <a:sy n="3" d="2"/>
      </p:scale>
      <p:origin x="0" y="0"/>
    </p:cViewPr>
  </p:notesTextViewPr>
  <p:sorterViewPr>
    <p:cViewPr>
      <p:scale>
        <a:sx n="100" d="100"/>
        <a:sy n="100" d="100"/>
      </p:scale>
      <p:origin x="0" y="-60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2C145-44F2-4FEA-B861-E51D2E5347E8}"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F2EAC-9062-40A8-B556-620BF4E781C1}" type="slidenum">
              <a:rPr lang="en-US" smtClean="0"/>
              <a:t>‹#›</a:t>
            </a:fld>
            <a:endParaRPr lang="en-US"/>
          </a:p>
        </p:txBody>
      </p:sp>
    </p:spTree>
    <p:extLst>
      <p:ext uri="{BB962C8B-B14F-4D97-AF65-F5344CB8AC3E}">
        <p14:creationId xmlns:p14="http://schemas.microsoft.com/office/powerpoint/2010/main" val="2595384772"/>
      </p:ext>
    </p:extLst>
  </p:cSld>
  <p:clrMap bg1="lt1" tx1="dk1" bg2="lt2" tx2="dk2" accent1="accent1" accent2="accent2" accent3="accent3" accent4="accent4" accent5="accent5" accent6="accent6" hlink="hlink" folHlink="folHlink"/>
  <p:notesStyle>
    <a:lvl1pPr marL="0" algn="l" defTabSz="914210" rtl="0" eaLnBrk="1" latinLnBrk="0" hangingPunct="1">
      <a:defRPr sz="1200" kern="1200">
        <a:solidFill>
          <a:schemeClr val="tx1"/>
        </a:solidFill>
        <a:latin typeface="+mn-lt"/>
        <a:ea typeface="+mn-ea"/>
        <a:cs typeface="+mn-cs"/>
      </a:defRPr>
    </a:lvl1pPr>
    <a:lvl2pPr marL="457106" algn="l" defTabSz="914210" rtl="0" eaLnBrk="1" latinLnBrk="0" hangingPunct="1">
      <a:defRPr sz="1200" kern="1200">
        <a:solidFill>
          <a:schemeClr val="tx1"/>
        </a:solidFill>
        <a:latin typeface="+mn-lt"/>
        <a:ea typeface="+mn-ea"/>
        <a:cs typeface="+mn-cs"/>
      </a:defRPr>
    </a:lvl2pPr>
    <a:lvl3pPr marL="914210" algn="l" defTabSz="914210" rtl="0" eaLnBrk="1" latinLnBrk="0" hangingPunct="1">
      <a:defRPr sz="1200" kern="1200">
        <a:solidFill>
          <a:schemeClr val="tx1"/>
        </a:solidFill>
        <a:latin typeface="+mn-lt"/>
        <a:ea typeface="+mn-ea"/>
        <a:cs typeface="+mn-cs"/>
      </a:defRPr>
    </a:lvl3pPr>
    <a:lvl4pPr marL="1371316" algn="l" defTabSz="914210" rtl="0" eaLnBrk="1" latinLnBrk="0" hangingPunct="1">
      <a:defRPr sz="1200" kern="1200">
        <a:solidFill>
          <a:schemeClr val="tx1"/>
        </a:solidFill>
        <a:latin typeface="+mn-lt"/>
        <a:ea typeface="+mn-ea"/>
        <a:cs typeface="+mn-cs"/>
      </a:defRPr>
    </a:lvl4pPr>
    <a:lvl5pPr marL="1828421" algn="l" defTabSz="914210" rtl="0" eaLnBrk="1" latinLnBrk="0" hangingPunct="1">
      <a:defRPr sz="1200" kern="1200">
        <a:solidFill>
          <a:schemeClr val="tx1"/>
        </a:solidFill>
        <a:latin typeface="+mn-lt"/>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0" algn="l" defTabSz="914210" rtl="0" eaLnBrk="1" latinLnBrk="0" hangingPunct="1">
      <a:defRPr sz="1200" kern="1200">
        <a:solidFill>
          <a:schemeClr val="tx1"/>
        </a:solidFill>
        <a:latin typeface="+mn-lt"/>
        <a:ea typeface="+mn-ea"/>
        <a:cs typeface="+mn-cs"/>
      </a:defRPr>
    </a:lvl7pPr>
    <a:lvl8pPr marL="3199736" algn="l" defTabSz="914210" rtl="0" eaLnBrk="1" latinLnBrk="0" hangingPunct="1">
      <a:defRPr sz="1200" kern="1200">
        <a:solidFill>
          <a:schemeClr val="tx1"/>
        </a:solidFill>
        <a:latin typeface="+mn-lt"/>
        <a:ea typeface="+mn-ea"/>
        <a:cs typeface="+mn-cs"/>
      </a:defRPr>
    </a:lvl8pPr>
    <a:lvl9pPr marL="3656841"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F2EAC-9062-40A8-B556-620BF4E781C1}" type="slidenum">
              <a:rPr lang="en-US" smtClean="0"/>
              <a:t>2</a:t>
            </a:fld>
            <a:endParaRPr lang="en-US"/>
          </a:p>
        </p:txBody>
      </p:sp>
    </p:spTree>
    <p:extLst>
      <p:ext uri="{BB962C8B-B14F-4D97-AF65-F5344CB8AC3E}">
        <p14:creationId xmlns:p14="http://schemas.microsoft.com/office/powerpoint/2010/main" val="27022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F2EAC-9062-40A8-B556-620BF4E781C1}" type="slidenum">
              <a:rPr lang="en-US" smtClean="0"/>
              <a:t>15</a:t>
            </a:fld>
            <a:endParaRPr lang="en-US"/>
          </a:p>
        </p:txBody>
      </p:sp>
    </p:spTree>
    <p:extLst>
      <p:ext uri="{BB962C8B-B14F-4D97-AF65-F5344CB8AC3E}">
        <p14:creationId xmlns:p14="http://schemas.microsoft.com/office/powerpoint/2010/main" val="202595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0"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6" indent="0" algn="ctr">
              <a:buNone/>
              <a:defRPr>
                <a:solidFill>
                  <a:schemeClr val="tx1">
                    <a:tint val="75000"/>
                  </a:schemeClr>
                </a:solidFill>
              </a:defRPr>
            </a:lvl6pPr>
            <a:lvl7pPr marL="2742630" indent="0" algn="ctr">
              <a:buNone/>
              <a:defRPr>
                <a:solidFill>
                  <a:schemeClr val="tx1">
                    <a:tint val="75000"/>
                  </a:schemeClr>
                </a:solidFill>
              </a:defRPr>
            </a:lvl7pPr>
            <a:lvl8pPr marL="3199736" indent="0" algn="ctr">
              <a:buNone/>
              <a:defRPr>
                <a:solidFill>
                  <a:schemeClr val="tx1">
                    <a:tint val="75000"/>
                  </a:schemeClr>
                </a:solidFill>
              </a:defRPr>
            </a:lvl8pPr>
            <a:lvl9pPr marL="36568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Used for CCMP</a:t>
            </a:r>
            <a:endParaRPr lang="en-US"/>
          </a:p>
        </p:txBody>
      </p:sp>
      <p:sp>
        <p:nvSpPr>
          <p:cNvPr id="5" name="Footer Placeholder 4"/>
          <p:cNvSpPr>
            <a:spLocks noGrp="1"/>
          </p:cNvSpPr>
          <p:nvPr>
            <p:ph type="ftr" sz="quarter" idx="11"/>
          </p:nvPr>
        </p:nvSpPr>
        <p:spPr/>
        <p:txBody>
          <a:bodyPr/>
          <a:lstStyle/>
          <a:p>
            <a:r>
              <a:rPr lang="en-US" smtClean="0"/>
              <a:t>Used for CCMP 2020</a:t>
            </a:r>
            <a:endParaRPr lang="en-US"/>
          </a:p>
        </p:txBody>
      </p:sp>
      <p:sp>
        <p:nvSpPr>
          <p:cNvPr id="6" name="Slide Number Placeholder 5"/>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368464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Used for CCMP</a:t>
            </a:r>
            <a:endParaRPr lang="en-US"/>
          </a:p>
        </p:txBody>
      </p:sp>
      <p:sp>
        <p:nvSpPr>
          <p:cNvPr id="5" name="Footer Placeholder 4"/>
          <p:cNvSpPr>
            <a:spLocks noGrp="1"/>
          </p:cNvSpPr>
          <p:nvPr>
            <p:ph type="ftr" sz="quarter" idx="11"/>
          </p:nvPr>
        </p:nvSpPr>
        <p:spPr/>
        <p:txBody>
          <a:bodyPr/>
          <a:lstStyle/>
          <a:p>
            <a:r>
              <a:rPr lang="en-US" smtClean="0"/>
              <a:t>Used for CCMP 2020</a:t>
            </a:r>
            <a:endParaRPr lang="en-US"/>
          </a:p>
        </p:txBody>
      </p:sp>
      <p:sp>
        <p:nvSpPr>
          <p:cNvPr id="6" name="Slide Number Placeholder 5"/>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233952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Used for CCMP</a:t>
            </a:r>
            <a:endParaRPr lang="en-US"/>
          </a:p>
        </p:txBody>
      </p:sp>
      <p:sp>
        <p:nvSpPr>
          <p:cNvPr id="5" name="Footer Placeholder 4"/>
          <p:cNvSpPr>
            <a:spLocks noGrp="1"/>
          </p:cNvSpPr>
          <p:nvPr>
            <p:ph type="ftr" sz="quarter" idx="11"/>
          </p:nvPr>
        </p:nvSpPr>
        <p:spPr/>
        <p:txBody>
          <a:bodyPr/>
          <a:lstStyle/>
          <a:p>
            <a:r>
              <a:rPr lang="en-US" smtClean="0"/>
              <a:t>Used for CCMP 2020</a:t>
            </a:r>
            <a:endParaRPr lang="en-US"/>
          </a:p>
        </p:txBody>
      </p:sp>
      <p:sp>
        <p:nvSpPr>
          <p:cNvPr id="6" name="Slide Number Placeholder 5"/>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2056760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defRPr/>
            </a:pPr>
            <a:r>
              <a:rPr lang="en-US" smtClean="0">
                <a:solidFill>
                  <a:prstClr val="black">
                    <a:tint val="75000"/>
                  </a:prstClr>
                </a:solidFill>
              </a:rPr>
              <a:t>Used for CCMP</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r>
              <a:rPr lang="en-US" smtClean="0">
                <a:solidFill>
                  <a:prstClr val="black">
                    <a:tint val="75000"/>
                  </a:prstClr>
                </a:solidFill>
              </a:rPr>
              <a:t>Used for CCMP 2020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defRPr/>
            </a:pPr>
            <a:fld id="{C5F34C48-3E52-3442-809F-9C47BC2E4653}"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301997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r>
              <a:rPr lang="en-US" smtClean="0">
                <a:solidFill>
                  <a:srgbClr val="FFFFFF"/>
                </a:solidFill>
              </a:rPr>
              <a:t>Used for CCMP</a:t>
            </a: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r>
              <a:rPr lang="en-US" smtClean="0">
                <a:solidFill>
                  <a:srgbClr val="FFFFFF"/>
                </a:solidFill>
              </a:rPr>
              <a:t>Used for CCMP 2020</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A5F63E4-842F-4D27-98E5-FAD5F3B95714}" type="slidenum">
              <a:rPr lang="en-US" smtClean="0">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807205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Used for CCMP</a:t>
            </a:r>
            <a:endParaRPr lang="en-US"/>
          </a:p>
        </p:txBody>
      </p:sp>
      <p:sp>
        <p:nvSpPr>
          <p:cNvPr id="5" name="Footer Placeholder 4"/>
          <p:cNvSpPr>
            <a:spLocks noGrp="1"/>
          </p:cNvSpPr>
          <p:nvPr>
            <p:ph type="ftr" sz="quarter" idx="11"/>
          </p:nvPr>
        </p:nvSpPr>
        <p:spPr/>
        <p:txBody>
          <a:bodyPr/>
          <a:lstStyle/>
          <a:p>
            <a:r>
              <a:rPr lang="en-US" smtClean="0"/>
              <a:t>Used for CCMP 2020</a:t>
            </a:r>
            <a:endParaRPr lang="en-US"/>
          </a:p>
        </p:txBody>
      </p:sp>
      <p:sp>
        <p:nvSpPr>
          <p:cNvPr id="6" name="Slide Number Placeholder 5"/>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379101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Used for CCMP</a:t>
            </a:r>
            <a:endParaRPr lang="en-US"/>
          </a:p>
        </p:txBody>
      </p:sp>
      <p:sp>
        <p:nvSpPr>
          <p:cNvPr id="5" name="Footer Placeholder 4"/>
          <p:cNvSpPr>
            <a:spLocks noGrp="1"/>
          </p:cNvSpPr>
          <p:nvPr>
            <p:ph type="ftr" sz="quarter" idx="11"/>
          </p:nvPr>
        </p:nvSpPr>
        <p:spPr/>
        <p:txBody>
          <a:bodyPr/>
          <a:lstStyle/>
          <a:p>
            <a:r>
              <a:rPr lang="en-US" smtClean="0"/>
              <a:t>Used for CCMP 2020</a:t>
            </a:r>
            <a:endParaRPr lang="en-US"/>
          </a:p>
        </p:txBody>
      </p:sp>
      <p:sp>
        <p:nvSpPr>
          <p:cNvPr id="6" name="Slide Number Placeholder 5"/>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1721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Used for CCMP</a:t>
            </a:r>
            <a:endParaRPr lang="en-US"/>
          </a:p>
        </p:txBody>
      </p:sp>
      <p:sp>
        <p:nvSpPr>
          <p:cNvPr id="6" name="Footer Placeholder 5"/>
          <p:cNvSpPr>
            <a:spLocks noGrp="1"/>
          </p:cNvSpPr>
          <p:nvPr>
            <p:ph type="ftr" sz="quarter" idx="11"/>
          </p:nvPr>
        </p:nvSpPr>
        <p:spPr/>
        <p:txBody>
          <a:bodyPr/>
          <a:lstStyle/>
          <a:p>
            <a:r>
              <a:rPr lang="en-US" smtClean="0"/>
              <a:t>Used for CCMP 2020</a:t>
            </a:r>
            <a:endParaRPr lang="en-US"/>
          </a:p>
        </p:txBody>
      </p:sp>
      <p:sp>
        <p:nvSpPr>
          <p:cNvPr id="7" name="Slide Number Placeholder 6"/>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154065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4"/>
            <a:ext cx="5389033"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Used for CCMP</a:t>
            </a:r>
            <a:endParaRPr lang="en-US"/>
          </a:p>
        </p:txBody>
      </p:sp>
      <p:sp>
        <p:nvSpPr>
          <p:cNvPr id="8" name="Footer Placeholder 7"/>
          <p:cNvSpPr>
            <a:spLocks noGrp="1"/>
          </p:cNvSpPr>
          <p:nvPr>
            <p:ph type="ftr" sz="quarter" idx="11"/>
          </p:nvPr>
        </p:nvSpPr>
        <p:spPr/>
        <p:txBody>
          <a:bodyPr/>
          <a:lstStyle/>
          <a:p>
            <a:r>
              <a:rPr lang="en-US" smtClean="0"/>
              <a:t>Used for CCMP 2020</a:t>
            </a:r>
            <a:endParaRPr lang="en-US"/>
          </a:p>
        </p:txBody>
      </p:sp>
      <p:sp>
        <p:nvSpPr>
          <p:cNvPr id="9" name="Slide Number Placeholder 8"/>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396672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Used for CCMP</a:t>
            </a:r>
            <a:endParaRPr lang="en-US"/>
          </a:p>
        </p:txBody>
      </p:sp>
      <p:sp>
        <p:nvSpPr>
          <p:cNvPr id="4" name="Footer Placeholder 3"/>
          <p:cNvSpPr>
            <a:spLocks noGrp="1"/>
          </p:cNvSpPr>
          <p:nvPr>
            <p:ph type="ftr" sz="quarter" idx="11"/>
          </p:nvPr>
        </p:nvSpPr>
        <p:spPr/>
        <p:txBody>
          <a:bodyPr/>
          <a:lstStyle/>
          <a:p>
            <a:r>
              <a:rPr lang="en-US" smtClean="0"/>
              <a:t>Used for CCMP 2020</a:t>
            </a:r>
            <a:endParaRPr lang="en-US"/>
          </a:p>
        </p:txBody>
      </p:sp>
      <p:sp>
        <p:nvSpPr>
          <p:cNvPr id="5" name="Slide Number Placeholder 4"/>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318720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Used for CCMP</a:t>
            </a:r>
            <a:endParaRPr lang="en-US"/>
          </a:p>
        </p:txBody>
      </p:sp>
      <p:sp>
        <p:nvSpPr>
          <p:cNvPr id="3" name="Footer Placeholder 2"/>
          <p:cNvSpPr>
            <a:spLocks noGrp="1"/>
          </p:cNvSpPr>
          <p:nvPr>
            <p:ph type="ftr" sz="quarter" idx="11"/>
          </p:nvPr>
        </p:nvSpPr>
        <p:spPr/>
        <p:txBody>
          <a:bodyPr/>
          <a:lstStyle/>
          <a:p>
            <a:r>
              <a:rPr lang="en-US" smtClean="0"/>
              <a:t>Used for CCMP 2020</a:t>
            </a:r>
            <a:endParaRPr lang="en-US"/>
          </a:p>
        </p:txBody>
      </p:sp>
      <p:sp>
        <p:nvSpPr>
          <p:cNvPr id="4" name="Slide Number Placeholder 3"/>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151188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6"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Used for CCMP</a:t>
            </a:r>
            <a:endParaRPr lang="en-US"/>
          </a:p>
        </p:txBody>
      </p:sp>
      <p:sp>
        <p:nvSpPr>
          <p:cNvPr id="6" name="Footer Placeholder 5"/>
          <p:cNvSpPr>
            <a:spLocks noGrp="1"/>
          </p:cNvSpPr>
          <p:nvPr>
            <p:ph type="ftr" sz="quarter" idx="11"/>
          </p:nvPr>
        </p:nvSpPr>
        <p:spPr/>
        <p:txBody>
          <a:bodyPr/>
          <a:lstStyle/>
          <a:p>
            <a:r>
              <a:rPr lang="en-US" smtClean="0"/>
              <a:t>Used for CCMP 2020</a:t>
            </a:r>
            <a:endParaRPr lang="en-US"/>
          </a:p>
        </p:txBody>
      </p:sp>
      <p:sp>
        <p:nvSpPr>
          <p:cNvPr id="7" name="Slide Number Placeholder 6"/>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362970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Used for CCMP</a:t>
            </a:r>
            <a:endParaRPr lang="en-US"/>
          </a:p>
        </p:txBody>
      </p:sp>
      <p:sp>
        <p:nvSpPr>
          <p:cNvPr id="6" name="Footer Placeholder 5"/>
          <p:cNvSpPr>
            <a:spLocks noGrp="1"/>
          </p:cNvSpPr>
          <p:nvPr>
            <p:ph type="ftr" sz="quarter" idx="11"/>
          </p:nvPr>
        </p:nvSpPr>
        <p:spPr/>
        <p:txBody>
          <a:bodyPr/>
          <a:lstStyle/>
          <a:p>
            <a:r>
              <a:rPr lang="en-US" smtClean="0"/>
              <a:t>Used for CCMP 2020</a:t>
            </a:r>
            <a:endParaRPr lang="en-US"/>
          </a:p>
        </p:txBody>
      </p:sp>
      <p:sp>
        <p:nvSpPr>
          <p:cNvPr id="7" name="Slide Number Placeholder 6"/>
          <p:cNvSpPr>
            <a:spLocks noGrp="1"/>
          </p:cNvSpPr>
          <p:nvPr>
            <p:ph type="sldNum" sz="quarter" idx="12"/>
          </p:nvPr>
        </p:nvSpPr>
        <p:spPr/>
        <p:txBody>
          <a:bodyPr/>
          <a:lstStyle/>
          <a:p>
            <a:fld id="{621890CC-2DD5-4BF6-A195-4A4224402480}" type="slidenum">
              <a:rPr lang="en-US" smtClean="0"/>
              <a:t>‹#›</a:t>
            </a:fld>
            <a:endParaRPr lang="en-US"/>
          </a:p>
        </p:txBody>
      </p:sp>
    </p:spTree>
    <p:extLst>
      <p:ext uri="{BB962C8B-B14F-4D97-AF65-F5344CB8AC3E}">
        <p14:creationId xmlns:p14="http://schemas.microsoft.com/office/powerpoint/2010/main" val="187266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20" tIns="45711" rIns="91420"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20" tIns="45711" rIns="91420"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20" tIns="45711" rIns="91420" bIns="45711" rtlCol="0" anchor="ctr"/>
          <a:lstStyle>
            <a:lvl1pPr algn="l">
              <a:defRPr sz="1200">
                <a:solidFill>
                  <a:schemeClr val="tx1">
                    <a:tint val="75000"/>
                  </a:schemeClr>
                </a:solidFill>
              </a:defRPr>
            </a:lvl1pPr>
          </a:lstStyle>
          <a:p>
            <a:r>
              <a:rPr lang="en-US" smtClean="0"/>
              <a:t>Used for CCMP</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20" tIns="45711" rIns="91420" bIns="45711" rtlCol="0" anchor="ctr"/>
          <a:lstStyle>
            <a:lvl1pPr algn="ctr">
              <a:defRPr sz="1200">
                <a:solidFill>
                  <a:schemeClr val="tx1">
                    <a:tint val="75000"/>
                  </a:schemeClr>
                </a:solidFill>
              </a:defRPr>
            </a:lvl1pPr>
          </a:lstStyle>
          <a:p>
            <a:r>
              <a:rPr lang="en-US" smtClean="0"/>
              <a:t>Used for CCMP 2020</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20" tIns="45711" rIns="91420" bIns="45711" rtlCol="0" anchor="ctr"/>
          <a:lstStyle>
            <a:lvl1pPr algn="r">
              <a:defRPr sz="1200">
                <a:solidFill>
                  <a:schemeClr val="tx1">
                    <a:tint val="75000"/>
                  </a:schemeClr>
                </a:solidFill>
              </a:defRPr>
            </a:lvl1pPr>
          </a:lstStyle>
          <a:p>
            <a:fld id="{621890CC-2DD5-4BF6-A195-4A4224402480}" type="slidenum">
              <a:rPr lang="en-US" smtClean="0"/>
              <a:t>‹#›</a:t>
            </a:fld>
            <a:endParaRPr lang="en-US"/>
          </a:p>
        </p:txBody>
      </p:sp>
    </p:spTree>
    <p:extLst>
      <p:ext uri="{BB962C8B-B14F-4D97-AF65-F5344CB8AC3E}">
        <p14:creationId xmlns:p14="http://schemas.microsoft.com/office/powerpoint/2010/main" val="183292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210" rtl="0" eaLnBrk="1" latinLnBrk="0" hangingPunct="1">
        <a:spcBef>
          <a:spcPct val="0"/>
        </a:spcBef>
        <a:buNone/>
        <a:defRPr sz="4400" kern="1200">
          <a:solidFill>
            <a:schemeClr val="tx1"/>
          </a:solidFill>
          <a:latin typeface="+mj-lt"/>
          <a:ea typeface="+mj-ea"/>
          <a:cs typeface="+mj-cs"/>
        </a:defRPr>
      </a:lvl1pPr>
    </p:titleStyle>
    <p:bodyStyle>
      <a:lvl1pPr marL="342829" indent="-342829" algn="l" defTabSz="9142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6" indent="-285690" algn="l" defTabSz="9142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64" indent="-228553" algn="l" defTabSz="9142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68" indent="-228553"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74" indent="-228553"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79" indent="-228553"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4" indent="-228553"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89" indent="-228553"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394" indent="-228553" algn="l" defTabSz="9142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r>
              <a:rPr lang="en-US" smtClean="0">
                <a:solidFill>
                  <a:prstClr val="black">
                    <a:tint val="75000"/>
                  </a:prstClr>
                </a:solidFill>
              </a:rPr>
              <a:t>Used for CCMP</a:t>
            </a: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r>
              <a:rPr lang="en-US" smtClean="0">
                <a:solidFill>
                  <a:prstClr val="black">
                    <a:tint val="75000"/>
                  </a:prstClr>
                </a:solidFill>
              </a:rPr>
              <a:t>Used for CCMP 2020</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C5F34C48-3E52-3442-809F-9C47BC2E4653}"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val="2501593400"/>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r>
              <a:rPr lang="en-US" smtClean="0">
                <a:solidFill>
                  <a:srgbClr val="FFFFFF"/>
                </a:solidFill>
              </a:rPr>
              <a:t>Used for CCMP</a:t>
            </a:r>
            <a:endParaRPr lang="en-US">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r>
              <a:rPr lang="en-US" smtClean="0">
                <a:solidFill>
                  <a:srgbClr val="FFFFFF"/>
                </a:solidFill>
              </a:rPr>
              <a:t>Used for CCMP 2020</a:t>
            </a:r>
            <a:endParaRPr lang="en-US">
              <a:solidFill>
                <a:srgbClr val="FFFFFF"/>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84BF704E-0217-430E-BD9B-DD2C017C5500}" type="slidenum">
              <a:rPr lang="en-US" smtClean="0">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02358954"/>
      </p:ext>
    </p:extLst>
  </p:cSld>
  <p:clrMap bg1="dk2" tx1="lt1" bg2="dk1" tx2="lt2" accent1="accent1" accent2="accent2" accent3="accent3" accent4="accent4" accent5="accent5" accent6="accent6" hlink="hlink" folHlink="folHlink"/>
  <p:sldLayoutIdLst>
    <p:sldLayoutId id="2147483726" r:id="rId1"/>
  </p:sldLayoutIdLst>
  <p:transition/>
  <p:hf sldNum="0" hdr="0" dt="0"/>
  <p:txStyles>
    <p:titleStyle>
      <a:lvl1pPr algn="ctr" rtl="0" eaLnBrk="0" fontAlgn="base" hangingPunct="0">
        <a:spcBef>
          <a:spcPct val="0"/>
        </a:spcBef>
        <a:spcAft>
          <a:spcPct val="0"/>
        </a:spcAft>
        <a:defRPr sz="4400">
          <a:solidFill>
            <a:schemeClr val="folHlink"/>
          </a:solidFill>
          <a:latin typeface="+mj-lt"/>
          <a:ea typeface="+mj-ea"/>
          <a:cs typeface="+mj-cs"/>
        </a:defRPr>
      </a:lvl1pPr>
      <a:lvl2pPr algn="ctr" rtl="0" eaLnBrk="0" fontAlgn="base" hangingPunct="0">
        <a:spcBef>
          <a:spcPct val="0"/>
        </a:spcBef>
        <a:spcAft>
          <a:spcPct val="0"/>
        </a:spcAft>
        <a:defRPr sz="4400">
          <a:solidFill>
            <a:schemeClr val="folHlink"/>
          </a:solidFill>
          <a:latin typeface="Arial" charset="0"/>
        </a:defRPr>
      </a:lvl2pPr>
      <a:lvl3pPr algn="ctr" rtl="0" eaLnBrk="0" fontAlgn="base" hangingPunct="0">
        <a:spcBef>
          <a:spcPct val="0"/>
        </a:spcBef>
        <a:spcAft>
          <a:spcPct val="0"/>
        </a:spcAft>
        <a:defRPr sz="4400">
          <a:solidFill>
            <a:schemeClr val="folHlink"/>
          </a:solidFill>
          <a:latin typeface="Arial" charset="0"/>
        </a:defRPr>
      </a:lvl3pPr>
      <a:lvl4pPr algn="ctr" rtl="0" eaLnBrk="0" fontAlgn="base" hangingPunct="0">
        <a:spcBef>
          <a:spcPct val="0"/>
        </a:spcBef>
        <a:spcAft>
          <a:spcPct val="0"/>
        </a:spcAft>
        <a:defRPr sz="4400">
          <a:solidFill>
            <a:schemeClr val="folHlink"/>
          </a:solidFill>
          <a:latin typeface="Arial" charset="0"/>
        </a:defRPr>
      </a:lvl4pPr>
      <a:lvl5pPr algn="ctr" rtl="0" eaLnBrk="0" fontAlgn="base" hangingPunct="0">
        <a:spcBef>
          <a:spcPct val="0"/>
        </a:spcBef>
        <a:spcAft>
          <a:spcPct val="0"/>
        </a:spcAft>
        <a:defRPr sz="4400">
          <a:solidFill>
            <a:schemeClr val="folHlink"/>
          </a:solidFill>
          <a:latin typeface="Arial" charset="0"/>
        </a:defRPr>
      </a:lvl5pPr>
      <a:lvl6pPr marL="457200" algn="ctr" rtl="0" fontAlgn="base">
        <a:spcBef>
          <a:spcPct val="0"/>
        </a:spcBef>
        <a:spcAft>
          <a:spcPct val="0"/>
        </a:spcAft>
        <a:defRPr sz="4400">
          <a:solidFill>
            <a:schemeClr val="folHlink"/>
          </a:solidFill>
          <a:latin typeface="Arial" charset="0"/>
        </a:defRPr>
      </a:lvl6pPr>
      <a:lvl7pPr marL="914400" algn="ctr" rtl="0" fontAlgn="base">
        <a:spcBef>
          <a:spcPct val="0"/>
        </a:spcBef>
        <a:spcAft>
          <a:spcPct val="0"/>
        </a:spcAft>
        <a:defRPr sz="4400">
          <a:solidFill>
            <a:schemeClr val="folHlink"/>
          </a:solidFill>
          <a:latin typeface="Arial" charset="0"/>
        </a:defRPr>
      </a:lvl7pPr>
      <a:lvl8pPr marL="1371600" algn="ctr" rtl="0" fontAlgn="base">
        <a:spcBef>
          <a:spcPct val="0"/>
        </a:spcBef>
        <a:spcAft>
          <a:spcPct val="0"/>
        </a:spcAft>
        <a:defRPr sz="4400">
          <a:solidFill>
            <a:schemeClr val="folHlink"/>
          </a:solidFill>
          <a:latin typeface="Arial" charset="0"/>
        </a:defRPr>
      </a:lvl8pPr>
      <a:lvl9pPr marL="1828800" algn="ctr" rtl="0" fontAlgn="base">
        <a:spcBef>
          <a:spcPct val="0"/>
        </a:spcBef>
        <a:spcAft>
          <a:spcPct val="0"/>
        </a:spcAft>
        <a:defRPr sz="4400">
          <a:solidFill>
            <a:schemeClr val="fo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0" y="5763524"/>
            <a:ext cx="12192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8150093" y="160188"/>
            <a:ext cx="2292614" cy="732283"/>
          </a:xfrm>
        </p:spPr>
        <p:txBody>
          <a:bodyPr>
            <a:noAutofit/>
          </a:bodyPr>
          <a:lstStyle/>
          <a:p>
            <a:pPr algn="r"/>
            <a:r>
              <a:rPr lang="en-US" sz="1100" smtClean="0">
                <a:solidFill>
                  <a:schemeClr val="bg1"/>
                </a:solidFill>
                <a:latin typeface="BlairMdITC TT Medium"/>
              </a:rPr>
              <a:t>category goes here </a:t>
            </a:r>
            <a:br>
              <a:rPr lang="en-US" sz="1100" smtClean="0">
                <a:solidFill>
                  <a:schemeClr val="bg1"/>
                </a:solidFill>
                <a:latin typeface="BlairMdITC TT Medium"/>
              </a:rPr>
            </a:br>
            <a:r>
              <a:rPr lang="en-US" sz="1100" smtClean="0">
                <a:solidFill>
                  <a:schemeClr val="bg1"/>
                </a:solidFill>
                <a:latin typeface="BlairMdITC TT Medium"/>
              </a:rPr>
              <a:t>and here</a:t>
            </a:r>
            <a:endParaRPr lang="en-US" sz="1100" dirty="0">
              <a:solidFill>
                <a:schemeClr val="bg1"/>
              </a:solidFill>
              <a:latin typeface="BlairMdITC TT Medium"/>
            </a:endParaRPr>
          </a:p>
        </p:txBody>
      </p:sp>
      <p:sp>
        <p:nvSpPr>
          <p:cNvPr id="6" name="TextBox 5"/>
          <p:cNvSpPr txBox="1"/>
          <p:nvPr/>
        </p:nvSpPr>
        <p:spPr>
          <a:xfrm>
            <a:off x="1735239" y="1413918"/>
            <a:ext cx="8909050" cy="1569660"/>
          </a:xfrm>
          <a:prstGeom prst="rect">
            <a:avLst/>
          </a:prstGeom>
          <a:noFill/>
        </p:spPr>
        <p:txBody>
          <a:bodyPr wrap="square" rtlCol="0">
            <a:spAutoFit/>
          </a:bodyPr>
          <a:lstStyle/>
          <a:p>
            <a:pPr algn="ctr" defTabSz="457200"/>
            <a:r>
              <a:rPr lang="en-US" sz="3200" dirty="0"/>
              <a:t>A Proposed Framework for Analyzing Water Quality </a:t>
            </a:r>
          </a:p>
          <a:p>
            <a:pPr algn="ctr" defTabSz="457200"/>
            <a:r>
              <a:rPr lang="en-US" sz="3200" dirty="0"/>
              <a:t>and Habitat Effects on Aquatic Living Resources </a:t>
            </a:r>
          </a:p>
          <a:p>
            <a:pPr algn="ctr" defTabSz="457200"/>
            <a:r>
              <a:rPr lang="en-US" sz="3200" dirty="0"/>
              <a:t>of Chesapeake Bay</a:t>
            </a:r>
            <a:endParaRPr lang="en-US" sz="3200" b="1" dirty="0">
              <a:solidFill>
                <a:prstClr val="black"/>
              </a:solidFill>
              <a:latin typeface="Cambria"/>
              <a:cs typeface="Cambria"/>
            </a:endParaRPr>
          </a:p>
        </p:txBody>
      </p:sp>
      <p:sp>
        <p:nvSpPr>
          <p:cNvPr id="7" name="TextBox 6"/>
          <p:cNvSpPr txBox="1"/>
          <p:nvPr/>
        </p:nvSpPr>
        <p:spPr>
          <a:xfrm>
            <a:off x="2208234" y="3505028"/>
            <a:ext cx="7745371" cy="1508105"/>
          </a:xfrm>
          <a:prstGeom prst="rect">
            <a:avLst/>
          </a:prstGeom>
          <a:noFill/>
        </p:spPr>
        <p:txBody>
          <a:bodyPr wrap="square" rtlCol="0">
            <a:spAutoFit/>
          </a:bodyPr>
          <a:lstStyle/>
          <a:p>
            <a:pPr lvl="0" algn="ctr"/>
            <a:r>
              <a:rPr lang="en-US" sz="3200" dirty="0">
                <a:solidFill>
                  <a:prstClr val="black"/>
                </a:solidFill>
              </a:rPr>
              <a:t>Kenneth Rose</a:t>
            </a:r>
          </a:p>
          <a:p>
            <a:pPr lvl="0" algn="ctr"/>
            <a:r>
              <a:rPr lang="en-US" sz="2000" dirty="0">
                <a:solidFill>
                  <a:prstClr val="black"/>
                </a:solidFill>
              </a:rPr>
              <a:t>France-Merrick Professor in Sustainable Ecosystem Restoration</a:t>
            </a:r>
          </a:p>
          <a:p>
            <a:pPr lvl="0" algn="ctr"/>
            <a:r>
              <a:rPr lang="en-US" sz="2000" dirty="0">
                <a:solidFill>
                  <a:prstClr val="black"/>
                </a:solidFill>
              </a:rPr>
              <a:t>University of Maryland Center for Environmental Science</a:t>
            </a:r>
          </a:p>
          <a:p>
            <a:pPr lvl="0" algn="ctr"/>
            <a:r>
              <a:rPr lang="en-US" sz="2000" dirty="0">
                <a:solidFill>
                  <a:prstClr val="black"/>
                </a:solidFill>
              </a:rPr>
              <a:t>Horn Point Laboratory</a:t>
            </a:r>
          </a:p>
        </p:txBody>
      </p:sp>
      <p:pic>
        <p:nvPicPr>
          <p:cNvPr id="10" name="Picture 9" descr="Wave.jpg"/>
          <p:cNvPicPr>
            <a:picLocks/>
          </p:cNvPicPr>
          <p:nvPr/>
        </p:nvPicPr>
        <p:blipFill>
          <a:blip r:embed="rId2"/>
          <a:stretch>
            <a:fillRect/>
          </a:stretch>
        </p:blipFill>
        <p:spPr>
          <a:xfrm>
            <a:off x="0" y="0"/>
            <a:ext cx="12192000" cy="762000"/>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91224" y="5936699"/>
            <a:ext cx="2396851" cy="778595"/>
          </a:xfrm>
          <a:prstGeom prst="rect">
            <a:avLst/>
          </a:prstGeom>
        </p:spPr>
      </p:pic>
    </p:spTree>
    <p:extLst>
      <p:ext uri="{BB962C8B-B14F-4D97-AF65-F5344CB8AC3E}">
        <p14:creationId xmlns:p14="http://schemas.microsoft.com/office/powerpoint/2010/main" val="496642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1" y="4205843"/>
            <a:ext cx="3626603" cy="240871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1" y="1600200"/>
            <a:ext cx="3626603" cy="2408714"/>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2590800"/>
            <a:ext cx="3962399"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mtClean="0"/>
              <a:t>Question: Spending billions on restoration in the US and yet so many are unhappy</a:t>
            </a:r>
            <a:endParaRPr lang="en-US" dirty="0"/>
          </a:p>
        </p:txBody>
      </p:sp>
    </p:spTree>
    <p:extLst>
      <p:ext uri="{BB962C8B-B14F-4D97-AF65-F5344CB8AC3E}">
        <p14:creationId xmlns:p14="http://schemas.microsoft.com/office/powerpoint/2010/main" val="3761230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8262"/>
            <a:ext cx="2974292" cy="3838575"/>
          </a:xfrm>
          <a:prstGeom prst="rect">
            <a:avLst/>
          </a:prstGeom>
          <a:noFill/>
          <a:ln w="25400">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67000"/>
            <a:ext cx="2743200" cy="404378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283" y="381000"/>
            <a:ext cx="5375696" cy="1755086"/>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155582"/>
            <a:ext cx="3432175" cy="143827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stretch>
            <a:fillRect/>
          </a:stretch>
        </p:blipFill>
        <p:spPr>
          <a:xfrm>
            <a:off x="7899015" y="1643764"/>
            <a:ext cx="3618481" cy="4511292"/>
          </a:xfrm>
          <a:prstGeom prst="rect">
            <a:avLst/>
          </a:prstGeom>
        </p:spPr>
      </p:pic>
      <p:pic>
        <p:nvPicPr>
          <p:cNvPr id="3" name="Picture 2"/>
          <p:cNvPicPr>
            <a:picLocks noChangeAspect="1"/>
          </p:cNvPicPr>
          <p:nvPr/>
        </p:nvPicPr>
        <p:blipFill>
          <a:blip r:embed="rId7"/>
          <a:stretch>
            <a:fillRect/>
          </a:stretch>
        </p:blipFill>
        <p:spPr>
          <a:xfrm>
            <a:off x="2896824" y="2889844"/>
            <a:ext cx="4087842" cy="2068586"/>
          </a:xfrm>
          <a:prstGeom prst="rect">
            <a:avLst/>
          </a:prstGeom>
          <a:ln w="19050">
            <a:solidFill>
              <a:schemeClr val="accent1"/>
            </a:solidFill>
          </a:ln>
        </p:spPr>
      </p:pic>
      <p:pic>
        <p:nvPicPr>
          <p:cNvPr id="6" name="Picture 5"/>
          <p:cNvPicPr>
            <a:picLocks noChangeAspect="1"/>
          </p:cNvPicPr>
          <p:nvPr/>
        </p:nvPicPr>
        <p:blipFill>
          <a:blip r:embed="rId8"/>
          <a:stretch>
            <a:fillRect/>
          </a:stretch>
        </p:blipFill>
        <p:spPr>
          <a:xfrm>
            <a:off x="2342053" y="705224"/>
            <a:ext cx="5322269" cy="1987468"/>
          </a:xfrm>
          <a:prstGeom prst="rect">
            <a:avLst/>
          </a:prstGeom>
        </p:spPr>
      </p:pic>
      <p:sp>
        <p:nvSpPr>
          <p:cNvPr id="9" name="Footer Placeholder 8"/>
          <p:cNvSpPr>
            <a:spLocks noGrp="1"/>
          </p:cNvSpPr>
          <p:nvPr>
            <p:ph type="ftr" sz="quarter" idx="11"/>
          </p:nvPr>
        </p:nvSpPr>
        <p:spPr/>
        <p:txBody>
          <a:bodyPr/>
          <a:lstStyle/>
          <a:p>
            <a:pPr defTabSz="914400" fontAlgn="base">
              <a:spcBef>
                <a:spcPct val="0"/>
              </a:spcBef>
              <a:spcAft>
                <a:spcPct val="0"/>
              </a:spcAft>
              <a:defRPr/>
            </a:pPr>
            <a:r>
              <a:rPr lang="en-US">
                <a:solidFill>
                  <a:srgbClr val="FFFFFF"/>
                </a:solidFill>
              </a:rPr>
              <a:t>Used for CCMP 2020</a:t>
            </a:r>
          </a:p>
        </p:txBody>
      </p:sp>
    </p:spTree>
    <p:extLst>
      <p:ext uri="{BB962C8B-B14F-4D97-AF65-F5344CB8AC3E}">
        <p14:creationId xmlns:p14="http://schemas.microsoft.com/office/powerpoint/2010/main" val="3877037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LR Report: Pathways</a:t>
            </a:r>
            <a:endParaRPr lang="en-US" dirty="0"/>
          </a:p>
        </p:txBody>
      </p:sp>
      <p:sp>
        <p:nvSpPr>
          <p:cNvPr id="3" name="Content Placeholder 2"/>
          <p:cNvSpPr>
            <a:spLocks noGrp="1"/>
          </p:cNvSpPr>
          <p:nvPr>
            <p:ph idx="1"/>
          </p:nvPr>
        </p:nvSpPr>
        <p:spPr/>
        <p:txBody>
          <a:bodyPr/>
          <a:lstStyle/>
          <a:p>
            <a:r>
              <a:rPr lang="en-US" smtClean="0"/>
              <a:t>Status-quo</a:t>
            </a:r>
          </a:p>
          <a:p>
            <a:endParaRPr lang="en-US" smtClean="0"/>
          </a:p>
          <a:p>
            <a:r>
              <a:rPr lang="en-US" smtClean="0"/>
              <a:t>Moderate expansion</a:t>
            </a:r>
          </a:p>
          <a:p>
            <a:endParaRPr lang="en-US" smtClean="0"/>
          </a:p>
          <a:p>
            <a:r>
              <a:rPr lang="en-US" smtClean="0"/>
              <a:t>Major expansion</a:t>
            </a:r>
          </a:p>
          <a:p>
            <a:endParaRPr lang="en-US" smtClean="0"/>
          </a:p>
          <a:p>
            <a:r>
              <a:rPr lang="en-US" smtClean="0"/>
              <a:t>New approach – comprehensive assessment</a:t>
            </a:r>
            <a:endParaRPr lang="en-US" dirty="0"/>
          </a:p>
        </p:txBody>
      </p:sp>
    </p:spTree>
    <p:extLst>
      <p:ext uri="{BB962C8B-B14F-4D97-AF65-F5344CB8AC3E}">
        <p14:creationId xmlns:p14="http://schemas.microsoft.com/office/powerpoint/2010/main" val="333509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Management Questions</a:t>
            </a:r>
            <a:endParaRPr lang="en-US" dirty="0"/>
          </a:p>
        </p:txBody>
      </p:sp>
      <p:sp>
        <p:nvSpPr>
          <p:cNvPr id="3" name="Content Placeholder 2"/>
          <p:cNvSpPr>
            <a:spLocks noGrp="1"/>
          </p:cNvSpPr>
          <p:nvPr>
            <p:ph idx="1"/>
          </p:nvPr>
        </p:nvSpPr>
        <p:spPr/>
        <p:txBody>
          <a:bodyPr>
            <a:normAutofit fontScale="92500" lnSpcReduction="20000"/>
          </a:bodyPr>
          <a:lstStyle/>
          <a:p>
            <a:pPr marL="0" lvl="0" indent="0" algn="ctr">
              <a:buNone/>
            </a:pPr>
            <a:r>
              <a:rPr lang="en-US" sz="3500" dirty="0" smtClean="0"/>
              <a:t>What is the expected (projected) response of living resources </a:t>
            </a:r>
          </a:p>
          <a:p>
            <a:pPr marL="0" lvl="0" indent="0" algn="ctr">
              <a:buNone/>
            </a:pPr>
            <a:r>
              <a:rPr lang="en-US" sz="3500" dirty="0" smtClean="0"/>
              <a:t>to water quality and habitat conditions in the Bay:</a:t>
            </a:r>
          </a:p>
          <a:p>
            <a:pPr lvl="0"/>
            <a:endParaRPr lang="en-US" dirty="0" smtClean="0"/>
          </a:p>
          <a:p>
            <a:pPr marL="457106" lvl="1" indent="0">
              <a:buNone/>
            </a:pPr>
            <a:r>
              <a:rPr lang="en-US" sz="3000" dirty="0" smtClean="0"/>
              <a:t>                    (a) without the TMDL and habitat targets</a:t>
            </a:r>
          </a:p>
          <a:p>
            <a:pPr lvl="1"/>
            <a:endParaRPr lang="en-US" sz="3000" dirty="0" smtClean="0"/>
          </a:p>
          <a:p>
            <a:pPr marL="457106" lvl="1" indent="0">
              <a:buNone/>
            </a:pPr>
            <a:r>
              <a:rPr lang="en-US" sz="3000" dirty="0" smtClean="0"/>
              <a:t>                    (b) present TMDL and habitat attainment continued </a:t>
            </a:r>
          </a:p>
          <a:p>
            <a:pPr lvl="1"/>
            <a:endParaRPr lang="en-US" sz="3000" dirty="0" smtClean="0"/>
          </a:p>
          <a:p>
            <a:pPr marL="457106" lvl="1" indent="0">
              <a:buNone/>
            </a:pPr>
            <a:r>
              <a:rPr lang="en-US" sz="3000" dirty="0" smtClean="0"/>
              <a:t>                    (c) under full TMDL and habitat goals  </a:t>
            </a:r>
          </a:p>
          <a:p>
            <a:pPr marL="457106" lvl="1" indent="0">
              <a:buNone/>
            </a:pPr>
            <a:endParaRPr lang="en-US" sz="3000" dirty="0"/>
          </a:p>
          <a:p>
            <a:pPr marL="457106" lvl="1" indent="0">
              <a:buNone/>
            </a:pPr>
            <a:r>
              <a:rPr lang="en-US" sz="3000" dirty="0" smtClean="0"/>
              <a:t>                    (d) “optimized”</a:t>
            </a:r>
          </a:p>
          <a:p>
            <a:endParaRPr lang="en-US" dirty="0"/>
          </a:p>
        </p:txBody>
      </p:sp>
    </p:spTree>
    <p:extLst>
      <p:ext uri="{BB962C8B-B14F-4D97-AF65-F5344CB8AC3E}">
        <p14:creationId xmlns:p14="http://schemas.microsoft.com/office/powerpoint/2010/main" val="2220555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Management Questions</a:t>
            </a:r>
            <a:endParaRPr lang="en-US" dirty="0"/>
          </a:p>
        </p:txBody>
      </p:sp>
      <p:sp>
        <p:nvSpPr>
          <p:cNvPr id="3" name="Content Placeholder 2"/>
          <p:cNvSpPr>
            <a:spLocks noGrp="1"/>
          </p:cNvSpPr>
          <p:nvPr>
            <p:ph idx="1"/>
          </p:nvPr>
        </p:nvSpPr>
        <p:spPr/>
        <p:txBody>
          <a:bodyPr/>
          <a:lstStyle/>
          <a:p>
            <a:r>
              <a:rPr lang="en-US" smtClean="0"/>
              <a:t>Given the current state or condition, how can the analyses inform what types and magnitude of changes in water quality and habitat are needed to evoke an agreed-upon target set of the desired living resources’ responses? </a:t>
            </a:r>
          </a:p>
          <a:p>
            <a:endParaRPr lang="en-US" smtClean="0"/>
          </a:p>
          <a:p>
            <a:r>
              <a:rPr lang="en-US" smtClean="0"/>
              <a:t>What are the certainties and critical uncertainties of the analyses and how can they help guide future monitoring and modeling efforts? </a:t>
            </a:r>
            <a:endParaRPr lang="en-US" dirty="0"/>
          </a:p>
        </p:txBody>
      </p:sp>
    </p:spTree>
    <p:extLst>
      <p:ext uri="{BB962C8B-B14F-4D97-AF65-F5344CB8AC3E}">
        <p14:creationId xmlns:p14="http://schemas.microsoft.com/office/powerpoint/2010/main" val="3529725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Continued Status-Quo</a:t>
            </a:r>
            <a:endParaRPr lang="en-US" dirty="0"/>
          </a:p>
        </p:txBody>
      </p:sp>
      <p:sp>
        <p:nvSpPr>
          <p:cNvPr id="3" name="Content Placeholder 2"/>
          <p:cNvSpPr>
            <a:spLocks noGrp="1"/>
          </p:cNvSpPr>
          <p:nvPr>
            <p:ph idx="1"/>
          </p:nvPr>
        </p:nvSpPr>
        <p:spPr/>
        <p:txBody>
          <a:bodyPr>
            <a:noAutofit/>
          </a:bodyPr>
          <a:lstStyle/>
          <a:p>
            <a:r>
              <a:rPr lang="en-US" dirty="0" smtClean="0"/>
              <a:t>Provides much useful information on progress</a:t>
            </a:r>
          </a:p>
          <a:p>
            <a:r>
              <a:rPr lang="en-US" dirty="0" smtClean="0"/>
              <a:t>Focused on the first question</a:t>
            </a:r>
          </a:p>
          <a:p>
            <a:pPr lvl="1"/>
            <a:r>
              <a:rPr lang="en-US" dirty="0" smtClean="0"/>
              <a:t>WQ</a:t>
            </a:r>
          </a:p>
          <a:p>
            <a:pPr lvl="1"/>
            <a:r>
              <a:rPr lang="en-US" dirty="0" smtClean="0"/>
              <a:t>Habitat goals reached</a:t>
            </a:r>
          </a:p>
          <a:p>
            <a:pPr lvl="1"/>
            <a:r>
              <a:rPr lang="en-US" dirty="0" smtClean="0"/>
              <a:t>Simple population status indicators</a:t>
            </a:r>
          </a:p>
          <a:p>
            <a:r>
              <a:rPr lang="en-US" dirty="0" smtClean="0"/>
              <a:t>Comprehensive approach - answer all questions</a:t>
            </a:r>
          </a:p>
          <a:p>
            <a:r>
              <a:rPr lang="en-US" dirty="0" smtClean="0"/>
              <a:t>Status-quo </a:t>
            </a:r>
            <a:r>
              <a:rPr lang="en-US" dirty="0" smtClean="0">
                <a:sym typeface="Wingdings" panose="05000000000000000000" pitchFamily="2" charset="2"/>
              </a:rPr>
              <a:t> moderate  major  comprehensive</a:t>
            </a:r>
          </a:p>
          <a:p>
            <a:pPr lvl="1"/>
            <a:r>
              <a:rPr lang="en-US" dirty="0" smtClean="0">
                <a:sym typeface="Wingdings" panose="05000000000000000000" pitchFamily="2" charset="2"/>
              </a:rPr>
              <a:t>More relevant questions and answers</a:t>
            </a:r>
          </a:p>
          <a:p>
            <a:pPr lvl="1"/>
            <a:r>
              <a:rPr lang="en-US" dirty="0" smtClean="0">
                <a:sym typeface="Wingdings" panose="05000000000000000000" pitchFamily="2" charset="2"/>
              </a:rPr>
              <a:t>Tradeoff is effort and uncertainties</a:t>
            </a:r>
            <a:endParaRPr lang="en-US" dirty="0"/>
          </a:p>
        </p:txBody>
      </p:sp>
    </p:spTree>
    <p:extLst>
      <p:ext uri="{BB962C8B-B14F-4D97-AF65-F5344CB8AC3E}">
        <p14:creationId xmlns:p14="http://schemas.microsoft.com/office/powerpoint/2010/main" val="4043731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Existing links WQ/Habitat to LR</a:t>
            </a:r>
            <a:endParaRPr lang="en-US" dirty="0"/>
          </a:p>
        </p:txBody>
      </p:sp>
      <p:sp>
        <p:nvSpPr>
          <p:cNvPr id="3" name="Content Placeholder 2"/>
          <p:cNvSpPr>
            <a:spLocks noGrp="1"/>
          </p:cNvSpPr>
          <p:nvPr>
            <p:ph idx="1"/>
          </p:nvPr>
        </p:nvSpPr>
        <p:spPr>
          <a:xfrm>
            <a:off x="3429000" y="1752600"/>
            <a:ext cx="4648200" cy="4525963"/>
          </a:xfrm>
        </p:spPr>
        <p:txBody>
          <a:bodyPr/>
          <a:lstStyle/>
          <a:p>
            <a:r>
              <a:rPr lang="en-US" dirty="0" smtClean="0"/>
              <a:t>WQS</a:t>
            </a:r>
          </a:p>
          <a:p>
            <a:endParaRPr lang="en-US" dirty="0" smtClean="0"/>
          </a:p>
          <a:p>
            <a:r>
              <a:rPr lang="en-US" dirty="0" smtClean="0"/>
              <a:t>Agreement indicators</a:t>
            </a:r>
          </a:p>
          <a:p>
            <a:endParaRPr lang="en-US" dirty="0" smtClean="0"/>
          </a:p>
          <a:p>
            <a:r>
              <a:rPr lang="en-US" dirty="0" smtClean="0"/>
              <a:t>Report cards</a:t>
            </a:r>
          </a:p>
          <a:p>
            <a:endParaRPr lang="en-US" dirty="0" smtClean="0"/>
          </a:p>
          <a:p>
            <a:r>
              <a:rPr lang="en-US" dirty="0" smtClean="0"/>
              <a:t>Others</a:t>
            </a:r>
          </a:p>
          <a:p>
            <a:endParaRPr lang="en-US" dirty="0"/>
          </a:p>
        </p:txBody>
      </p:sp>
    </p:spTree>
    <p:extLst>
      <p:ext uri="{BB962C8B-B14F-4D97-AF65-F5344CB8AC3E}">
        <p14:creationId xmlns:p14="http://schemas.microsoft.com/office/powerpoint/2010/main" val="3714556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Existing links WQ/Habitat to LR</a:t>
            </a:r>
            <a:endParaRPr lang="en-US" dirty="0"/>
          </a:p>
        </p:txBody>
      </p:sp>
      <p:sp>
        <p:nvSpPr>
          <p:cNvPr id="3" name="Content Placeholder 2"/>
          <p:cNvSpPr>
            <a:spLocks noGrp="1"/>
          </p:cNvSpPr>
          <p:nvPr>
            <p:ph idx="1"/>
          </p:nvPr>
        </p:nvSpPr>
        <p:spPr>
          <a:xfrm>
            <a:off x="2971800" y="1600200"/>
            <a:ext cx="6553200" cy="4525963"/>
          </a:xfrm>
        </p:spPr>
        <p:txBody>
          <a:bodyPr>
            <a:normAutofit fontScale="92500" lnSpcReduction="20000"/>
          </a:bodyPr>
          <a:lstStyle/>
          <a:p>
            <a:r>
              <a:rPr lang="en-US" dirty="0" smtClean="0"/>
              <a:t>Seitz et al. 2009</a:t>
            </a:r>
          </a:p>
          <a:p>
            <a:r>
              <a:rPr lang="en-US" dirty="0" smtClean="0"/>
              <a:t>Woodland et al. 2021</a:t>
            </a:r>
          </a:p>
          <a:p>
            <a:r>
              <a:rPr lang="en-US" dirty="0" err="1" smtClean="0"/>
              <a:t>Adamack</a:t>
            </a:r>
            <a:r>
              <a:rPr lang="en-US" dirty="0" smtClean="0"/>
              <a:t> et al. 2017</a:t>
            </a:r>
          </a:p>
          <a:p>
            <a:r>
              <a:rPr lang="en-US" dirty="0" err="1" smtClean="0"/>
              <a:t>Fulford</a:t>
            </a:r>
            <a:r>
              <a:rPr lang="en-US" dirty="0" smtClean="0"/>
              <a:t> et al. 2010</a:t>
            </a:r>
          </a:p>
          <a:p>
            <a:r>
              <a:rPr lang="en-US" dirty="0" err="1" smtClean="0"/>
              <a:t>Ihde</a:t>
            </a:r>
            <a:r>
              <a:rPr lang="en-US" dirty="0" smtClean="0"/>
              <a:t> et al. 2016 </a:t>
            </a:r>
          </a:p>
          <a:p>
            <a:endParaRPr lang="en-US" dirty="0" smtClean="0"/>
          </a:p>
          <a:p>
            <a:r>
              <a:rPr lang="en-US" dirty="0" smtClean="0"/>
              <a:t>Monitoring data</a:t>
            </a:r>
          </a:p>
          <a:p>
            <a:r>
              <a:rPr lang="en-US" dirty="0" smtClean="0"/>
              <a:t>WQ modeling system</a:t>
            </a:r>
          </a:p>
          <a:p>
            <a:r>
              <a:rPr lang="en-US" dirty="0" smtClean="0"/>
              <a:t>Habitat </a:t>
            </a:r>
            <a:r>
              <a:rPr lang="en-US" dirty="0" smtClean="0">
                <a:sym typeface="Wingdings" panose="05000000000000000000" pitchFamily="2" charset="2"/>
              </a:rPr>
              <a:t> population  food web</a:t>
            </a:r>
            <a:endParaRPr lang="en-US" dirty="0" smtClean="0"/>
          </a:p>
          <a:p>
            <a:endParaRPr lang="en-US" dirty="0"/>
          </a:p>
        </p:txBody>
      </p:sp>
    </p:spTree>
    <p:extLst>
      <p:ext uri="{BB962C8B-B14F-4D97-AF65-F5344CB8AC3E}">
        <p14:creationId xmlns:p14="http://schemas.microsoft.com/office/powerpoint/2010/main" val="351362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Existing links WQ/Habitat to LR</a:t>
            </a:r>
            <a:endParaRPr lang="en-US" dirty="0"/>
          </a:p>
        </p:txBody>
      </p:sp>
      <p:sp>
        <p:nvSpPr>
          <p:cNvPr id="3" name="Content Placeholder 2"/>
          <p:cNvSpPr>
            <a:spLocks noGrp="1"/>
          </p:cNvSpPr>
          <p:nvPr>
            <p:ph idx="1"/>
          </p:nvPr>
        </p:nvSpPr>
        <p:spPr/>
        <p:txBody>
          <a:bodyPr/>
          <a:lstStyle/>
          <a:p>
            <a:r>
              <a:rPr lang="en-US" dirty="0" smtClean="0"/>
              <a:t>Many completed analyses</a:t>
            </a:r>
          </a:p>
          <a:p>
            <a:pPr lvl="1"/>
            <a:r>
              <a:rPr lang="en-US" dirty="0" smtClean="0"/>
              <a:t>Excellent</a:t>
            </a:r>
          </a:p>
          <a:p>
            <a:pPr lvl="1"/>
            <a:r>
              <a:rPr lang="en-US" dirty="0" smtClean="0"/>
              <a:t>Independent</a:t>
            </a:r>
          </a:p>
          <a:p>
            <a:endParaRPr lang="en-US" dirty="0" smtClean="0"/>
          </a:p>
          <a:p>
            <a:r>
              <a:rPr lang="en-US" dirty="0" smtClean="0"/>
              <a:t>Species, methods, spatial/temporal coverage vary </a:t>
            </a:r>
          </a:p>
          <a:p>
            <a:endParaRPr lang="en-US" dirty="0" smtClean="0"/>
          </a:p>
          <a:p>
            <a:r>
              <a:rPr lang="en-US" dirty="0" smtClean="0"/>
              <a:t>Addressed study-specific questions</a:t>
            </a:r>
          </a:p>
          <a:p>
            <a:pPr lvl="1"/>
            <a:r>
              <a:rPr lang="en-US" dirty="0" smtClean="0"/>
              <a:t>Not “TMDL” and CBP habitat restoration </a:t>
            </a:r>
          </a:p>
        </p:txBody>
      </p:sp>
    </p:spTree>
    <p:extLst>
      <p:ext uri="{BB962C8B-B14F-4D97-AF65-F5344CB8AC3E}">
        <p14:creationId xmlns:p14="http://schemas.microsoft.com/office/powerpoint/2010/main" val="2285187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Going Forward</a:t>
            </a:r>
            <a:endParaRPr lang="en-US" dirty="0"/>
          </a:p>
        </p:txBody>
      </p:sp>
      <p:sp>
        <p:nvSpPr>
          <p:cNvPr id="3" name="Content Placeholder 2"/>
          <p:cNvSpPr>
            <a:spLocks noGrp="1"/>
          </p:cNvSpPr>
          <p:nvPr>
            <p:ph idx="1"/>
          </p:nvPr>
        </p:nvSpPr>
        <p:spPr/>
        <p:txBody>
          <a:bodyPr/>
          <a:lstStyle/>
          <a:p>
            <a:r>
              <a:rPr lang="en-US" smtClean="0"/>
              <a:t>Foundational concepts</a:t>
            </a:r>
          </a:p>
          <a:p>
            <a:endParaRPr lang="en-US" smtClean="0"/>
          </a:p>
          <a:p>
            <a:r>
              <a:rPr lang="en-US" smtClean="0"/>
              <a:t>Synthesize existing analyses</a:t>
            </a:r>
          </a:p>
          <a:p>
            <a:pPr lvl="1"/>
            <a:r>
              <a:rPr lang="en-US" smtClean="0"/>
              <a:t>Not collate</a:t>
            </a:r>
          </a:p>
          <a:p>
            <a:pPr lvl="1"/>
            <a:r>
              <a:rPr lang="en-US" smtClean="0"/>
              <a:t>Not vote tally</a:t>
            </a:r>
          </a:p>
          <a:p>
            <a:pPr lvl="1"/>
            <a:r>
              <a:rPr lang="en-US" smtClean="0"/>
              <a:t>Framework to put effects in context</a:t>
            </a:r>
          </a:p>
          <a:p>
            <a:pPr lvl="1"/>
            <a:endParaRPr lang="en-US" smtClean="0"/>
          </a:p>
          <a:p>
            <a:r>
              <a:rPr lang="en-US" smtClean="0"/>
              <a:t>Strategically and tactically design analyses</a:t>
            </a:r>
            <a:endParaRPr lang="en-US" dirty="0"/>
          </a:p>
        </p:txBody>
      </p:sp>
    </p:spTree>
    <p:extLst>
      <p:ext uri="{BB962C8B-B14F-4D97-AF65-F5344CB8AC3E}">
        <p14:creationId xmlns:p14="http://schemas.microsoft.com/office/powerpoint/2010/main" val="3122186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43000" y="892615"/>
            <a:ext cx="4155823" cy="5343201"/>
          </a:xfrm>
          <a:prstGeom prst="rect">
            <a:avLst/>
          </a:prstGeom>
          <a:ln w="19050">
            <a:solidFill>
              <a:schemeClr val="tx1"/>
            </a:solidFill>
          </a:ln>
        </p:spPr>
      </p:pic>
      <p:pic>
        <p:nvPicPr>
          <p:cNvPr id="9" name="Picture 8"/>
          <p:cNvPicPr>
            <a:picLocks noChangeAspect="1"/>
          </p:cNvPicPr>
          <p:nvPr/>
        </p:nvPicPr>
        <p:blipFill>
          <a:blip r:embed="rId4"/>
          <a:stretch>
            <a:fillRect/>
          </a:stretch>
        </p:blipFill>
        <p:spPr>
          <a:xfrm>
            <a:off x="6858000" y="892615"/>
            <a:ext cx="4139639" cy="5343200"/>
          </a:xfrm>
          <a:prstGeom prst="rect">
            <a:avLst/>
          </a:prstGeom>
          <a:ln w="19050">
            <a:solidFill>
              <a:schemeClr val="tx1"/>
            </a:solidFill>
          </a:ln>
        </p:spPr>
      </p:pic>
    </p:spTree>
    <p:extLst>
      <p:ext uri="{BB962C8B-B14F-4D97-AF65-F5344CB8AC3E}">
        <p14:creationId xmlns:p14="http://schemas.microsoft.com/office/powerpoint/2010/main" val="2055545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1" y="152401"/>
            <a:ext cx="4850807" cy="6481807"/>
          </a:xfrm>
          <a:prstGeom prst="rect">
            <a:avLst/>
          </a:prstGeom>
        </p:spPr>
      </p:pic>
    </p:spTree>
    <p:extLst>
      <p:ext uri="{BB962C8B-B14F-4D97-AF65-F5344CB8AC3E}">
        <p14:creationId xmlns:p14="http://schemas.microsoft.com/office/powerpoint/2010/main" val="125498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Living Resources: Framework</a:t>
            </a:r>
            <a:endParaRPr lang="en-US" dirty="0"/>
          </a:p>
        </p:txBody>
      </p:sp>
      <p:sp>
        <p:nvSpPr>
          <p:cNvPr id="3" name="Content Placeholder 2"/>
          <p:cNvSpPr>
            <a:spLocks noGrp="1"/>
          </p:cNvSpPr>
          <p:nvPr>
            <p:ph idx="1"/>
          </p:nvPr>
        </p:nvSpPr>
        <p:spPr/>
        <p:txBody>
          <a:bodyPr>
            <a:noAutofit/>
          </a:bodyPr>
          <a:lstStyle/>
          <a:p>
            <a:endParaRPr lang="en-US" dirty="0" smtClean="0"/>
          </a:p>
          <a:p>
            <a:r>
              <a:rPr lang="en-US" dirty="0" smtClean="0"/>
              <a:t>Selecting species</a:t>
            </a:r>
          </a:p>
          <a:p>
            <a:r>
              <a:rPr lang="en-US" dirty="0" smtClean="0"/>
              <a:t>Available data</a:t>
            </a:r>
          </a:p>
          <a:p>
            <a:r>
              <a:rPr lang="en-US" dirty="0" smtClean="0"/>
              <a:t>Response and explanatory variables</a:t>
            </a:r>
          </a:p>
          <a:p>
            <a:r>
              <a:rPr lang="en-US" dirty="0" smtClean="0"/>
              <a:t>Biological, temporal, and spatial scales</a:t>
            </a:r>
          </a:p>
          <a:p>
            <a:r>
              <a:rPr lang="en-US" dirty="0" smtClean="0"/>
              <a:t>Analytical approaches</a:t>
            </a:r>
          </a:p>
          <a:p>
            <a:r>
              <a:rPr lang="en-US" dirty="0" smtClean="0"/>
              <a:t>Coordination and combining results</a:t>
            </a:r>
          </a:p>
        </p:txBody>
      </p:sp>
      <p:pic>
        <p:nvPicPr>
          <p:cNvPr id="5" name="Picture 4"/>
          <p:cNvPicPr>
            <a:picLocks noChangeAspect="1"/>
          </p:cNvPicPr>
          <p:nvPr/>
        </p:nvPicPr>
        <p:blipFill>
          <a:blip r:embed="rId2"/>
          <a:stretch>
            <a:fillRect/>
          </a:stretch>
        </p:blipFill>
        <p:spPr>
          <a:xfrm>
            <a:off x="7543800" y="1417638"/>
            <a:ext cx="4363092" cy="3027315"/>
          </a:xfrm>
          <a:prstGeom prst="rect">
            <a:avLst/>
          </a:prstGeom>
        </p:spPr>
      </p:pic>
      <p:sp>
        <p:nvSpPr>
          <p:cNvPr id="6" name="TextBox 5"/>
          <p:cNvSpPr txBox="1"/>
          <p:nvPr/>
        </p:nvSpPr>
        <p:spPr>
          <a:xfrm>
            <a:off x="9790378" y="4041304"/>
            <a:ext cx="1803251" cy="369332"/>
          </a:xfrm>
          <a:prstGeom prst="rect">
            <a:avLst/>
          </a:prstGeom>
          <a:noFill/>
        </p:spPr>
        <p:txBody>
          <a:bodyPr wrap="none" rtlCol="0">
            <a:spAutoFit/>
          </a:bodyPr>
          <a:lstStyle/>
          <a:p>
            <a:r>
              <a:rPr lang="en-US" dirty="0"/>
              <a:t>shutterstock.com</a:t>
            </a:r>
          </a:p>
        </p:txBody>
      </p:sp>
    </p:spTree>
    <p:extLst>
      <p:ext uri="{BB962C8B-B14F-4D97-AF65-F5344CB8AC3E}">
        <p14:creationId xmlns:p14="http://schemas.microsoft.com/office/powerpoint/2010/main" val="462536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Comments</a:t>
            </a:r>
            <a:endParaRPr lang="en-US" dirty="0"/>
          </a:p>
        </p:txBody>
      </p:sp>
      <p:sp>
        <p:nvSpPr>
          <p:cNvPr id="3" name="Content Placeholder 2"/>
          <p:cNvSpPr>
            <a:spLocks noGrp="1"/>
          </p:cNvSpPr>
          <p:nvPr>
            <p:ph idx="1"/>
          </p:nvPr>
        </p:nvSpPr>
        <p:spPr/>
        <p:txBody>
          <a:bodyPr>
            <a:noAutofit/>
          </a:bodyPr>
          <a:lstStyle/>
          <a:p>
            <a:r>
              <a:rPr lang="en-US" dirty="0" smtClean="0"/>
              <a:t>We know the question(s)</a:t>
            </a:r>
          </a:p>
          <a:p>
            <a:r>
              <a:rPr lang="en-US" dirty="0" smtClean="0"/>
              <a:t>Incentive (demand?) and ingredients are available</a:t>
            </a:r>
          </a:p>
          <a:p>
            <a:pPr lvl="1"/>
            <a:r>
              <a:rPr lang="en-US" dirty="0" smtClean="0"/>
              <a:t>“most studied estuary in the world”</a:t>
            </a:r>
          </a:p>
          <a:p>
            <a:pPr lvl="1"/>
            <a:r>
              <a:rPr lang="en-US" dirty="0" smtClean="0"/>
              <a:t>Not meeting many goals</a:t>
            </a:r>
          </a:p>
          <a:p>
            <a:pPr lvl="1"/>
            <a:r>
              <a:rPr lang="en-US" dirty="0" smtClean="0"/>
              <a:t>Other restoration programs are assessing LR response</a:t>
            </a:r>
          </a:p>
          <a:p>
            <a:r>
              <a:rPr lang="en-US" dirty="0" smtClean="0"/>
              <a:t>Leverage existing analyses; identify new analyses</a:t>
            </a:r>
          </a:p>
          <a:p>
            <a:r>
              <a:rPr lang="en-US" dirty="0" smtClean="0"/>
              <a:t>Follow the framework, we can add analyses</a:t>
            </a:r>
          </a:p>
          <a:p>
            <a:pPr lvl="1"/>
            <a:r>
              <a:rPr lang="en-US" dirty="0" smtClean="0"/>
              <a:t>“meta-methods”</a:t>
            </a:r>
          </a:p>
          <a:p>
            <a:pPr lvl="1"/>
            <a:r>
              <a:rPr lang="en-US" dirty="0" smtClean="0"/>
              <a:t>“meta-results”</a:t>
            </a:r>
            <a:endParaRPr lang="en-US" dirty="0"/>
          </a:p>
        </p:txBody>
      </p:sp>
    </p:spTree>
    <p:extLst>
      <p:ext uri="{BB962C8B-B14F-4D97-AF65-F5344CB8AC3E}">
        <p14:creationId xmlns:p14="http://schemas.microsoft.com/office/powerpoint/2010/main" val="107528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667"/>
            <a:ext cx="10972800" cy="1143000"/>
          </a:xfrm>
        </p:spPr>
        <p:txBody>
          <a:bodyPr/>
          <a:lstStyle/>
          <a:p>
            <a:r>
              <a:rPr lang="en-US" dirty="0" smtClean="0"/>
              <a:t>Final Comments</a:t>
            </a:r>
            <a:endParaRPr lang="en-US" dirty="0"/>
          </a:p>
        </p:txBody>
      </p:sp>
      <p:sp>
        <p:nvSpPr>
          <p:cNvPr id="3" name="Content Placeholder 2"/>
          <p:cNvSpPr>
            <a:spLocks noGrp="1"/>
          </p:cNvSpPr>
          <p:nvPr>
            <p:ph idx="1"/>
          </p:nvPr>
        </p:nvSpPr>
        <p:spPr>
          <a:xfrm>
            <a:off x="609600" y="1143000"/>
            <a:ext cx="10972800" cy="4525963"/>
          </a:xfrm>
        </p:spPr>
        <p:txBody>
          <a:bodyPr>
            <a:noAutofit/>
          </a:bodyPr>
          <a:lstStyle/>
          <a:p>
            <a:r>
              <a:rPr lang="en-US" dirty="0" smtClean="0"/>
              <a:t>Living Resource Modeling &amp; Assessment WG</a:t>
            </a:r>
          </a:p>
          <a:p>
            <a:r>
              <a:rPr lang="en-US" dirty="0" smtClean="0"/>
              <a:t>Assessment of LR responses and likely responses</a:t>
            </a:r>
          </a:p>
          <a:p>
            <a:pPr lvl="1"/>
            <a:r>
              <a:rPr lang="en-US" dirty="0" smtClean="0"/>
              <a:t>“expectations”</a:t>
            </a:r>
          </a:p>
          <a:p>
            <a:r>
              <a:rPr lang="en-US" dirty="0" smtClean="0"/>
              <a:t>Use it to “optimize” WQ and habitat efforts</a:t>
            </a:r>
          </a:p>
          <a:p>
            <a:pPr lvl="1"/>
            <a:r>
              <a:rPr lang="en-US" dirty="0" smtClean="0"/>
              <a:t>“inverse problem”</a:t>
            </a:r>
          </a:p>
          <a:p>
            <a:r>
              <a:rPr lang="en-US" dirty="0" smtClean="0"/>
              <a:t>Start with feasibility level</a:t>
            </a:r>
          </a:p>
          <a:p>
            <a:pPr lvl="1"/>
            <a:r>
              <a:rPr lang="en-US" dirty="0" smtClean="0"/>
              <a:t>Low hanging fruit or key issues</a:t>
            </a:r>
          </a:p>
          <a:p>
            <a:pPr lvl="1"/>
            <a:r>
              <a:rPr lang="en-US" dirty="0" smtClean="0"/>
              <a:t>“test the waters”</a:t>
            </a:r>
          </a:p>
          <a:p>
            <a:pPr lvl="1"/>
            <a:r>
              <a:rPr lang="en-US" dirty="0" smtClean="0"/>
              <a:t>Use shallows (hotspots, 3 contrasting estuaries)</a:t>
            </a:r>
          </a:p>
          <a:p>
            <a:pPr lvl="1"/>
            <a:r>
              <a:rPr lang="en-US" dirty="0" smtClean="0"/>
              <a:t>Strategic</a:t>
            </a:r>
          </a:p>
        </p:txBody>
      </p:sp>
    </p:spTree>
    <p:extLst>
      <p:ext uri="{BB962C8B-B14F-4D97-AF65-F5344CB8AC3E}">
        <p14:creationId xmlns:p14="http://schemas.microsoft.com/office/powerpoint/2010/main" val="280289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1066800"/>
            <a:ext cx="5470769" cy="3657600"/>
          </a:xfrm>
          <a:prstGeom prst="rect">
            <a:avLst/>
          </a:prstGeom>
        </p:spPr>
      </p:pic>
      <p:sp>
        <p:nvSpPr>
          <p:cNvPr id="7" name="TextBox 6"/>
          <p:cNvSpPr txBox="1"/>
          <p:nvPr/>
        </p:nvSpPr>
        <p:spPr>
          <a:xfrm>
            <a:off x="1219200" y="6310698"/>
            <a:ext cx="4773999" cy="307777"/>
          </a:xfrm>
          <a:prstGeom prst="rect">
            <a:avLst/>
          </a:prstGeom>
          <a:noFill/>
        </p:spPr>
        <p:txBody>
          <a:bodyPr wrap="none" rtlCol="0">
            <a:spAutoFit/>
          </a:bodyPr>
          <a:lstStyle/>
          <a:p>
            <a:r>
              <a:rPr lang="en-US" sz="1400" dirty="0"/>
              <a:t>https://www.ruralhealthinfo.org/toolkits/networks/4/planning</a:t>
            </a:r>
          </a:p>
        </p:txBody>
      </p:sp>
      <p:pic>
        <p:nvPicPr>
          <p:cNvPr id="2" name="Picture 1"/>
          <p:cNvPicPr>
            <a:picLocks noChangeAspect="1"/>
          </p:cNvPicPr>
          <p:nvPr/>
        </p:nvPicPr>
        <p:blipFill>
          <a:blip r:embed="rId3"/>
          <a:stretch>
            <a:fillRect/>
          </a:stretch>
        </p:blipFill>
        <p:spPr>
          <a:xfrm>
            <a:off x="6400800" y="1459637"/>
            <a:ext cx="5578928" cy="3124200"/>
          </a:xfrm>
          <a:prstGeom prst="rect">
            <a:avLst/>
          </a:prstGeom>
        </p:spPr>
      </p:pic>
      <p:sp>
        <p:nvSpPr>
          <p:cNvPr id="3" name="TextBox 2"/>
          <p:cNvSpPr txBox="1"/>
          <p:nvPr/>
        </p:nvSpPr>
        <p:spPr>
          <a:xfrm>
            <a:off x="8010269" y="6172200"/>
            <a:ext cx="4149919" cy="584775"/>
          </a:xfrm>
          <a:prstGeom prst="rect">
            <a:avLst/>
          </a:prstGeom>
          <a:noFill/>
        </p:spPr>
        <p:txBody>
          <a:bodyPr wrap="none" rtlCol="0">
            <a:spAutoFit/>
          </a:bodyPr>
          <a:lstStyle/>
          <a:p>
            <a:pPr algn="ctr"/>
            <a:r>
              <a:rPr lang="en-US" sz="1400" dirty="0"/>
              <a:t>https://</a:t>
            </a:r>
            <a:r>
              <a:rPr lang="en-US" sz="1400" dirty="0" smtClean="0"/>
              <a:t>alandersen.co/2017/10/05/are-your-windows-</a:t>
            </a:r>
          </a:p>
          <a:p>
            <a:pPr algn="ctr"/>
            <a:r>
              <a:rPr lang="en-US" sz="1400" dirty="0" smtClean="0"/>
              <a:t>of-opportunity-open-or-close-a-trail-tip</a:t>
            </a:r>
            <a:r>
              <a:rPr lang="en-US" dirty="0"/>
              <a:t>/</a:t>
            </a:r>
          </a:p>
        </p:txBody>
      </p:sp>
    </p:spTree>
    <p:extLst>
      <p:ext uri="{BB962C8B-B14F-4D97-AF65-F5344CB8AC3E}">
        <p14:creationId xmlns:p14="http://schemas.microsoft.com/office/powerpoint/2010/main" val="1135138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Many reasons to relate water quality and habitat changes to living resources</a:t>
            </a:r>
            <a:endParaRPr lang="en-US" dirty="0"/>
          </a:p>
        </p:txBody>
      </p:sp>
      <p:sp>
        <p:nvSpPr>
          <p:cNvPr id="3" name="Content Placeholder 2"/>
          <p:cNvSpPr>
            <a:spLocks noGrp="1"/>
          </p:cNvSpPr>
          <p:nvPr>
            <p:ph idx="1"/>
          </p:nvPr>
        </p:nvSpPr>
        <p:spPr>
          <a:xfrm>
            <a:off x="1752600" y="1828800"/>
            <a:ext cx="8686800" cy="4525963"/>
          </a:xfrm>
        </p:spPr>
        <p:txBody>
          <a:bodyPr>
            <a:normAutofit lnSpcReduction="10000"/>
          </a:bodyPr>
          <a:lstStyle/>
          <a:p>
            <a:r>
              <a:rPr lang="en-US" dirty="0" smtClean="0"/>
              <a:t>Valued by stakeholders and society</a:t>
            </a:r>
          </a:p>
          <a:p>
            <a:r>
              <a:rPr lang="en-US" dirty="0" smtClean="0"/>
              <a:t>Restoration is costly </a:t>
            </a:r>
          </a:p>
          <a:p>
            <a:r>
              <a:rPr lang="en-US" dirty="0" smtClean="0"/>
              <a:t>Realistic and feasible targets and goals</a:t>
            </a:r>
          </a:p>
          <a:p>
            <a:r>
              <a:rPr lang="en-US" dirty="0" smtClean="0"/>
              <a:t>Watershed Agreement</a:t>
            </a:r>
          </a:p>
          <a:p>
            <a:r>
              <a:rPr lang="en-US" dirty="0" smtClean="0"/>
              <a:t>Ecological and economic efficiency - “reckoning”</a:t>
            </a:r>
          </a:p>
          <a:p>
            <a:r>
              <a:rPr lang="en-US" dirty="0" smtClean="0"/>
              <a:t>Expectations</a:t>
            </a:r>
          </a:p>
          <a:p>
            <a:r>
              <a:rPr lang="en-US" dirty="0" smtClean="0"/>
              <a:t>Adaptive management</a:t>
            </a:r>
          </a:p>
          <a:p>
            <a:r>
              <a:rPr lang="en-US" dirty="0" smtClean="0"/>
              <a:t>Winner and losers</a:t>
            </a:r>
          </a:p>
        </p:txBody>
      </p:sp>
    </p:spTree>
    <p:extLst>
      <p:ext uri="{BB962C8B-B14F-4D97-AF65-F5344CB8AC3E}">
        <p14:creationId xmlns:p14="http://schemas.microsoft.com/office/powerpoint/2010/main" val="43381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CESR Executive Summary</a:t>
            </a:r>
            <a:endParaRPr lang="en-US" dirty="0"/>
          </a:p>
        </p:txBody>
      </p:sp>
      <p:sp>
        <p:nvSpPr>
          <p:cNvPr id="4" name="Content Placeholder 3"/>
          <p:cNvSpPr>
            <a:spLocks noGrp="1"/>
          </p:cNvSpPr>
          <p:nvPr>
            <p:ph idx="1"/>
          </p:nvPr>
        </p:nvSpPr>
        <p:spPr/>
        <p:txBody>
          <a:bodyPr>
            <a:normAutofit fontScale="85000" lnSpcReduction="20000"/>
          </a:bodyPr>
          <a:lstStyle/>
          <a:p>
            <a:r>
              <a:rPr lang="en-US" smtClean="0"/>
              <a:t>Finding: Significant enhancement of living resources can be achieved through additional management actions without complete achievement of water quality standards across all habitats.</a:t>
            </a:r>
          </a:p>
          <a:p>
            <a:endParaRPr lang="en-US" smtClean="0"/>
          </a:p>
          <a:p>
            <a:r>
              <a:rPr lang="en-US" smtClean="0"/>
              <a:t>Policy implication: The legal requirements of the Clean Water Act (the water quality goal) divert attention away from considering multiple means of improving living resources (support of aquatic life as the designated use) as articulated in the Chesapeake Bay  Watershed Agreement.</a:t>
            </a:r>
          </a:p>
          <a:p>
            <a:endParaRPr lang="en-US" smtClean="0"/>
          </a:p>
          <a:p>
            <a:r>
              <a:rPr lang="en-US" smtClean="0"/>
              <a:t>Policy implication: Opportunities exist to adjust approaches to prioritize management actions that improve living resource response (e.g., shallows).</a:t>
            </a:r>
            <a:endParaRPr lang="en-US" dirty="0"/>
          </a:p>
        </p:txBody>
      </p:sp>
    </p:spTree>
    <p:extLst>
      <p:ext uri="{BB962C8B-B14F-4D97-AF65-F5344CB8AC3E}">
        <p14:creationId xmlns:p14="http://schemas.microsoft.com/office/powerpoint/2010/main" val="401862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438400" y="838200"/>
            <a:ext cx="7010400" cy="5715000"/>
          </a:xfrm>
        </p:spPr>
        <p:txBody>
          <a:bodyPr>
            <a:normAutofit fontScale="85000" lnSpcReduction="20000"/>
          </a:bodyPr>
          <a:lstStyle/>
          <a:p>
            <a:pPr marL="0" indent="-457200">
              <a:spcBef>
                <a:spcPts val="600"/>
              </a:spcBef>
              <a:buNone/>
            </a:pPr>
            <a:r>
              <a:rPr lang="en-US" sz="2800" dirty="0" smtClean="0"/>
              <a:t>1 </a:t>
            </a:r>
            <a:r>
              <a:rPr lang="en-US" sz="3000" dirty="0" smtClean="0"/>
              <a:t>Introduction</a:t>
            </a:r>
          </a:p>
          <a:p>
            <a:pPr marL="0" indent="-457200">
              <a:spcBef>
                <a:spcPts val="600"/>
              </a:spcBef>
              <a:buNone/>
            </a:pPr>
            <a:endParaRPr lang="en-US" sz="3000" dirty="0" smtClean="0"/>
          </a:p>
          <a:p>
            <a:pPr marL="0" indent="-457200">
              <a:spcBef>
                <a:spcPts val="600"/>
              </a:spcBef>
              <a:buNone/>
            </a:pPr>
            <a:r>
              <a:rPr lang="en-US" sz="3000" dirty="0" smtClean="0"/>
              <a:t>2 Why now? </a:t>
            </a:r>
          </a:p>
          <a:p>
            <a:pPr marL="0" indent="-457200">
              <a:spcBef>
                <a:spcPts val="600"/>
              </a:spcBef>
              <a:buNone/>
            </a:pPr>
            <a:endParaRPr lang="en-US" sz="3000" dirty="0" smtClean="0"/>
          </a:p>
          <a:p>
            <a:pPr marL="0" indent="-457200">
              <a:spcBef>
                <a:spcPts val="600"/>
              </a:spcBef>
              <a:buNone/>
            </a:pPr>
            <a:r>
              <a:rPr lang="en-US" sz="3000" dirty="0" smtClean="0"/>
              <a:t>3 Management Questions that Could Be Answered</a:t>
            </a:r>
          </a:p>
          <a:p>
            <a:pPr marL="0" indent="-457200">
              <a:spcBef>
                <a:spcPts val="600"/>
              </a:spcBef>
              <a:buNone/>
            </a:pPr>
            <a:endParaRPr lang="en-US" sz="3000" dirty="0" smtClean="0"/>
          </a:p>
          <a:p>
            <a:pPr marL="0" indent="-457200">
              <a:spcBef>
                <a:spcPts val="600"/>
              </a:spcBef>
              <a:buNone/>
            </a:pPr>
            <a:r>
              <a:rPr lang="en-US" sz="3000" dirty="0" smtClean="0"/>
              <a:t>4 Existing Links Between WQ/Habitat &amp; LR</a:t>
            </a:r>
          </a:p>
          <a:p>
            <a:pPr marL="0" indent="-457200">
              <a:spcBef>
                <a:spcPts val="600"/>
              </a:spcBef>
              <a:buNone/>
            </a:pPr>
            <a:r>
              <a:rPr lang="en-US" sz="3000" dirty="0" smtClean="0"/>
              <a:t>    4.1 Assessing Progress of Restoring LR of the CB</a:t>
            </a:r>
          </a:p>
          <a:p>
            <a:pPr marL="0" indent="-457200">
              <a:spcBef>
                <a:spcPts val="600"/>
              </a:spcBef>
              <a:buNone/>
            </a:pPr>
            <a:r>
              <a:rPr lang="en-US" sz="3000" dirty="0" smtClean="0"/>
              <a:t>    4.2 Example of Analyses for CB Living Resources</a:t>
            </a:r>
          </a:p>
          <a:p>
            <a:pPr marL="0" indent="-457200">
              <a:spcBef>
                <a:spcPts val="600"/>
              </a:spcBef>
              <a:buNone/>
            </a:pPr>
            <a:r>
              <a:rPr lang="en-US" sz="3000" dirty="0" smtClean="0"/>
              <a:t>        4.2.1 Habitat-based Assessment</a:t>
            </a:r>
          </a:p>
          <a:p>
            <a:pPr marL="0" indent="-457200">
              <a:spcBef>
                <a:spcPts val="600"/>
              </a:spcBef>
              <a:buNone/>
            </a:pPr>
            <a:r>
              <a:rPr lang="en-US" sz="3000" dirty="0" smtClean="0"/>
              <a:t>        4.2.2 Statistical Analysis of LR Monitoring Data</a:t>
            </a:r>
          </a:p>
          <a:p>
            <a:pPr marL="0" indent="-457200">
              <a:spcBef>
                <a:spcPts val="600"/>
              </a:spcBef>
              <a:buNone/>
            </a:pPr>
            <a:r>
              <a:rPr lang="en-US" sz="3000" dirty="0" smtClean="0"/>
              <a:t>        4.2.3 Living Resource Models</a:t>
            </a:r>
          </a:p>
          <a:p>
            <a:pPr marL="0" indent="-457200">
              <a:spcBef>
                <a:spcPts val="600"/>
              </a:spcBef>
              <a:buNone/>
            </a:pPr>
            <a:endParaRPr lang="en-US" sz="3000" dirty="0" smtClean="0"/>
          </a:p>
          <a:p>
            <a:pPr marL="0" indent="-457200">
              <a:spcBef>
                <a:spcPts val="600"/>
              </a:spcBef>
              <a:buNone/>
            </a:pPr>
            <a:r>
              <a:rPr lang="en-US" sz="3000" dirty="0" smtClean="0"/>
              <a:t>5 LR and Other Large-scale Restoration Efforts</a:t>
            </a:r>
            <a:endParaRPr lang="en-US" sz="3000" dirty="0"/>
          </a:p>
        </p:txBody>
      </p:sp>
      <p:sp>
        <p:nvSpPr>
          <p:cNvPr id="2" name="TextBox 1"/>
          <p:cNvSpPr txBox="1"/>
          <p:nvPr/>
        </p:nvSpPr>
        <p:spPr>
          <a:xfrm>
            <a:off x="4876800" y="228600"/>
            <a:ext cx="2414122" cy="769441"/>
          </a:xfrm>
          <a:prstGeom prst="rect">
            <a:avLst/>
          </a:prstGeom>
          <a:noFill/>
        </p:spPr>
        <p:txBody>
          <a:bodyPr wrap="none" rtlCol="0">
            <a:spAutoFit/>
          </a:bodyPr>
          <a:lstStyle/>
          <a:p>
            <a:r>
              <a:rPr lang="en-US" sz="4400" dirty="0">
                <a:latin typeface="Calibri" panose="020F0502020204030204" pitchFamily="34" charset="0"/>
                <a:cs typeface="Calibri" panose="020F0502020204030204" pitchFamily="34" charset="0"/>
              </a:rPr>
              <a:t>LR Report</a:t>
            </a:r>
          </a:p>
        </p:txBody>
      </p:sp>
    </p:spTree>
    <p:extLst>
      <p:ext uri="{BB962C8B-B14F-4D97-AF65-F5344CB8AC3E}">
        <p14:creationId xmlns:p14="http://schemas.microsoft.com/office/powerpoint/2010/main" val="422310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81200" y="457200"/>
            <a:ext cx="8229600" cy="6324600"/>
          </a:xfrm>
        </p:spPr>
        <p:txBody>
          <a:bodyPr>
            <a:normAutofit fontScale="40000" lnSpcReduction="20000"/>
          </a:bodyPr>
          <a:lstStyle/>
          <a:p>
            <a:pPr marL="0" indent="0">
              <a:buNone/>
            </a:pPr>
            <a:r>
              <a:rPr lang="en-US" sz="6400" dirty="0"/>
              <a:t>6 Going Forward</a:t>
            </a:r>
          </a:p>
          <a:p>
            <a:pPr marL="0" indent="0">
              <a:buNone/>
            </a:pPr>
            <a:endParaRPr lang="en-US" sz="6400" dirty="0"/>
          </a:p>
          <a:p>
            <a:pPr marL="0" indent="0">
              <a:buNone/>
            </a:pPr>
            <a:r>
              <a:rPr lang="en-US" sz="6400" dirty="0"/>
              <a:t>7 Proposed Framework (Concepts)</a:t>
            </a:r>
          </a:p>
          <a:p>
            <a:pPr marL="0" indent="0">
              <a:buNone/>
            </a:pPr>
            <a:r>
              <a:rPr lang="en-US" sz="6400" dirty="0"/>
              <a:t>     7.1	 Complex Life cycles and life history strategies</a:t>
            </a:r>
          </a:p>
          <a:p>
            <a:pPr marL="0" indent="0">
              <a:buNone/>
            </a:pPr>
            <a:r>
              <a:rPr lang="en-US" sz="6400" dirty="0"/>
              <a:t>     7.2   Variability, uncertainty, and stochasticity</a:t>
            </a:r>
          </a:p>
          <a:p>
            <a:pPr marL="0" indent="0">
              <a:buNone/>
            </a:pPr>
            <a:r>
              <a:rPr lang="en-US" sz="6400" dirty="0"/>
              <a:t>     7.3	 Model complexity</a:t>
            </a:r>
          </a:p>
          <a:p>
            <a:pPr marL="0" indent="0">
              <a:buNone/>
            </a:pPr>
            <a:r>
              <a:rPr lang="en-US" sz="6400" dirty="0"/>
              <a:t>     7.4	 Vital rates </a:t>
            </a:r>
          </a:p>
          <a:p>
            <a:pPr marL="0" indent="0">
              <a:buNone/>
            </a:pPr>
            <a:r>
              <a:rPr lang="en-US" sz="6400" dirty="0"/>
              <a:t>     7.5 	 Habitat suitability and capacity</a:t>
            </a:r>
          </a:p>
          <a:p>
            <a:pPr marL="0" indent="0">
              <a:buNone/>
            </a:pPr>
            <a:r>
              <a:rPr lang="en-US" sz="6400" dirty="0"/>
              <a:t>     7.6	 Biological organization</a:t>
            </a:r>
          </a:p>
          <a:p>
            <a:pPr marL="0" indent="0">
              <a:buNone/>
            </a:pPr>
            <a:r>
              <a:rPr lang="en-US" sz="6400" dirty="0"/>
              <a:t>     7.7	 Nonequilibrium theory and baseline</a:t>
            </a:r>
          </a:p>
          <a:p>
            <a:pPr marL="0" indent="0">
              <a:buNone/>
            </a:pPr>
            <a:r>
              <a:rPr lang="en-US" sz="6400" dirty="0"/>
              <a:t>     7.8	 Multiple Influencing Factors</a:t>
            </a:r>
          </a:p>
          <a:p>
            <a:pPr marL="0" indent="0">
              <a:buNone/>
            </a:pPr>
            <a:r>
              <a:rPr lang="en-US" sz="6400" dirty="0"/>
              <a:t>     7.9	 Tradeoffs (win-lose), Win-win, and Lose-lose</a:t>
            </a:r>
          </a:p>
          <a:p>
            <a:pPr marL="0" indent="0">
              <a:buNone/>
            </a:pPr>
            <a:r>
              <a:rPr lang="en-US" sz="6400" dirty="0"/>
              <a:t>     7.10 Power to detect responses</a:t>
            </a:r>
          </a:p>
          <a:p>
            <a:pPr marL="0" indent="0">
              <a:buNone/>
            </a:pPr>
            <a:r>
              <a:rPr lang="en-US" sz="6400" dirty="0"/>
              <a:t>     7.11 Explicit and implicit representations</a:t>
            </a:r>
          </a:p>
          <a:p>
            <a:pPr marL="0" indent="0">
              <a:buNone/>
            </a:pPr>
            <a:r>
              <a:rPr lang="en-US" sz="6400" dirty="0"/>
              <a:t>     7.12 Relative versus absolute predictions</a:t>
            </a:r>
          </a:p>
        </p:txBody>
      </p:sp>
    </p:spTree>
    <p:extLst>
      <p:ext uri="{BB962C8B-B14F-4D97-AF65-F5344CB8AC3E}">
        <p14:creationId xmlns:p14="http://schemas.microsoft.com/office/powerpoint/2010/main" val="294516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81200" y="457200"/>
            <a:ext cx="8229600" cy="6324600"/>
          </a:xfrm>
        </p:spPr>
        <p:txBody>
          <a:bodyPr>
            <a:normAutofit fontScale="25000" lnSpcReduction="20000"/>
          </a:bodyPr>
          <a:lstStyle/>
          <a:p>
            <a:pPr marL="0" indent="0">
              <a:buNone/>
            </a:pPr>
            <a:endParaRPr lang="en-US" sz="10400" dirty="0"/>
          </a:p>
          <a:p>
            <a:pPr marL="0" indent="0">
              <a:buNone/>
            </a:pPr>
            <a:r>
              <a:rPr lang="en-US" sz="10400" dirty="0"/>
              <a:t>8 Strategic determination of an analysis plan</a:t>
            </a:r>
          </a:p>
          <a:p>
            <a:pPr marL="0" indent="0">
              <a:buNone/>
            </a:pPr>
            <a:r>
              <a:rPr lang="en-US" sz="10400" dirty="0"/>
              <a:t>     8.1 Selecting species</a:t>
            </a:r>
          </a:p>
          <a:p>
            <a:pPr marL="0" indent="0">
              <a:buNone/>
            </a:pPr>
            <a:r>
              <a:rPr lang="en-US" sz="10400" dirty="0"/>
              <a:t>     8.2 Available Data</a:t>
            </a:r>
          </a:p>
          <a:p>
            <a:pPr marL="0" indent="0">
              <a:buNone/>
            </a:pPr>
            <a:r>
              <a:rPr lang="en-US" sz="10400" dirty="0"/>
              <a:t>     8.3 Response and explanatory variables</a:t>
            </a:r>
          </a:p>
          <a:p>
            <a:pPr marL="0" indent="0">
              <a:buNone/>
            </a:pPr>
            <a:r>
              <a:rPr lang="en-US" sz="10400" dirty="0"/>
              <a:t>     8.4 Biological, temporal, &amp; spatial scales</a:t>
            </a:r>
          </a:p>
          <a:p>
            <a:pPr marL="0" indent="0">
              <a:buNone/>
            </a:pPr>
            <a:r>
              <a:rPr lang="en-US" sz="10400" dirty="0"/>
              <a:t>     8.5 Analytical approaches</a:t>
            </a:r>
          </a:p>
          <a:p>
            <a:pPr marL="0" indent="0">
              <a:buNone/>
            </a:pPr>
            <a:r>
              <a:rPr lang="en-US" sz="10400" dirty="0"/>
              <a:t>     8.6 Coordination and combining results</a:t>
            </a:r>
          </a:p>
          <a:p>
            <a:pPr marL="0" indent="0">
              <a:buNone/>
            </a:pPr>
            <a:endParaRPr lang="en-US" sz="10400" dirty="0"/>
          </a:p>
          <a:p>
            <a:pPr marL="0" indent="0">
              <a:buNone/>
            </a:pPr>
            <a:r>
              <a:rPr lang="en-US" sz="10400" dirty="0"/>
              <a:t>9 Final comments</a:t>
            </a:r>
          </a:p>
          <a:p>
            <a:pPr marL="0" indent="0">
              <a:buNone/>
            </a:pPr>
            <a:endParaRPr lang="en-US" sz="10400" dirty="0"/>
          </a:p>
          <a:p>
            <a:pPr marL="0" indent="0">
              <a:buNone/>
            </a:pPr>
            <a:r>
              <a:rPr lang="en-US" sz="10400" dirty="0"/>
              <a:t>10 Acknowledgements</a:t>
            </a:r>
          </a:p>
          <a:p>
            <a:pPr marL="0" indent="0">
              <a:buNone/>
            </a:pPr>
            <a:endParaRPr lang="en-US" sz="10400" dirty="0"/>
          </a:p>
          <a:p>
            <a:pPr marL="0" indent="0">
              <a:buNone/>
            </a:pPr>
            <a:r>
              <a:rPr lang="en-US" sz="10400" dirty="0"/>
              <a:t>11 References</a:t>
            </a:r>
          </a:p>
          <a:p>
            <a:endParaRPr lang="en-US" dirty="0"/>
          </a:p>
        </p:txBody>
      </p:sp>
    </p:spTree>
    <p:extLst>
      <p:ext uri="{BB962C8B-B14F-4D97-AF65-F5344CB8AC3E}">
        <p14:creationId xmlns:p14="http://schemas.microsoft.com/office/powerpoint/2010/main" val="2673900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Chesapeake Bay</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Shift (expansion) from historical focus on water quality</a:t>
            </a:r>
          </a:p>
          <a:p>
            <a:endParaRPr lang="en-US" smtClean="0"/>
          </a:p>
          <a:p>
            <a:r>
              <a:rPr lang="en-US" smtClean="0"/>
              <a:t>Information and data rich</a:t>
            </a:r>
          </a:p>
          <a:p>
            <a:endParaRPr lang="en-US" smtClean="0"/>
          </a:p>
          <a:p>
            <a:r>
              <a:rPr lang="en-US" smtClean="0"/>
              <a:t>Many scientists = a lot of past and ongoing activities</a:t>
            </a:r>
          </a:p>
          <a:p>
            <a:endParaRPr lang="en-US" smtClean="0"/>
          </a:p>
          <a:p>
            <a:r>
              <a:rPr lang="en-US" smtClean="0"/>
              <a:t>Done at other large-scale restoration efforts</a:t>
            </a:r>
          </a:p>
          <a:p>
            <a:endParaRPr lang="en-US" smtClean="0"/>
          </a:p>
          <a:p>
            <a:r>
              <a:rPr lang="en-US" smtClean="0"/>
              <a:t>Q: How would we go about doing this task?</a:t>
            </a:r>
            <a:endParaRPr lang="en-US" dirty="0"/>
          </a:p>
        </p:txBody>
      </p:sp>
    </p:spTree>
    <p:extLst>
      <p:ext uri="{BB962C8B-B14F-4D97-AF65-F5344CB8AC3E}">
        <p14:creationId xmlns:p14="http://schemas.microsoft.com/office/powerpoint/2010/main" val="1297600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789" y="1013217"/>
            <a:ext cx="2454216" cy="3174119"/>
          </a:xfrm>
          <a:prstGeom prst="rect">
            <a:avLst/>
          </a:prstGeom>
        </p:spPr>
      </p:pic>
      <p:pic>
        <p:nvPicPr>
          <p:cNvPr id="9" name="Picture 8"/>
          <p:cNvPicPr>
            <a:picLocks noChangeAspect="1"/>
          </p:cNvPicPr>
          <p:nvPr/>
        </p:nvPicPr>
        <p:blipFill>
          <a:blip r:embed="rId3"/>
          <a:stretch>
            <a:fillRect/>
          </a:stretch>
        </p:blipFill>
        <p:spPr>
          <a:xfrm>
            <a:off x="7989568" y="1143001"/>
            <a:ext cx="2613656" cy="3386137"/>
          </a:xfrm>
          <a:prstGeom prst="rect">
            <a:avLst/>
          </a:prstGeom>
        </p:spPr>
      </p:pic>
      <p:pic>
        <p:nvPicPr>
          <p:cNvPr id="8" name="Picture 7"/>
          <p:cNvPicPr>
            <a:picLocks noChangeAspect="1"/>
          </p:cNvPicPr>
          <p:nvPr/>
        </p:nvPicPr>
        <p:blipFill>
          <a:blip r:embed="rId4"/>
          <a:stretch>
            <a:fillRect/>
          </a:stretch>
        </p:blipFill>
        <p:spPr>
          <a:xfrm>
            <a:off x="1219200" y="4491439"/>
            <a:ext cx="5780740" cy="2147416"/>
          </a:xfrm>
          <a:prstGeom prst="rect">
            <a:avLst/>
          </a:prstGeom>
          <a:ln w="19050">
            <a:solidFill>
              <a:schemeClr val="accent1"/>
            </a:solidFill>
          </a:ln>
        </p:spPr>
      </p:pic>
      <p:pic>
        <p:nvPicPr>
          <p:cNvPr id="7" name="Picture 6"/>
          <p:cNvPicPr>
            <a:picLocks noChangeAspect="1"/>
          </p:cNvPicPr>
          <p:nvPr/>
        </p:nvPicPr>
        <p:blipFill>
          <a:blip r:embed="rId5"/>
          <a:stretch>
            <a:fillRect/>
          </a:stretch>
        </p:blipFill>
        <p:spPr>
          <a:xfrm>
            <a:off x="7989568" y="4860326"/>
            <a:ext cx="2689864" cy="1742434"/>
          </a:xfrm>
          <a:prstGeom prst="rect">
            <a:avLst/>
          </a:prstGeom>
        </p:spPr>
      </p:pic>
      <p:pic>
        <p:nvPicPr>
          <p:cNvPr id="3" name="Picture 2"/>
          <p:cNvPicPr>
            <a:picLocks noChangeAspect="1"/>
          </p:cNvPicPr>
          <p:nvPr/>
        </p:nvPicPr>
        <p:blipFill>
          <a:blip r:embed="rId6"/>
          <a:stretch>
            <a:fillRect/>
          </a:stretch>
        </p:blipFill>
        <p:spPr>
          <a:xfrm>
            <a:off x="3761657" y="1220440"/>
            <a:ext cx="3817947" cy="2815736"/>
          </a:xfrm>
          <a:prstGeom prst="rect">
            <a:avLst/>
          </a:prstGeom>
        </p:spPr>
      </p:pic>
      <p:sp>
        <p:nvSpPr>
          <p:cNvPr id="2" name="Title 1"/>
          <p:cNvSpPr>
            <a:spLocks noGrp="1"/>
          </p:cNvSpPr>
          <p:nvPr>
            <p:ph type="title"/>
          </p:nvPr>
        </p:nvSpPr>
        <p:spPr>
          <a:xfrm>
            <a:off x="1981200" y="77440"/>
            <a:ext cx="8229600" cy="1143000"/>
          </a:xfrm>
        </p:spPr>
        <p:txBody>
          <a:bodyPr/>
          <a:lstStyle/>
          <a:p>
            <a:r>
              <a:rPr lang="en-US" dirty="0" smtClean="0"/>
              <a:t>Chesapeake Bay is not alone!</a:t>
            </a:r>
            <a:endParaRPr lang="en-US" dirty="0"/>
          </a:p>
        </p:txBody>
      </p:sp>
    </p:spTree>
    <p:extLst>
      <p:ext uri="{BB962C8B-B14F-4D97-AF65-F5344CB8AC3E}">
        <p14:creationId xmlns:p14="http://schemas.microsoft.com/office/powerpoint/2010/main" val="963734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Template_IM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4500</TotalTime>
  <Words>891</Words>
  <Application>Microsoft Office PowerPoint</Application>
  <PresentationFormat>Widescreen</PresentationFormat>
  <Paragraphs>184</Paragraphs>
  <Slides>24</Slides>
  <Notes>2</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BlairMdITC TT Medium</vt:lpstr>
      <vt:lpstr>Calibri</vt:lpstr>
      <vt:lpstr>Cambria</vt:lpstr>
      <vt:lpstr>Wingdings</vt:lpstr>
      <vt:lpstr>Office Theme</vt:lpstr>
      <vt:lpstr>PowerPoint Template_IMET</vt:lpstr>
      <vt:lpstr>Default Design</vt:lpstr>
      <vt:lpstr>category goes here  and here</vt:lpstr>
      <vt:lpstr>PowerPoint Presentation</vt:lpstr>
      <vt:lpstr>Many reasons to relate water quality and habitat changes to living resources</vt:lpstr>
      <vt:lpstr>CESR Executive Summary</vt:lpstr>
      <vt:lpstr>PowerPoint Presentation</vt:lpstr>
      <vt:lpstr>PowerPoint Presentation</vt:lpstr>
      <vt:lpstr>PowerPoint Presentation</vt:lpstr>
      <vt:lpstr>Chesapeake Bay</vt:lpstr>
      <vt:lpstr>Chesapeake Bay is not alone!</vt:lpstr>
      <vt:lpstr>Question: Spending billions on restoration in the US and yet so many are unhappy</vt:lpstr>
      <vt:lpstr>PowerPoint Presentation</vt:lpstr>
      <vt:lpstr>LR Report: Pathways</vt:lpstr>
      <vt:lpstr>Management Questions</vt:lpstr>
      <vt:lpstr>Management Questions</vt:lpstr>
      <vt:lpstr>Continued Status-Quo</vt:lpstr>
      <vt:lpstr>Existing links WQ/Habitat to LR</vt:lpstr>
      <vt:lpstr>Existing links WQ/Habitat to LR</vt:lpstr>
      <vt:lpstr>Existing links WQ/Habitat to LR</vt:lpstr>
      <vt:lpstr>Going Forward</vt:lpstr>
      <vt:lpstr>PowerPoint Presentation</vt:lpstr>
      <vt:lpstr>Living Resources: Framework</vt:lpstr>
      <vt:lpstr>Final Comments</vt:lpstr>
      <vt:lpstr>Final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Aspects of Ecological Modelling:  What they did not teach you in school</dc:title>
  <dc:creator>KennyRose</dc:creator>
  <cp:lastModifiedBy>Bailey.Robertory</cp:lastModifiedBy>
  <cp:revision>373</cp:revision>
  <dcterms:created xsi:type="dcterms:W3CDTF">2016-04-19T11:54:02Z</dcterms:created>
  <dcterms:modified xsi:type="dcterms:W3CDTF">2023-09-14T14:59:12Z</dcterms:modified>
</cp:coreProperties>
</file>