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3"/>
  </p:notesMasterIdLst>
  <p:sldIdLst>
    <p:sldId id="256" r:id="rId2"/>
    <p:sldId id="257" r:id="rId3"/>
    <p:sldId id="275" r:id="rId4"/>
    <p:sldId id="276" r:id="rId5"/>
    <p:sldId id="272" r:id="rId6"/>
    <p:sldId id="277" r:id="rId7"/>
    <p:sldId id="278" r:id="rId8"/>
    <p:sldId id="279" r:id="rId9"/>
    <p:sldId id="280"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Robertory" initials="B" lastIdx="1" clrIdx="0">
    <p:extLst>
      <p:ext uri="{19B8F6BF-5375-455C-9EA6-DF929625EA0E}">
        <p15:presenceInfo xmlns:p15="http://schemas.microsoft.com/office/powerpoint/2012/main" userId="Bailey.Robert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6A92"/>
    <a:srgbClr val="A568D2"/>
    <a:srgbClr val="0378BC"/>
    <a:srgbClr val="108DB4"/>
    <a:srgbClr val="42C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snapToGrid="0">
      <p:cViewPr varScale="1">
        <p:scale>
          <a:sx n="65" d="100"/>
          <a:sy n="65" d="100"/>
        </p:scale>
        <p:origin x="668"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570A1-AB6B-41B4-8238-322212266A2D}"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DDD1C-448A-4C33-8E5A-B05617C713A3}" type="slidenum">
              <a:rPr lang="en-US" smtClean="0"/>
              <a:t>‹#›</a:t>
            </a:fld>
            <a:endParaRPr lang="en-US"/>
          </a:p>
        </p:txBody>
      </p:sp>
    </p:spTree>
    <p:extLst>
      <p:ext uri="{BB962C8B-B14F-4D97-AF65-F5344CB8AC3E}">
        <p14:creationId xmlns:p14="http://schemas.microsoft.com/office/powerpoint/2010/main" val="120966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2</a:t>
            </a:fld>
            <a:endParaRPr lang="en-US"/>
          </a:p>
        </p:txBody>
      </p:sp>
    </p:spTree>
    <p:extLst>
      <p:ext uri="{BB962C8B-B14F-4D97-AF65-F5344CB8AC3E}">
        <p14:creationId xmlns:p14="http://schemas.microsoft.com/office/powerpoint/2010/main" val="54315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11</a:t>
            </a:fld>
            <a:endParaRPr lang="en-US"/>
          </a:p>
        </p:txBody>
      </p:sp>
    </p:spTree>
    <p:extLst>
      <p:ext uri="{BB962C8B-B14F-4D97-AF65-F5344CB8AC3E}">
        <p14:creationId xmlns:p14="http://schemas.microsoft.com/office/powerpoint/2010/main" val="320574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3</a:t>
            </a:fld>
            <a:endParaRPr lang="en-US"/>
          </a:p>
        </p:txBody>
      </p:sp>
    </p:spTree>
    <p:extLst>
      <p:ext uri="{BB962C8B-B14F-4D97-AF65-F5344CB8AC3E}">
        <p14:creationId xmlns:p14="http://schemas.microsoft.com/office/powerpoint/2010/main" val="312031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4</a:t>
            </a:fld>
            <a:endParaRPr lang="en-US"/>
          </a:p>
        </p:txBody>
      </p:sp>
    </p:spTree>
    <p:extLst>
      <p:ext uri="{BB962C8B-B14F-4D97-AF65-F5344CB8AC3E}">
        <p14:creationId xmlns:p14="http://schemas.microsoft.com/office/powerpoint/2010/main" val="299989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5</a:t>
            </a:fld>
            <a:endParaRPr lang="en-US"/>
          </a:p>
        </p:txBody>
      </p:sp>
    </p:spTree>
    <p:extLst>
      <p:ext uri="{BB962C8B-B14F-4D97-AF65-F5344CB8AC3E}">
        <p14:creationId xmlns:p14="http://schemas.microsoft.com/office/powerpoint/2010/main" val="151320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6</a:t>
            </a:fld>
            <a:endParaRPr lang="en-US"/>
          </a:p>
        </p:txBody>
      </p:sp>
    </p:spTree>
    <p:extLst>
      <p:ext uri="{BB962C8B-B14F-4D97-AF65-F5344CB8AC3E}">
        <p14:creationId xmlns:p14="http://schemas.microsoft.com/office/powerpoint/2010/main" val="42289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7</a:t>
            </a:fld>
            <a:endParaRPr lang="en-US"/>
          </a:p>
        </p:txBody>
      </p:sp>
    </p:spTree>
    <p:extLst>
      <p:ext uri="{BB962C8B-B14F-4D97-AF65-F5344CB8AC3E}">
        <p14:creationId xmlns:p14="http://schemas.microsoft.com/office/powerpoint/2010/main" val="334698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8</a:t>
            </a:fld>
            <a:endParaRPr lang="en-US"/>
          </a:p>
        </p:txBody>
      </p:sp>
    </p:spTree>
    <p:extLst>
      <p:ext uri="{BB962C8B-B14F-4D97-AF65-F5344CB8AC3E}">
        <p14:creationId xmlns:p14="http://schemas.microsoft.com/office/powerpoint/2010/main" val="366801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9</a:t>
            </a:fld>
            <a:endParaRPr lang="en-US"/>
          </a:p>
        </p:txBody>
      </p:sp>
    </p:spTree>
    <p:extLst>
      <p:ext uri="{BB962C8B-B14F-4D97-AF65-F5344CB8AC3E}">
        <p14:creationId xmlns:p14="http://schemas.microsoft.com/office/powerpoint/2010/main" val="390684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Bailey</a:t>
            </a:r>
            <a:endParaRPr lang="en-US" dirty="0"/>
          </a:p>
        </p:txBody>
      </p:sp>
      <p:sp>
        <p:nvSpPr>
          <p:cNvPr id="4" name="Slide Number Placeholder 3"/>
          <p:cNvSpPr>
            <a:spLocks noGrp="1"/>
          </p:cNvSpPr>
          <p:nvPr>
            <p:ph type="sldNum" sz="quarter" idx="10"/>
          </p:nvPr>
        </p:nvSpPr>
        <p:spPr/>
        <p:txBody>
          <a:bodyPr/>
          <a:lstStyle/>
          <a:p>
            <a:fld id="{547DDD1C-448A-4C33-8E5A-B05617C713A3}" type="slidenum">
              <a:rPr lang="en-US" smtClean="0"/>
              <a:t>10</a:t>
            </a:fld>
            <a:endParaRPr lang="en-US"/>
          </a:p>
        </p:txBody>
      </p:sp>
    </p:spTree>
    <p:extLst>
      <p:ext uri="{BB962C8B-B14F-4D97-AF65-F5344CB8AC3E}">
        <p14:creationId xmlns:p14="http://schemas.microsoft.com/office/powerpoint/2010/main" val="242542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8EF5E-9FC6-408C-9B6B-A7A6759F11DB}"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342727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8EF5E-9FC6-408C-9B6B-A7A6759F11DB}"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188998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8EF5E-9FC6-408C-9B6B-A7A6759F11DB}"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40929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8EF5E-9FC6-408C-9B6B-A7A6759F11DB}"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83378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E8EF5E-9FC6-408C-9B6B-A7A6759F11DB}"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396735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8EF5E-9FC6-408C-9B6B-A7A6759F11DB}"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7380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8EF5E-9FC6-408C-9B6B-A7A6759F11DB}"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258264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8EF5E-9FC6-408C-9B6B-A7A6759F11DB}"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192482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8EF5E-9FC6-408C-9B6B-A7A6759F11DB}"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369393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E8EF5E-9FC6-408C-9B6B-A7A6759F11DB}"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42680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E8EF5E-9FC6-408C-9B6B-A7A6759F11DB}"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DB114-FB4F-47D8-86E3-87E47004392A}" type="slidenum">
              <a:rPr lang="en-US" smtClean="0"/>
              <a:t>‹#›</a:t>
            </a:fld>
            <a:endParaRPr lang="en-US"/>
          </a:p>
        </p:txBody>
      </p:sp>
    </p:spTree>
    <p:extLst>
      <p:ext uri="{BB962C8B-B14F-4D97-AF65-F5344CB8AC3E}">
        <p14:creationId xmlns:p14="http://schemas.microsoft.com/office/powerpoint/2010/main" val="116530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8EF5E-9FC6-408C-9B6B-A7A6759F11DB}"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DB114-FB4F-47D8-86E3-87E47004392A}" type="slidenum">
              <a:rPr lang="en-US" smtClean="0"/>
              <a:t>‹#›</a:t>
            </a:fld>
            <a:endParaRPr lang="en-US"/>
          </a:p>
        </p:txBody>
      </p:sp>
    </p:spTree>
    <p:extLst>
      <p:ext uri="{BB962C8B-B14F-4D97-AF65-F5344CB8AC3E}">
        <p14:creationId xmlns:p14="http://schemas.microsoft.com/office/powerpoint/2010/main" val="269807134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d18lev1ok5leia.cloudfront.net/chesapeakebay/documents/Invasive_Catfish_Management_Strategy_Aug_2020_fina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chesapeakebay.net/what/publications/2020-invasive-catfish-management-strate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998"/>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2367" y="346024"/>
            <a:ext cx="8913900" cy="1205623"/>
          </a:xfrm>
        </p:spPr>
        <p:txBody>
          <a:bodyPr>
            <a:normAutofit fontScale="90000"/>
          </a:bodyPr>
          <a:lstStyle/>
          <a:p>
            <a:pPr algn="l"/>
            <a:r>
              <a:rPr lang="en-US" sz="4400" dirty="0" smtClean="0">
                <a:solidFill>
                  <a:schemeClr val="tx1"/>
                </a:solidFill>
              </a:rPr>
              <a:t>Invasive Catfish Workgroup </a:t>
            </a:r>
            <a:r>
              <a:rPr lang="en-US" sz="4400" dirty="0"/>
              <a:t>M</a:t>
            </a:r>
            <a:r>
              <a:rPr lang="en-US" sz="4400" dirty="0" smtClean="0">
                <a:solidFill>
                  <a:schemeClr val="tx1"/>
                </a:solidFill>
              </a:rPr>
              <a:t>anagement </a:t>
            </a:r>
            <a:r>
              <a:rPr lang="en-US" sz="4400" dirty="0" smtClean="0"/>
              <a:t>S</a:t>
            </a:r>
            <a:r>
              <a:rPr lang="en-US" sz="4400" dirty="0" smtClean="0">
                <a:solidFill>
                  <a:schemeClr val="tx1"/>
                </a:solidFill>
              </a:rPr>
              <a:t>trategy </a:t>
            </a:r>
            <a:r>
              <a:rPr lang="en-US" sz="4400" dirty="0"/>
              <a:t>P</a:t>
            </a:r>
            <a:r>
              <a:rPr lang="en-US" sz="4400" dirty="0" smtClean="0">
                <a:solidFill>
                  <a:schemeClr val="tx1"/>
                </a:solidFill>
              </a:rPr>
              <a:t>rogress </a:t>
            </a:r>
            <a:r>
              <a:rPr lang="en-US" sz="4400" dirty="0">
                <a:solidFill>
                  <a:schemeClr val="tx1"/>
                </a:solidFill>
              </a:rPr>
              <a:t>and </a:t>
            </a:r>
            <a:r>
              <a:rPr lang="en-US" sz="4400" dirty="0" smtClean="0">
                <a:solidFill>
                  <a:schemeClr val="tx1"/>
                </a:solidFill>
              </a:rPr>
              <a:t>Next </a:t>
            </a:r>
            <a:r>
              <a:rPr lang="en-US" sz="4400" dirty="0" smtClean="0"/>
              <a:t>S</a:t>
            </a:r>
            <a:r>
              <a:rPr lang="en-US" sz="4400" dirty="0" smtClean="0">
                <a:solidFill>
                  <a:schemeClr val="tx1"/>
                </a:solidFill>
              </a:rPr>
              <a:t>teps</a:t>
            </a:r>
            <a:endParaRPr lang="en-US" sz="4400" dirty="0">
              <a:solidFill>
                <a:schemeClr val="tx1"/>
              </a:solidFill>
            </a:endParaRPr>
          </a:p>
        </p:txBody>
      </p:sp>
      <p:sp>
        <p:nvSpPr>
          <p:cNvPr id="3" name="Subtitle 2"/>
          <p:cNvSpPr>
            <a:spLocks noGrp="1"/>
          </p:cNvSpPr>
          <p:nvPr>
            <p:ph type="subTitle" idx="1"/>
          </p:nvPr>
        </p:nvSpPr>
        <p:spPr>
          <a:xfrm>
            <a:off x="5418690" y="2470639"/>
            <a:ext cx="6143195" cy="2417884"/>
          </a:xfrm>
        </p:spPr>
        <p:txBody>
          <a:bodyPr>
            <a:normAutofit/>
          </a:bodyPr>
          <a:lstStyle/>
          <a:p>
            <a:pPr algn="r"/>
            <a:r>
              <a:rPr lang="en-US" sz="4000" dirty="0" smtClean="0"/>
              <a:t>Sustainable Fisheries Goal Implementation Team Meeting – Fall 2023</a:t>
            </a:r>
          </a:p>
          <a:p>
            <a:pPr algn="r"/>
            <a:endParaRPr lang="en-US" sz="4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sp>
        <p:nvSpPr>
          <p:cNvPr id="8" name="Rectangle 7"/>
          <p:cNvSpPr/>
          <p:nvPr/>
        </p:nvSpPr>
        <p:spPr>
          <a:xfrm>
            <a:off x="5465885" y="4381742"/>
            <a:ext cx="6096000" cy="954107"/>
          </a:xfrm>
          <a:prstGeom prst="rect">
            <a:avLst/>
          </a:prstGeom>
        </p:spPr>
        <p:txBody>
          <a:bodyPr>
            <a:spAutoFit/>
          </a:bodyPr>
          <a:lstStyle/>
          <a:p>
            <a:pPr algn="r"/>
            <a:r>
              <a:rPr lang="en-US" sz="2800" dirty="0">
                <a:solidFill>
                  <a:srgbClr val="0378BC"/>
                </a:solidFill>
              </a:rPr>
              <a:t>Bailey </a:t>
            </a:r>
            <a:r>
              <a:rPr lang="en-US" sz="2800" dirty="0" smtClean="0">
                <a:solidFill>
                  <a:srgbClr val="0378BC"/>
                </a:solidFill>
              </a:rPr>
              <a:t>Robertory </a:t>
            </a:r>
            <a:r>
              <a:rPr lang="en-US" sz="2800" dirty="0">
                <a:solidFill>
                  <a:srgbClr val="0378BC"/>
                </a:solidFill>
              </a:rPr>
              <a:t>(CRC)</a:t>
            </a:r>
          </a:p>
          <a:p>
            <a:pPr algn="r"/>
            <a:r>
              <a:rPr lang="en-US" sz="2800" dirty="0">
                <a:solidFill>
                  <a:srgbClr val="0378BC"/>
                </a:solidFill>
              </a:rPr>
              <a:t>bailey.Robertory@noaa.gov</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2713"/>
          <a:stretch/>
        </p:blipFill>
        <p:spPr>
          <a:xfrm>
            <a:off x="567646" y="1985097"/>
            <a:ext cx="4362507" cy="4383805"/>
          </a:xfrm>
          <a:prstGeom prst="rect">
            <a:avLst/>
          </a:prstGeom>
          <a:effectLst>
            <a:softEdge rad="63500"/>
          </a:effectLst>
        </p:spPr>
      </p:pic>
      <p:sp>
        <p:nvSpPr>
          <p:cNvPr id="11" name="TextBox 10"/>
          <p:cNvSpPr txBox="1"/>
          <p:nvPr/>
        </p:nvSpPr>
        <p:spPr>
          <a:xfrm>
            <a:off x="1063256" y="6368902"/>
            <a:ext cx="3029484" cy="307777"/>
          </a:xfrm>
          <a:prstGeom prst="rect">
            <a:avLst/>
          </a:prstGeom>
          <a:noFill/>
        </p:spPr>
        <p:txBody>
          <a:bodyPr wrap="none" rtlCol="0">
            <a:spAutoFit/>
          </a:bodyPr>
          <a:lstStyle/>
          <a:p>
            <a:r>
              <a:rPr lang="en-US" sz="1400" dirty="0" smtClean="0"/>
              <a:t>Photo Credit: Chesapeake Bay Program</a:t>
            </a:r>
            <a:endParaRPr lang="en-US" sz="1400" dirty="0"/>
          </a:p>
        </p:txBody>
      </p:sp>
    </p:spTree>
    <p:extLst>
      <p:ext uri="{BB962C8B-B14F-4D97-AF65-F5344CB8AC3E}">
        <p14:creationId xmlns:p14="http://schemas.microsoft.com/office/powerpoint/2010/main" val="125906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91123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t>ICW – What is being done by members?</a:t>
            </a:r>
            <a:endParaRPr lang="en-US" sz="4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sp>
        <p:nvSpPr>
          <p:cNvPr id="9" name="Content Placeholder 2"/>
          <p:cNvSpPr>
            <a:spLocks noGrp="1"/>
          </p:cNvSpPr>
          <p:nvPr>
            <p:ph idx="1"/>
          </p:nvPr>
        </p:nvSpPr>
        <p:spPr>
          <a:xfrm>
            <a:off x="315826" y="2112789"/>
            <a:ext cx="6861151" cy="4022197"/>
          </a:xfrm>
        </p:spPr>
        <p:txBody>
          <a:bodyPr>
            <a:normAutofit lnSpcReduction="10000"/>
          </a:bodyPr>
          <a:lstStyle/>
          <a:p>
            <a:r>
              <a:rPr lang="en-US" sz="2600" dirty="0" smtClean="0"/>
              <a:t>Members committed to in-person meeting</a:t>
            </a:r>
          </a:p>
          <a:p>
            <a:r>
              <a:rPr lang="en-US" sz="2600" dirty="0" smtClean="0"/>
              <a:t>Member attempting to get Blue Catfish on the menu in Caroline County Public Schools</a:t>
            </a:r>
          </a:p>
          <a:p>
            <a:r>
              <a:rPr lang="en-US" sz="2600" dirty="0" smtClean="0"/>
              <a:t>USGS looking for high priority science needs (possibly catfish needs as identified by group)</a:t>
            </a:r>
          </a:p>
          <a:p>
            <a:r>
              <a:rPr lang="en-US" sz="2600" dirty="0" smtClean="0"/>
              <a:t>Member spoke at Farm Bill hearing to express frustration with USDA requirements</a:t>
            </a:r>
          </a:p>
          <a:p>
            <a:pPr lvl="1"/>
            <a:r>
              <a:rPr lang="en-US" sz="2200" dirty="0" smtClean="0"/>
              <a:t>Working with congressional leaders to get catfish language removed from bills</a:t>
            </a:r>
          </a:p>
          <a:p>
            <a:pPr lvl="1"/>
            <a:r>
              <a:rPr lang="en-US" sz="2200" dirty="0" smtClean="0"/>
              <a:t>Hoping to get more funding for research and processors</a:t>
            </a:r>
          </a:p>
          <a:p>
            <a:endParaRPr lang="en-US" sz="2600" dirty="0" smtClean="0"/>
          </a:p>
        </p:txBody>
      </p:sp>
      <p:pic>
        <p:nvPicPr>
          <p:cNvPr id="2" name="Picture 1"/>
          <p:cNvPicPr>
            <a:picLocks noChangeAspect="1"/>
          </p:cNvPicPr>
          <p:nvPr/>
        </p:nvPicPr>
        <p:blipFill>
          <a:blip r:embed="rId4"/>
          <a:stretch>
            <a:fillRect/>
          </a:stretch>
        </p:blipFill>
        <p:spPr>
          <a:xfrm>
            <a:off x="7783032" y="2358602"/>
            <a:ext cx="3989425" cy="2659617"/>
          </a:xfrm>
          <a:prstGeom prst="rect">
            <a:avLst/>
          </a:prstGeom>
          <a:effectLst>
            <a:softEdge rad="63500"/>
          </a:effectLst>
        </p:spPr>
      </p:pic>
      <p:sp>
        <p:nvSpPr>
          <p:cNvPr id="3" name="TextBox 2"/>
          <p:cNvSpPr txBox="1"/>
          <p:nvPr/>
        </p:nvSpPr>
        <p:spPr>
          <a:xfrm>
            <a:off x="8697433" y="5018219"/>
            <a:ext cx="2315377" cy="307777"/>
          </a:xfrm>
          <a:prstGeom prst="rect">
            <a:avLst/>
          </a:prstGeom>
          <a:noFill/>
        </p:spPr>
        <p:txBody>
          <a:bodyPr wrap="none" rtlCol="0">
            <a:spAutoFit/>
          </a:bodyPr>
          <a:lstStyle/>
          <a:p>
            <a:r>
              <a:rPr lang="en-US" sz="1400" dirty="0" smtClean="0"/>
              <a:t>Photo Credit: NOAA Fisheries</a:t>
            </a:r>
            <a:endParaRPr lang="en-US" sz="1400" dirty="0"/>
          </a:p>
        </p:txBody>
      </p:sp>
    </p:spTree>
    <p:extLst>
      <p:ext uri="{BB962C8B-B14F-4D97-AF65-F5344CB8AC3E}">
        <p14:creationId xmlns:p14="http://schemas.microsoft.com/office/powerpoint/2010/main" val="316715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91123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What suggestions does the Fish GIT have regarding the next steps and focus of the ICW?</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sp>
        <p:nvSpPr>
          <p:cNvPr id="9" name="Content Placeholder 2"/>
          <p:cNvSpPr>
            <a:spLocks noGrp="1"/>
          </p:cNvSpPr>
          <p:nvPr>
            <p:ph idx="1"/>
          </p:nvPr>
        </p:nvSpPr>
        <p:spPr>
          <a:xfrm>
            <a:off x="315826" y="2112789"/>
            <a:ext cx="10412153" cy="3880773"/>
          </a:xfrm>
        </p:spPr>
        <p:txBody>
          <a:bodyPr>
            <a:normAutofit/>
          </a:bodyPr>
          <a:lstStyle/>
          <a:p>
            <a:r>
              <a:rPr lang="en-US" sz="2600" dirty="0" smtClean="0"/>
              <a:t>Open to any and all feedback</a:t>
            </a:r>
          </a:p>
        </p:txBody>
      </p:sp>
      <p:pic>
        <p:nvPicPr>
          <p:cNvPr id="2050" name="Picture 2" descr="Blue Catfish credit Will Parson Chesapeake Bay P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762" y="3322224"/>
            <a:ext cx="5679639" cy="28761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42374" y="6198420"/>
            <a:ext cx="3934667" cy="307777"/>
          </a:xfrm>
          <a:prstGeom prst="rect">
            <a:avLst/>
          </a:prstGeom>
          <a:noFill/>
        </p:spPr>
        <p:txBody>
          <a:bodyPr wrap="none" rtlCol="0">
            <a:spAutoFit/>
          </a:bodyPr>
          <a:lstStyle/>
          <a:p>
            <a:r>
              <a:rPr lang="en-US" sz="1400" dirty="0" smtClean="0"/>
              <a:t>Photo Credit: Will Parson, Chesapeake Bay Program</a:t>
            </a:r>
            <a:endParaRPr lang="en-US" sz="1400" dirty="0"/>
          </a:p>
        </p:txBody>
      </p:sp>
    </p:spTree>
    <p:extLst>
      <p:ext uri="{BB962C8B-B14F-4D97-AF65-F5344CB8AC3E}">
        <p14:creationId xmlns:p14="http://schemas.microsoft.com/office/powerpoint/2010/main" val="3521026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9" y="291183"/>
            <a:ext cx="10515600" cy="1325563"/>
          </a:xfrm>
        </p:spPr>
        <p:txBody>
          <a:bodyPr>
            <a:normAutofit/>
          </a:bodyPr>
          <a:lstStyle/>
          <a:p>
            <a:r>
              <a:rPr lang="en-US" sz="5400" dirty="0" smtClean="0"/>
              <a:t>Introduction</a:t>
            </a:r>
            <a:endParaRPr lang="en-US" sz="5400" dirty="0"/>
          </a:p>
        </p:txBody>
      </p:sp>
      <p:sp>
        <p:nvSpPr>
          <p:cNvPr id="3" name="Content Placeholder 2"/>
          <p:cNvSpPr>
            <a:spLocks noGrp="1"/>
          </p:cNvSpPr>
          <p:nvPr>
            <p:ph idx="1"/>
          </p:nvPr>
        </p:nvSpPr>
        <p:spPr>
          <a:xfrm>
            <a:off x="212379" y="1935933"/>
            <a:ext cx="7187881" cy="3880773"/>
          </a:xfrm>
        </p:spPr>
        <p:txBody>
          <a:bodyPr>
            <a:normAutofit/>
          </a:bodyPr>
          <a:lstStyle/>
          <a:p>
            <a:r>
              <a:rPr lang="en-US" dirty="0" smtClean="0"/>
              <a:t>Bailey Robertory</a:t>
            </a:r>
          </a:p>
          <a:p>
            <a:pPr lvl="1"/>
            <a:r>
              <a:rPr lang="en-US" dirty="0" smtClean="0"/>
              <a:t>CRC staffer with the Sustainable Fisheries Goal Implementation Team</a:t>
            </a:r>
          </a:p>
          <a:p>
            <a:pPr lvl="1"/>
            <a:r>
              <a:rPr lang="en-US" dirty="0" smtClean="0"/>
              <a:t>NOAA Chesapeake Bay Office</a:t>
            </a:r>
          </a:p>
          <a:p>
            <a:pPr lvl="1"/>
            <a:r>
              <a:rPr lang="en-US" dirty="0" smtClean="0"/>
              <a:t>Prior to CRC</a:t>
            </a:r>
          </a:p>
          <a:p>
            <a:pPr lvl="2"/>
            <a:r>
              <a:rPr lang="en-US" dirty="0" smtClean="0"/>
              <a:t>B.S Marine Science</a:t>
            </a:r>
          </a:p>
          <a:p>
            <a:pPr lvl="2"/>
            <a:r>
              <a:rPr lang="en-US" dirty="0" smtClean="0"/>
              <a:t>M.S Wildlife, Aquatic, and Wildlands Science and Management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772" y="2031928"/>
            <a:ext cx="2844378" cy="2709453"/>
          </a:xfrm>
          <a:prstGeom prst="rect">
            <a:avLst/>
          </a:prstGeom>
          <a:effectLst>
            <a:softEdge rad="762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376" y="5001172"/>
            <a:ext cx="5028286" cy="1687072"/>
          </a:xfrm>
          <a:prstGeom prst="rect">
            <a:avLst/>
          </a:prstGeom>
        </p:spPr>
      </p:pic>
      <p:pic>
        <p:nvPicPr>
          <p:cNvPr id="9" name="Picture 8"/>
          <p:cNvPicPr>
            <a:picLocks noChangeAspect="1"/>
          </p:cNvPicPr>
          <p:nvPr/>
        </p:nvPicPr>
        <p:blipFill>
          <a:blip r:embed="rId6"/>
          <a:stretch>
            <a:fillRect/>
          </a:stretch>
        </p:blipFill>
        <p:spPr>
          <a:xfrm>
            <a:off x="8815894" y="4915550"/>
            <a:ext cx="1454196" cy="1596031"/>
          </a:xfrm>
          <a:prstGeom prst="rect">
            <a:avLst/>
          </a:prstGeom>
        </p:spPr>
      </p:pic>
      <p:pic>
        <p:nvPicPr>
          <p:cNvPr id="1026" name="Picture 2" descr="File:Texas Tech Athletics logo.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5961" y="4915550"/>
            <a:ext cx="1422189" cy="166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4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898" y="2112789"/>
            <a:ext cx="6157963" cy="3880773"/>
          </a:xfrm>
        </p:spPr>
        <p:txBody>
          <a:bodyPr>
            <a:normAutofit fontScale="92500"/>
          </a:bodyPr>
          <a:lstStyle/>
          <a:p>
            <a:r>
              <a:rPr lang="en-US" sz="2600" dirty="0" smtClean="0"/>
              <a:t>ICW</a:t>
            </a:r>
          </a:p>
          <a:p>
            <a:r>
              <a:rPr lang="en-US" sz="2600" dirty="0" smtClean="0"/>
              <a:t>Group of different stakeholders tasked with planning the management of invasive catfish (mostly Blue catfish) throughout the Chesapeake Bay Watershed</a:t>
            </a:r>
          </a:p>
          <a:p>
            <a:r>
              <a:rPr lang="en-US" sz="2600" dirty="0" smtClean="0"/>
              <a:t>Group includes state managers, government, scientists, recreational watermen, commercial watermen, and more </a:t>
            </a:r>
          </a:p>
          <a:p>
            <a:r>
              <a:rPr lang="en-US" sz="2600" dirty="0" smtClean="0"/>
              <a:t>Met in 2020 to develop a management strategy</a:t>
            </a:r>
          </a:p>
        </p:txBody>
      </p:sp>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8952886"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What is the Invasive Catfish Workgroup?</a:t>
            </a:r>
            <a:endParaRPr lang="en-US" sz="5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pic>
        <p:nvPicPr>
          <p:cNvPr id="9" name="Picture 8"/>
          <p:cNvPicPr>
            <a:picLocks noChangeAspect="1"/>
          </p:cNvPicPr>
          <p:nvPr/>
        </p:nvPicPr>
        <p:blipFill>
          <a:blip r:embed="rId4"/>
          <a:stretch>
            <a:fillRect/>
          </a:stretch>
        </p:blipFill>
        <p:spPr>
          <a:xfrm>
            <a:off x="6925918" y="2378603"/>
            <a:ext cx="5234147" cy="2650597"/>
          </a:xfrm>
          <a:prstGeom prst="rect">
            <a:avLst/>
          </a:prstGeom>
          <a:effectLst>
            <a:softEdge rad="63500"/>
          </a:effectLst>
        </p:spPr>
      </p:pic>
      <p:sp>
        <p:nvSpPr>
          <p:cNvPr id="10" name="TextBox 9"/>
          <p:cNvSpPr txBox="1"/>
          <p:nvPr/>
        </p:nvSpPr>
        <p:spPr>
          <a:xfrm>
            <a:off x="7751136" y="5029200"/>
            <a:ext cx="3850734" cy="307777"/>
          </a:xfrm>
          <a:prstGeom prst="rect">
            <a:avLst/>
          </a:prstGeom>
          <a:noFill/>
        </p:spPr>
        <p:txBody>
          <a:bodyPr wrap="none" rtlCol="0">
            <a:spAutoFit/>
          </a:bodyPr>
          <a:lstStyle/>
          <a:p>
            <a:r>
              <a:rPr lang="en-US" sz="1400" dirty="0" smtClean="0"/>
              <a:t>Photo Credit: Matt </a:t>
            </a:r>
            <a:r>
              <a:rPr lang="en-US" sz="1400" dirty="0" err="1" smtClean="0"/>
              <a:t>Rath</a:t>
            </a:r>
            <a:r>
              <a:rPr lang="en-US" sz="1400" dirty="0" smtClean="0"/>
              <a:t>, Chesapeake Bay Program</a:t>
            </a:r>
            <a:endParaRPr lang="en-US" sz="1400" dirty="0"/>
          </a:p>
        </p:txBody>
      </p:sp>
    </p:spTree>
    <p:extLst>
      <p:ext uri="{BB962C8B-B14F-4D97-AF65-F5344CB8AC3E}">
        <p14:creationId xmlns:p14="http://schemas.microsoft.com/office/powerpoint/2010/main" val="2132729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007" y="2517394"/>
            <a:ext cx="5999914" cy="3880773"/>
          </a:xfrm>
        </p:spPr>
        <p:txBody>
          <a:bodyPr>
            <a:normAutofit/>
          </a:bodyPr>
          <a:lstStyle/>
          <a:p>
            <a:pPr marL="0" indent="0">
              <a:buNone/>
            </a:pPr>
            <a:r>
              <a:rPr lang="en-US" sz="2600" dirty="0" smtClean="0">
                <a:hlinkClick r:id="rId3"/>
              </a:rPr>
              <a:t>Link</a:t>
            </a:r>
            <a:endParaRPr lang="en-US" sz="2600" dirty="0" smtClean="0"/>
          </a:p>
          <a:p>
            <a:r>
              <a:rPr lang="en-US" sz="2600" dirty="0" smtClean="0"/>
              <a:t>Stated Outcome:</a:t>
            </a:r>
          </a:p>
          <a:p>
            <a:pPr marL="0" indent="0">
              <a:buNone/>
            </a:pPr>
            <a:r>
              <a:rPr lang="en-US" sz="2600" dirty="0" smtClean="0"/>
              <a:t>“Reduce the abundance and mitigate the spread and ecological impacts of invasive catfishes in Chesapeake Bay through increased public education and awareness and development of fishery management strategies that ensure ecosystem health and productivity.”</a:t>
            </a:r>
          </a:p>
        </p:txBody>
      </p:sp>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2020 Invasive Catfish Management Strategy</a:t>
            </a:r>
            <a:endParaRPr lang="en-US" sz="5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pic>
        <p:nvPicPr>
          <p:cNvPr id="9" name="Picture 8"/>
          <p:cNvPicPr>
            <a:picLocks noChangeAspect="1"/>
          </p:cNvPicPr>
          <p:nvPr/>
        </p:nvPicPr>
        <p:blipFill>
          <a:blip r:embed="rId5"/>
          <a:stretch>
            <a:fillRect/>
          </a:stretch>
        </p:blipFill>
        <p:spPr>
          <a:xfrm>
            <a:off x="7449427" y="2195303"/>
            <a:ext cx="4187130" cy="3531058"/>
          </a:xfrm>
          <a:prstGeom prst="rect">
            <a:avLst/>
          </a:prstGeom>
          <a:effectLst>
            <a:softEdge rad="63500"/>
          </a:effectLst>
        </p:spPr>
      </p:pic>
    </p:spTree>
    <p:extLst>
      <p:ext uri="{BB962C8B-B14F-4D97-AF65-F5344CB8AC3E}">
        <p14:creationId xmlns:p14="http://schemas.microsoft.com/office/powerpoint/2010/main" val="1335948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40" y="582843"/>
            <a:ext cx="8596668" cy="1320800"/>
          </a:xfrm>
        </p:spPr>
        <p:txBody>
          <a:bodyPr>
            <a:normAutofit/>
          </a:bodyPr>
          <a:lstStyle/>
          <a:p>
            <a:r>
              <a:rPr lang="en-US" sz="4400" dirty="0" smtClean="0"/>
              <a:t>ICW Roles</a:t>
            </a:r>
            <a:endParaRPr lang="en-US" sz="4400" dirty="0"/>
          </a:p>
        </p:txBody>
      </p:sp>
      <p:sp>
        <p:nvSpPr>
          <p:cNvPr id="3" name="Content Placeholder 2"/>
          <p:cNvSpPr>
            <a:spLocks noGrp="1"/>
          </p:cNvSpPr>
          <p:nvPr>
            <p:ph idx="1"/>
          </p:nvPr>
        </p:nvSpPr>
        <p:spPr>
          <a:xfrm>
            <a:off x="1" y="1912217"/>
            <a:ext cx="7272670" cy="4105811"/>
          </a:xfrm>
        </p:spPr>
        <p:txBody>
          <a:bodyPr>
            <a:normAutofit fontScale="77500" lnSpcReduction="20000"/>
          </a:bodyPr>
          <a:lstStyle/>
          <a:p>
            <a:pPr>
              <a:lnSpc>
                <a:spcPct val="110000"/>
              </a:lnSpc>
            </a:pPr>
            <a:r>
              <a:rPr lang="en-US" sz="2600" dirty="0" smtClean="0"/>
              <a:t>Specific Roles within the ICW</a:t>
            </a:r>
            <a:endParaRPr lang="en-US" sz="2600" dirty="0"/>
          </a:p>
          <a:p>
            <a:pPr lvl="1">
              <a:lnSpc>
                <a:spcPct val="110000"/>
              </a:lnSpc>
            </a:pPr>
            <a:r>
              <a:rPr lang="en-US" sz="2600" dirty="0"/>
              <a:t>Catfish regulations, management plans, and public campaigns are the responsibility of the management </a:t>
            </a:r>
            <a:r>
              <a:rPr lang="en-US" sz="2600" dirty="0" smtClean="0"/>
              <a:t>jurisdictions</a:t>
            </a:r>
          </a:p>
          <a:p>
            <a:pPr lvl="1">
              <a:lnSpc>
                <a:spcPct val="110000"/>
              </a:lnSpc>
            </a:pPr>
            <a:r>
              <a:rPr lang="en-US" sz="2600" dirty="0"/>
              <a:t>Academic institutions, non-profits, and federal agencies support research efforts to better understand the impacts of invasive catfishes and to increase public </a:t>
            </a:r>
            <a:r>
              <a:rPr lang="en-US" sz="2600" dirty="0" smtClean="0"/>
              <a:t>awareness</a:t>
            </a:r>
          </a:p>
          <a:p>
            <a:pPr lvl="1">
              <a:lnSpc>
                <a:spcPct val="110000"/>
              </a:lnSpc>
            </a:pPr>
            <a:r>
              <a:rPr lang="en-US" sz="2600" dirty="0"/>
              <a:t>Commercial fishers, recreational anglers, processors, and marketing experts provide valuable insights on the interests of the public and seafood industry that may inform the development of effective fisheries management </a:t>
            </a:r>
            <a:r>
              <a:rPr lang="en-US" sz="2600" dirty="0" smtClean="0"/>
              <a:t>strategies</a:t>
            </a:r>
          </a:p>
          <a:p>
            <a:pPr lvl="1">
              <a:lnSpc>
                <a:spcPct val="110000"/>
              </a:lnSpc>
            </a:pPr>
            <a:r>
              <a:rPr lang="en-US" sz="2600" dirty="0"/>
              <a:t>Source: </a:t>
            </a:r>
            <a:r>
              <a:rPr lang="en-US" sz="2600" dirty="0">
                <a:hlinkClick r:id="rId3"/>
              </a:rPr>
              <a:t>https://</a:t>
            </a:r>
            <a:r>
              <a:rPr lang="en-US" sz="2600" dirty="0" smtClean="0">
                <a:hlinkClick r:id="rId3"/>
              </a:rPr>
              <a:t>www.chesapeakebay.net/what/publications/2020-invasive-catfish-management-strategy</a:t>
            </a:r>
            <a:endParaRPr lang="en-US" sz="2600" dirty="0" smtClean="0"/>
          </a:p>
          <a:p>
            <a:pPr lvl="1"/>
            <a:endParaRPr lang="en-US" sz="2600" dirty="0"/>
          </a:p>
        </p:txBody>
      </p:sp>
      <p:sp>
        <p:nvSpPr>
          <p:cNvPr id="6" name="Rectangle 5"/>
          <p:cNvSpPr/>
          <p:nvPr/>
        </p:nvSpPr>
        <p:spPr>
          <a:xfrm>
            <a:off x="0" y="-4288"/>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2020 Invasive Catfish Management Strategy</a:t>
            </a:r>
            <a:endParaRPr lang="en-US" sz="5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pic>
        <p:nvPicPr>
          <p:cNvPr id="4" name="Picture 3"/>
          <p:cNvPicPr>
            <a:picLocks noChangeAspect="1"/>
          </p:cNvPicPr>
          <p:nvPr/>
        </p:nvPicPr>
        <p:blipFill>
          <a:blip r:embed="rId5"/>
          <a:stretch>
            <a:fillRect/>
          </a:stretch>
        </p:blipFill>
        <p:spPr>
          <a:xfrm>
            <a:off x="7449427" y="2195303"/>
            <a:ext cx="4187130" cy="3531058"/>
          </a:xfrm>
          <a:prstGeom prst="rect">
            <a:avLst/>
          </a:prstGeom>
          <a:effectLst>
            <a:softEdge rad="63500"/>
          </a:effectLst>
        </p:spPr>
      </p:pic>
    </p:spTree>
    <p:extLst>
      <p:ext uri="{BB962C8B-B14F-4D97-AF65-F5344CB8AC3E}">
        <p14:creationId xmlns:p14="http://schemas.microsoft.com/office/powerpoint/2010/main" val="1551675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19" y="2038847"/>
            <a:ext cx="5735242" cy="3880773"/>
          </a:xfrm>
        </p:spPr>
        <p:txBody>
          <a:bodyPr>
            <a:normAutofit lnSpcReduction="10000"/>
          </a:bodyPr>
          <a:lstStyle/>
          <a:p>
            <a:r>
              <a:rPr lang="en-US" sz="2600" dirty="0" smtClean="0"/>
              <a:t>Decision was made to reconvene ICW and assess the future of group</a:t>
            </a:r>
          </a:p>
          <a:p>
            <a:r>
              <a:rPr lang="en-US" sz="2600" dirty="0" smtClean="0"/>
              <a:t>Meeting held on July 19</a:t>
            </a:r>
            <a:r>
              <a:rPr lang="en-US" sz="2600" baseline="30000" dirty="0" smtClean="0"/>
              <a:t>th</a:t>
            </a:r>
            <a:r>
              <a:rPr lang="en-US" sz="2600" dirty="0" smtClean="0"/>
              <a:t> - virtual</a:t>
            </a:r>
          </a:p>
          <a:p>
            <a:r>
              <a:rPr lang="en-US" sz="2600" dirty="0" smtClean="0"/>
              <a:t>Member questions prior to meeting</a:t>
            </a:r>
          </a:p>
          <a:p>
            <a:pPr lvl="1"/>
            <a:r>
              <a:rPr lang="en-US" sz="2200" dirty="0" smtClean="0"/>
              <a:t>What has gone well with the ICW in the past?</a:t>
            </a:r>
          </a:p>
          <a:p>
            <a:pPr lvl="1"/>
            <a:r>
              <a:rPr lang="en-US" sz="2200" dirty="0" smtClean="0"/>
              <a:t>What has not worked/needs to be improved?</a:t>
            </a:r>
            <a:endParaRPr lang="en-US" sz="2200" dirty="0"/>
          </a:p>
          <a:p>
            <a:r>
              <a:rPr lang="en-US" sz="2600" dirty="0" smtClean="0"/>
              <a:t>Wide range of responses</a:t>
            </a:r>
          </a:p>
          <a:p>
            <a:pPr lvl="1"/>
            <a:r>
              <a:rPr lang="en-US" sz="2200" dirty="0" smtClean="0"/>
              <a:t>Common themes</a:t>
            </a:r>
          </a:p>
          <a:p>
            <a:pPr marL="457200" lvl="1" indent="0">
              <a:buNone/>
            </a:pPr>
            <a:endParaRPr lang="en-US" sz="2200"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2023 Invasive Catfish Workgroup Meeting</a:t>
            </a:r>
            <a:endParaRPr lang="en-US" sz="5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pic>
        <p:nvPicPr>
          <p:cNvPr id="9218" name="Picture 2" descr="How we can reach a healthier, more productive Chesapeake Bay watersh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161" y="2038847"/>
            <a:ext cx="5478989" cy="365265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15200" y="5637756"/>
            <a:ext cx="3838102" cy="369332"/>
          </a:xfrm>
          <a:prstGeom prst="rect">
            <a:avLst/>
          </a:prstGeom>
          <a:noFill/>
        </p:spPr>
        <p:txBody>
          <a:bodyPr wrap="none" rtlCol="0">
            <a:spAutoFit/>
          </a:bodyPr>
          <a:lstStyle/>
          <a:p>
            <a:r>
              <a:rPr lang="en-US" dirty="0" smtClean="0"/>
              <a:t>Photo Credit: Chesapeake Bay Program</a:t>
            </a:r>
            <a:endParaRPr lang="en-US" dirty="0"/>
          </a:p>
        </p:txBody>
      </p:sp>
    </p:spTree>
    <p:extLst>
      <p:ext uri="{BB962C8B-B14F-4D97-AF65-F5344CB8AC3E}">
        <p14:creationId xmlns:p14="http://schemas.microsoft.com/office/powerpoint/2010/main" val="417634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Pre-Meeting Responses - Good</a:t>
            </a:r>
            <a:endParaRPr lang="en-US" sz="5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sp>
        <p:nvSpPr>
          <p:cNvPr id="9" name="Content Placeholder 2"/>
          <p:cNvSpPr>
            <a:spLocks noGrp="1"/>
          </p:cNvSpPr>
          <p:nvPr>
            <p:ph idx="1"/>
          </p:nvPr>
        </p:nvSpPr>
        <p:spPr>
          <a:xfrm>
            <a:off x="315826" y="2112789"/>
            <a:ext cx="10412153" cy="3880773"/>
          </a:xfrm>
        </p:spPr>
        <p:txBody>
          <a:bodyPr>
            <a:normAutofit/>
          </a:bodyPr>
          <a:lstStyle/>
          <a:p>
            <a:r>
              <a:rPr lang="en-US" sz="2600" dirty="0" smtClean="0"/>
              <a:t>ICW brings together a diverse group of stakeholders</a:t>
            </a:r>
          </a:p>
          <a:p>
            <a:r>
              <a:rPr lang="en-US" sz="2600" dirty="0" smtClean="0"/>
              <a:t>Increased awareness of issues regarding invasive catfish</a:t>
            </a:r>
          </a:p>
          <a:p>
            <a:r>
              <a:rPr lang="en-US" sz="2600" dirty="0" smtClean="0"/>
              <a:t>Space for collaboration</a:t>
            </a:r>
          </a:p>
          <a:p>
            <a:endParaRPr lang="en-US" sz="2200" dirty="0" smtClean="0"/>
          </a:p>
          <a:p>
            <a:pPr marL="457200" lvl="1" indent="0">
              <a:buNone/>
            </a:pPr>
            <a:endParaRPr lang="en-US" sz="2200" dirty="0"/>
          </a:p>
        </p:txBody>
      </p:sp>
      <p:pic>
        <p:nvPicPr>
          <p:cNvPr id="6146" name="Picture 2" descr="Bay Invaders: The Blue Catfish Fishery | NOAA Fish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732" y="3151601"/>
            <a:ext cx="4570228" cy="30468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9157" y="6198420"/>
            <a:ext cx="2315377" cy="307777"/>
          </a:xfrm>
          <a:prstGeom prst="rect">
            <a:avLst/>
          </a:prstGeom>
          <a:noFill/>
        </p:spPr>
        <p:txBody>
          <a:bodyPr wrap="none" rtlCol="0">
            <a:spAutoFit/>
          </a:bodyPr>
          <a:lstStyle/>
          <a:p>
            <a:r>
              <a:rPr lang="en-US" sz="1400" dirty="0" smtClean="0"/>
              <a:t>Photo Credit: NOAA Fisheries</a:t>
            </a:r>
            <a:endParaRPr lang="en-US" sz="1400" dirty="0"/>
          </a:p>
        </p:txBody>
      </p:sp>
    </p:spTree>
    <p:extLst>
      <p:ext uri="{BB962C8B-B14F-4D97-AF65-F5344CB8AC3E}">
        <p14:creationId xmlns:p14="http://schemas.microsoft.com/office/powerpoint/2010/main" val="2387687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t>Pre-Meeting Responses – </a:t>
            </a:r>
          </a:p>
          <a:p>
            <a:r>
              <a:rPr lang="en-US" sz="4800" dirty="0" smtClean="0"/>
              <a:t>Needs Improvement</a:t>
            </a:r>
            <a:endParaRPr lang="en-US" sz="4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sp>
        <p:nvSpPr>
          <p:cNvPr id="9" name="Content Placeholder 2"/>
          <p:cNvSpPr>
            <a:spLocks noGrp="1"/>
          </p:cNvSpPr>
          <p:nvPr>
            <p:ph idx="1"/>
          </p:nvPr>
        </p:nvSpPr>
        <p:spPr>
          <a:xfrm>
            <a:off x="315827" y="2112789"/>
            <a:ext cx="6632294" cy="3880773"/>
          </a:xfrm>
        </p:spPr>
        <p:txBody>
          <a:bodyPr>
            <a:normAutofit lnSpcReduction="10000"/>
          </a:bodyPr>
          <a:lstStyle/>
          <a:p>
            <a:r>
              <a:rPr lang="en-US" sz="2600" dirty="0" smtClean="0"/>
              <a:t>Negative perception around catfish </a:t>
            </a:r>
          </a:p>
          <a:p>
            <a:r>
              <a:rPr lang="en-US" sz="2600" dirty="0" smtClean="0"/>
              <a:t>Need for more meetings</a:t>
            </a:r>
          </a:p>
          <a:p>
            <a:pPr lvl="1"/>
            <a:r>
              <a:rPr lang="en-US" sz="2200" dirty="0" smtClean="0"/>
              <a:t>Strong push for in-person meetings</a:t>
            </a:r>
          </a:p>
          <a:p>
            <a:r>
              <a:rPr lang="en-US" sz="2600" dirty="0" smtClean="0"/>
              <a:t>Need for clearer goals/get on same page</a:t>
            </a:r>
          </a:p>
          <a:p>
            <a:r>
              <a:rPr lang="en-US" sz="2600" dirty="0" smtClean="0"/>
              <a:t>Need for a spokesperson for retailers</a:t>
            </a:r>
          </a:p>
          <a:p>
            <a:r>
              <a:rPr lang="en-US" sz="2600" dirty="0" smtClean="0"/>
              <a:t>More communication between states, input from fishermen, and more unified message </a:t>
            </a:r>
          </a:p>
          <a:p>
            <a:r>
              <a:rPr lang="en-US" sz="2600" dirty="0" smtClean="0"/>
              <a:t>Processor deficit</a:t>
            </a:r>
          </a:p>
          <a:p>
            <a:r>
              <a:rPr lang="en-US" sz="2600" dirty="0" smtClean="0"/>
              <a:t>Strong displeasure with USDA requirements</a:t>
            </a:r>
          </a:p>
          <a:p>
            <a:endParaRPr lang="en-US" sz="2200" dirty="0" smtClean="0"/>
          </a:p>
          <a:p>
            <a:pPr marL="457200" lvl="1" indent="0">
              <a:buNone/>
            </a:pPr>
            <a:endParaRPr lang="en-US" sz="2200" dirty="0"/>
          </a:p>
        </p:txBody>
      </p:sp>
      <p:pic>
        <p:nvPicPr>
          <p:cNvPr id="11" name="Picture 2" descr="Blue Cat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120" y="2478625"/>
            <a:ext cx="5189743" cy="20862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107068" y="4411013"/>
            <a:ext cx="2258952" cy="307777"/>
          </a:xfrm>
          <a:prstGeom prst="rect">
            <a:avLst/>
          </a:prstGeom>
          <a:noFill/>
        </p:spPr>
        <p:txBody>
          <a:bodyPr wrap="none" rtlCol="0">
            <a:spAutoFit/>
          </a:bodyPr>
          <a:lstStyle/>
          <a:p>
            <a:r>
              <a:rPr lang="en-US" sz="1400" dirty="0" smtClean="0"/>
              <a:t>Photo Credit: Maryland DNR</a:t>
            </a:r>
            <a:endParaRPr lang="en-US" sz="1400" dirty="0"/>
          </a:p>
        </p:txBody>
      </p:sp>
    </p:spTree>
    <p:extLst>
      <p:ext uri="{BB962C8B-B14F-4D97-AF65-F5344CB8AC3E}">
        <p14:creationId xmlns:p14="http://schemas.microsoft.com/office/powerpoint/2010/main" val="4131095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5"/>
          <p:cNvSpPr/>
          <p:nvPr/>
        </p:nvSpPr>
        <p:spPr>
          <a:xfrm>
            <a:off x="0" y="0"/>
            <a:ext cx="12192000" cy="1907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12379" y="29118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t>ICW Meeting Results</a:t>
            </a:r>
            <a:endParaRPr lang="en-US" sz="4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992" y="160267"/>
            <a:ext cx="2325158" cy="1537378"/>
          </a:xfrm>
          <a:prstGeom prst="rect">
            <a:avLst/>
          </a:prstGeom>
        </p:spPr>
      </p:pic>
      <p:sp>
        <p:nvSpPr>
          <p:cNvPr id="9" name="Content Placeholder 2"/>
          <p:cNvSpPr>
            <a:spLocks noGrp="1"/>
          </p:cNvSpPr>
          <p:nvPr>
            <p:ph idx="1"/>
          </p:nvPr>
        </p:nvSpPr>
        <p:spPr>
          <a:xfrm>
            <a:off x="315827" y="2112789"/>
            <a:ext cx="5627773" cy="3880773"/>
          </a:xfrm>
        </p:spPr>
        <p:txBody>
          <a:bodyPr>
            <a:normAutofit fontScale="85000" lnSpcReduction="20000"/>
          </a:bodyPr>
          <a:lstStyle/>
          <a:p>
            <a:r>
              <a:rPr lang="en-US" sz="2600" dirty="0" smtClean="0"/>
              <a:t>Asked members if the ICW should continue</a:t>
            </a:r>
          </a:p>
          <a:p>
            <a:pPr lvl="1"/>
            <a:r>
              <a:rPr lang="en-US" sz="2200" dirty="0" smtClean="0"/>
              <a:t>Overwhelming agreement</a:t>
            </a:r>
          </a:p>
          <a:p>
            <a:pPr lvl="1"/>
            <a:r>
              <a:rPr lang="en-US" sz="2200" dirty="0" smtClean="0"/>
              <a:t>Momentum</a:t>
            </a:r>
          </a:p>
          <a:p>
            <a:r>
              <a:rPr lang="en-US" sz="2600" dirty="0" smtClean="0"/>
              <a:t>Desire to hold an in-person meeting soon (Winter 2023)</a:t>
            </a:r>
          </a:p>
          <a:p>
            <a:r>
              <a:rPr lang="en-US" sz="2600" dirty="0" smtClean="0"/>
              <a:t>Request for more funding/advertisement for various aspects</a:t>
            </a:r>
          </a:p>
          <a:p>
            <a:r>
              <a:rPr lang="en-US" sz="2600" dirty="0" smtClean="0"/>
              <a:t>Confusion by some on why Blue Catfish are not more readily available on menus</a:t>
            </a:r>
          </a:p>
          <a:p>
            <a:r>
              <a:rPr lang="en-US" sz="2600" dirty="0" smtClean="0"/>
              <a:t>Desire to re-assess/find a common goal/plan that all can agree on</a:t>
            </a:r>
          </a:p>
          <a:p>
            <a:r>
              <a:rPr lang="en-US" sz="2600" dirty="0" smtClean="0"/>
              <a:t>Still issue of conflicting opinions</a:t>
            </a:r>
            <a:endParaRPr lang="en-US" sz="2200" dirty="0" smtClean="0"/>
          </a:p>
          <a:p>
            <a:pPr marL="457200" lvl="1" indent="0">
              <a:buNone/>
            </a:pPr>
            <a:endParaRPr lang="en-US" sz="2200" dirty="0"/>
          </a:p>
        </p:txBody>
      </p:sp>
      <p:pic>
        <p:nvPicPr>
          <p:cNvPr id="4098" name="Picture 2" descr="Protecting the Chesapeake Bay | National Wildlife Fed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976" y="2112789"/>
            <a:ext cx="5613174" cy="31184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6603" y="5128300"/>
            <a:ext cx="4149919" cy="307777"/>
          </a:xfrm>
          <a:prstGeom prst="rect">
            <a:avLst/>
          </a:prstGeom>
          <a:noFill/>
        </p:spPr>
        <p:txBody>
          <a:bodyPr wrap="none" rtlCol="0">
            <a:spAutoFit/>
          </a:bodyPr>
          <a:lstStyle/>
          <a:p>
            <a:r>
              <a:rPr lang="en-US" sz="1400" dirty="0" smtClean="0"/>
              <a:t>Photo Credit: National Wildlife Federation (Bob Miller)</a:t>
            </a:r>
            <a:endParaRPr lang="en-US" sz="1400" dirty="0"/>
          </a:p>
        </p:txBody>
      </p:sp>
    </p:spTree>
    <p:extLst>
      <p:ext uri="{BB962C8B-B14F-4D97-AF65-F5344CB8AC3E}">
        <p14:creationId xmlns:p14="http://schemas.microsoft.com/office/powerpoint/2010/main" val="3494660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TotalTime>
  <Words>608</Words>
  <Application>Microsoft Office PowerPoint</Application>
  <PresentationFormat>Widescreen</PresentationFormat>
  <Paragraphs>95</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Invasive Catfish Workgroup Management Strategy Progress and Next Steps</vt:lpstr>
      <vt:lpstr>Introduction</vt:lpstr>
      <vt:lpstr>PowerPoint Presentation</vt:lpstr>
      <vt:lpstr>PowerPoint Presentation</vt:lpstr>
      <vt:lpstr>ICW Roles</vt:lpstr>
      <vt:lpstr>PowerPoint Presentation</vt:lpstr>
      <vt:lpstr>PowerPoint Presentation</vt:lpstr>
      <vt:lpstr>PowerPoint Presentation</vt:lpstr>
      <vt:lpstr>PowerPoint Presentation</vt:lpstr>
      <vt:lpstr>PowerPoint Presentation</vt:lpstr>
      <vt:lpstr>PowerPoint Presentation</vt:lpstr>
    </vt:vector>
  </TitlesOfParts>
  <Company>NOAA Fisheries -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Catfish Workgroup</dc:title>
  <dc:creator>Bailey.Robertory</dc:creator>
  <cp:lastModifiedBy>Bailey.Robertory</cp:lastModifiedBy>
  <cp:revision>26</cp:revision>
  <dcterms:created xsi:type="dcterms:W3CDTF">2023-07-11T16:12:20Z</dcterms:created>
  <dcterms:modified xsi:type="dcterms:W3CDTF">2023-09-08T17:11:35Z</dcterms:modified>
</cp:coreProperties>
</file>