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964" r:id="rId3"/>
    <p:sldId id="959" r:id="rId4"/>
    <p:sldId id="975" r:id="rId5"/>
    <p:sldId id="954" r:id="rId6"/>
    <p:sldId id="950" r:id="rId7"/>
    <p:sldId id="965" r:id="rId8"/>
    <p:sldId id="979" r:id="rId9"/>
    <p:sldId id="972" r:id="rId10"/>
    <p:sldId id="976" r:id="rId11"/>
    <p:sldId id="980" r:id="rId12"/>
    <p:sldId id="967" r:id="rId13"/>
    <p:sldId id="977" r:id="rId14"/>
    <p:sldId id="978" r:id="rId15"/>
    <p:sldId id="981" r:id="rId16"/>
    <p:sldId id="9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4204-4CC0-4380-B4A0-089CF79770A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BF49E-8CF1-4504-9BB4-0BAA4941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13CBA7-C79C-49B7-A24F-2EECEF2718BB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038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7D94-5763-4AF8-886F-F0FC78978D26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01E5-D77B-47C3-9830-14329B7B2198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4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3943-63B1-4E58-BE00-66B3057DFB03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4D8A58-B3BC-49A7-A53E-A808A4040C94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01058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F9F-88EA-4EDF-AED8-7F956EFEB823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402F-122E-4A00-B4E2-D76B772EF6A0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0781-46CC-4E6B-AE45-C5CA480980DF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3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96E1-ECED-48D7-92C2-A252E0F364A8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2E7AD-5A56-45BC-A4F5-3CC5609F0C1E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423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CEC7-13E0-41BF-A945-DF44AE97CC53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80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F3DC5A3-4798-46AA-BDE2-DAB9EE24A4D2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D62F168-8E77-432A-BBA7-73B9727A1E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047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murphy@chesapeakebay.net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DE6F-B5E5-4C8D-9CDD-EA343D26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1688583"/>
          </a:xfrm>
        </p:spPr>
        <p:txBody>
          <a:bodyPr>
            <a:normAutofit/>
          </a:bodyPr>
          <a:lstStyle/>
          <a:p>
            <a:r>
              <a:rPr lang="en-US" sz="5200" cap="none" dirty="0">
                <a:solidFill>
                  <a:schemeClr val="bg1">
                    <a:lumMod val="50000"/>
                  </a:schemeClr>
                </a:solidFill>
              </a:rPr>
              <a:t>Application of Vertical Array Data for the 4D Interpolator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B281-176C-4CAA-A510-17A3B4274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476648"/>
            <a:ext cx="9612971" cy="1143324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Rebecca Murphy</a:t>
            </a:r>
          </a:p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UMCES at CBP</a:t>
            </a:r>
          </a:p>
          <a:p>
            <a:r>
              <a:rPr lang="en-US" sz="88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rmurphy@chesapeakebay.net</a:t>
            </a:r>
            <a:endParaRPr lang="en-US" sz="8800" dirty="0">
              <a:solidFill>
                <a:schemeClr val="accent1"/>
              </a:solidFill>
            </a:endParaRPr>
          </a:p>
          <a:p>
            <a:endParaRPr lang="en-US" sz="8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Sustainable </a:t>
            </a:r>
            <a:r>
              <a:rPr lang="en-US" sz="8800" dirty="0">
                <a:solidFill>
                  <a:schemeClr val="bg1"/>
                </a:solidFill>
              </a:rPr>
              <a:t>Fisheries Goal Implementation Team Meeting</a:t>
            </a:r>
          </a:p>
          <a:p>
            <a:r>
              <a:rPr lang="en-US" sz="8800" dirty="0">
                <a:solidFill>
                  <a:schemeClr val="bg1"/>
                </a:solidFill>
              </a:rPr>
              <a:t>Sept. 19, 2023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6D0DA-CDE5-48EF-BBCE-6BAFFBE6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C77C-54D7-F49E-48B6-D508C4D19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403" y="1287541"/>
            <a:ext cx="3893376" cy="4350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array data becomes available, we are using it to examine short-term variability, and its impact on:</a:t>
            </a:r>
          </a:p>
          <a:p>
            <a:r>
              <a:rPr lang="en-US" dirty="0"/>
              <a:t>The statistical techniques we use to build the interpolator</a:t>
            </a:r>
          </a:p>
          <a:p>
            <a:r>
              <a:rPr lang="en-US" dirty="0"/>
              <a:t>Pycnocline computation (determining designated use)</a:t>
            </a:r>
          </a:p>
          <a:p>
            <a:r>
              <a:rPr lang="en-US" dirty="0"/>
              <a:t>Spatial co-variability of high frequency dynamics</a:t>
            </a:r>
          </a:p>
          <a:p>
            <a:r>
              <a:rPr lang="en-US" dirty="0"/>
              <a:t>What we can learn about implementing short-term criteria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0DA1A-4714-16F6-15AF-C7179AB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fld id="{2D62F168-8E77-432A-BBA7-73B9727A1E16}" type="slidenum">
              <a:rPr lang="en-US" smtClean="0"/>
              <a:t>10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1E96321-3CBF-E17E-E7D8-10B0B4F7679E}"/>
              </a:ext>
            </a:extLst>
          </p:cNvPr>
          <p:cNvSpPr txBox="1">
            <a:spLocks/>
          </p:cNvSpPr>
          <p:nvPr/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62F168-8E77-432A-BBA7-73B9727A1E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2C14E68-5BE1-8D39-7DB8-52BE68CD5BA6}"/>
              </a:ext>
            </a:extLst>
          </p:cNvPr>
          <p:cNvSpPr txBox="1">
            <a:spLocks/>
          </p:cNvSpPr>
          <p:nvPr/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62F168-8E77-432A-BBA7-73B9727A1E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A6C15-215B-EF14-22B2-5A5C5C7E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1544"/>
            <a:ext cx="5277114" cy="659147"/>
          </a:xfrm>
        </p:spPr>
        <p:txBody>
          <a:bodyPr>
            <a:noAutofit/>
          </a:bodyPr>
          <a:lstStyle/>
          <a:p>
            <a:r>
              <a:rPr lang="en-US" sz="3400" dirty="0"/>
              <a:t>Exploratory work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82AD96-1CDD-C2BE-182A-9586A4B228DF}"/>
              </a:ext>
            </a:extLst>
          </p:cNvPr>
          <p:cNvSpPr txBox="1">
            <a:spLocks/>
          </p:cNvSpPr>
          <p:nvPr/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62F168-8E77-432A-BBA7-73B9727A1E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192AE8F-93FE-7486-2FF3-A36A4DC11672}"/>
              </a:ext>
            </a:extLst>
          </p:cNvPr>
          <p:cNvSpPr txBox="1">
            <a:spLocks/>
          </p:cNvSpPr>
          <p:nvPr/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62F168-8E77-432A-BBA7-73B9727A1E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A0003B5-F246-54B2-F55A-9B67552FAAF8}"/>
              </a:ext>
            </a:extLst>
          </p:cNvPr>
          <p:cNvSpPr txBox="1">
            <a:spLocks/>
          </p:cNvSpPr>
          <p:nvPr/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62F168-8E77-432A-BBA7-73B9727A1E1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75A409-5290-BB1D-57B0-B8684504A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1" y="1199565"/>
            <a:ext cx="3149421" cy="251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32E2F7-5E67-738F-DCCE-F5B23B912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21" y="3807046"/>
            <a:ext cx="3149421" cy="251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F1E304-2297-436D-D0E0-290F3736D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64" y="3806905"/>
            <a:ext cx="3149789" cy="2519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2BEE62-C30D-6661-6CE0-7E4F28DB8BE2}"/>
              </a:ext>
            </a:extLst>
          </p:cNvPr>
          <p:cNvSpPr txBox="1"/>
          <p:nvPr/>
        </p:nvSpPr>
        <p:spPr>
          <a:xfrm>
            <a:off x="6214394" y="426289"/>
            <a:ext cx="527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Example: </a:t>
            </a:r>
            <a:r>
              <a:rPr lang="en-US" dirty="0"/>
              <a:t>Cumulative Frequency of DO levels in each Designated Use from East Goose Profiler DO in 2022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7080E1-E310-8DC0-9C75-6B927155D6BF}"/>
              </a:ext>
            </a:extLst>
          </p:cNvPr>
          <p:cNvCxnSpPr/>
          <p:nvPr/>
        </p:nvCxnSpPr>
        <p:spPr>
          <a:xfrm flipV="1">
            <a:off x="4802923" y="4715934"/>
            <a:ext cx="502039" cy="135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0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8BAE-5B60-9676-CE5E-0D3DB683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the Vertical Array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A459-A7CE-2817-528A-C1CDFAA39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Exploratory: Examine the DO cycles and patterns</a:t>
            </a:r>
          </a:p>
          <a:p>
            <a:r>
              <a:rPr lang="en-US" dirty="0"/>
              <a:t>Development of 4D hourly interpolation method, including both: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Eventually: </a:t>
            </a:r>
          </a:p>
          <a:p>
            <a:pPr lvl="1"/>
            <a:r>
              <a:rPr lang="en-US" dirty="0"/>
              <a:t>Criteria assessment in select segments, and</a:t>
            </a:r>
          </a:p>
          <a:p>
            <a:pPr lvl="1"/>
            <a:r>
              <a:rPr lang="en-US" dirty="0"/>
              <a:t>Aid in estimation of high frequency variability in locations without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C0E6C-705A-F599-7AF5-AF7C0FE8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7868A3-765F-91BA-CEF8-6334FD17E6F1}"/>
              </a:ext>
            </a:extLst>
          </p:cNvPr>
          <p:cNvSpPr/>
          <p:nvPr/>
        </p:nvSpPr>
        <p:spPr>
          <a:xfrm>
            <a:off x="292884" y="2590800"/>
            <a:ext cx="9977998" cy="14859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CE5F4A-4162-FEDA-7FA9-6A4884D4B418}"/>
              </a:ext>
            </a:extLst>
          </p:cNvPr>
          <p:cNvSpPr/>
          <p:nvPr/>
        </p:nvSpPr>
        <p:spPr>
          <a:xfrm>
            <a:off x="5387456" y="868792"/>
            <a:ext cx="6550308" cy="5665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1BC87-5ABF-5B4B-738A-2D22DE92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35" y="239887"/>
            <a:ext cx="9601200" cy="968979"/>
          </a:xfrm>
        </p:spPr>
        <p:txBody>
          <a:bodyPr>
            <a:normAutofit/>
          </a:bodyPr>
          <a:lstStyle/>
          <a:p>
            <a:r>
              <a:rPr lang="en-US" sz="3400" dirty="0"/>
              <a:t>Method development with high frequency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DEAF-99CA-1CDF-7CE8-0561124E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91E6F0-4B1A-13A8-DD25-B4499EB9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93" y="1424784"/>
            <a:ext cx="6347948" cy="49966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ED5A55-9C65-69FE-3D6E-F04047B937E4}"/>
              </a:ext>
            </a:extLst>
          </p:cNvPr>
          <p:cNvSpPr txBox="1"/>
          <p:nvPr/>
        </p:nvSpPr>
        <p:spPr>
          <a:xfrm>
            <a:off x="5424279" y="928955"/>
            <a:ext cx="648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Current processing technique from Tetra Tech team using East Goose’s array in 2022 at 9m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BD6D3-E29D-D94B-EB3E-42164780C440}"/>
              </a:ext>
            </a:extLst>
          </p:cNvPr>
          <p:cNvSpPr txBox="1"/>
          <p:nvPr/>
        </p:nvSpPr>
        <p:spPr>
          <a:xfrm>
            <a:off x="9543401" y="6129624"/>
            <a:ext cx="2424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Jon Harcum (Tetra Tech)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E3177-6A50-584F-2F36-B23CF652C6A4}"/>
              </a:ext>
            </a:extLst>
          </p:cNvPr>
          <p:cNvSpPr txBox="1"/>
          <p:nvPr/>
        </p:nvSpPr>
        <p:spPr>
          <a:xfrm>
            <a:off x="1506524" y="1034332"/>
            <a:ext cx="2946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Download, read codes, plot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76B7E-74EE-D60E-0965-0ECDE23C9E9C}"/>
              </a:ext>
            </a:extLst>
          </p:cNvPr>
          <p:cNvSpPr txBox="1"/>
          <p:nvPr/>
        </p:nvSpPr>
        <p:spPr>
          <a:xfrm>
            <a:off x="1482351" y="1640665"/>
            <a:ext cx="29705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Interpolate short gaps and delimit blocks by longer gaps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D4A730-5749-BC0F-B6FE-7ED992ECD00B}"/>
              </a:ext>
            </a:extLst>
          </p:cNvPr>
          <p:cNvSpPr/>
          <p:nvPr/>
        </p:nvSpPr>
        <p:spPr>
          <a:xfrm rot="5400000">
            <a:off x="2834302" y="1390279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CE5F4A-4162-FEDA-7FA9-6A4884D4B418}"/>
              </a:ext>
            </a:extLst>
          </p:cNvPr>
          <p:cNvSpPr/>
          <p:nvPr/>
        </p:nvSpPr>
        <p:spPr>
          <a:xfrm>
            <a:off x="5387456" y="1148126"/>
            <a:ext cx="6704766" cy="46007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1BC87-5ABF-5B4B-738A-2D22DE92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35" y="239887"/>
            <a:ext cx="9601200" cy="968979"/>
          </a:xfrm>
        </p:spPr>
        <p:txBody>
          <a:bodyPr>
            <a:normAutofit/>
          </a:bodyPr>
          <a:lstStyle/>
          <a:p>
            <a:r>
              <a:rPr lang="en-US" sz="3400" dirty="0"/>
              <a:t>Method development with high frequency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DEAF-99CA-1CDF-7CE8-0561124E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13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5A55-9C65-69FE-3D6E-F04047B937E4}"/>
              </a:ext>
            </a:extLst>
          </p:cNvPr>
          <p:cNvSpPr txBox="1"/>
          <p:nvPr/>
        </p:nvSpPr>
        <p:spPr>
          <a:xfrm>
            <a:off x="5405448" y="1203500"/>
            <a:ext cx="648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Wavelet analysis of gap-filled data to identify cycles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477559-3A1A-2759-8E90-A4F11ADD945C}"/>
              </a:ext>
            </a:extLst>
          </p:cNvPr>
          <p:cNvGrpSpPr/>
          <p:nvPr/>
        </p:nvGrpSpPr>
        <p:grpSpPr>
          <a:xfrm>
            <a:off x="5498772" y="1534819"/>
            <a:ext cx="6478877" cy="3881695"/>
            <a:chOff x="0" y="0"/>
            <a:chExt cx="9144000" cy="64008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947A00-330A-EBBC-9406-7D635366CB2B}"/>
                </a:ext>
              </a:extLst>
            </p:cNvPr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4114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18256A-CAF8-83A9-9A8C-1F5C0D259CC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92439"/>
              <a:ext cx="9144000" cy="2208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3AC236F-7FD7-ECBF-37DD-D2C964C4A328}"/>
              </a:ext>
            </a:extLst>
          </p:cNvPr>
          <p:cNvSpPr txBox="1"/>
          <p:nvPr/>
        </p:nvSpPr>
        <p:spPr>
          <a:xfrm>
            <a:off x="10567070" y="5155820"/>
            <a:ext cx="141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Elgin Perry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EB5C8-3174-EC86-0BFE-2DD3FF500D42}"/>
              </a:ext>
            </a:extLst>
          </p:cNvPr>
          <p:cNvSpPr txBox="1"/>
          <p:nvPr/>
        </p:nvSpPr>
        <p:spPr>
          <a:xfrm>
            <a:off x="1506524" y="1034332"/>
            <a:ext cx="2946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Download, read codes, plot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2E8B4-81B6-5FA8-CECB-158AD82CC573}"/>
              </a:ext>
            </a:extLst>
          </p:cNvPr>
          <p:cNvSpPr txBox="1"/>
          <p:nvPr/>
        </p:nvSpPr>
        <p:spPr>
          <a:xfrm>
            <a:off x="1482351" y="1640665"/>
            <a:ext cx="29705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Interpolate short gaps and delimit blocks by longer gaps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D0858-DBEA-597A-AD68-A85C8BBCB3C6}"/>
              </a:ext>
            </a:extLst>
          </p:cNvPr>
          <p:cNvSpPr txBox="1"/>
          <p:nvPr/>
        </p:nvSpPr>
        <p:spPr>
          <a:xfrm>
            <a:off x="615068" y="2487815"/>
            <a:ext cx="47155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 a wavelet analysis for each depth and block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792C2-C9D8-187E-6725-B1D706FE3681}"/>
              </a:ext>
            </a:extLst>
          </p:cNvPr>
          <p:cNvSpPr txBox="1"/>
          <p:nvPr/>
        </p:nvSpPr>
        <p:spPr>
          <a:xfrm>
            <a:off x="1179707" y="3141506"/>
            <a:ext cx="34993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common cycles at each depth (tidal, daily,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3D078FE-092B-ABD7-F9C3-E15C4AE60ACC}"/>
              </a:ext>
            </a:extLst>
          </p:cNvPr>
          <p:cNvSpPr/>
          <p:nvPr/>
        </p:nvSpPr>
        <p:spPr>
          <a:xfrm rot="5400000">
            <a:off x="2834302" y="1390279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9FE06E9-763F-B722-EF1F-69F04F27E687}"/>
              </a:ext>
            </a:extLst>
          </p:cNvPr>
          <p:cNvSpPr/>
          <p:nvPr/>
        </p:nvSpPr>
        <p:spPr>
          <a:xfrm rot="5400000">
            <a:off x="2838255" y="2257162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ECA394F-CA76-D474-F6E8-6394167D8116}"/>
              </a:ext>
            </a:extLst>
          </p:cNvPr>
          <p:cNvSpPr/>
          <p:nvPr/>
        </p:nvSpPr>
        <p:spPr>
          <a:xfrm rot="5400000">
            <a:off x="2838255" y="2895967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CE5F4A-4162-FEDA-7FA9-6A4884D4B418}"/>
              </a:ext>
            </a:extLst>
          </p:cNvPr>
          <p:cNvSpPr/>
          <p:nvPr/>
        </p:nvSpPr>
        <p:spPr>
          <a:xfrm>
            <a:off x="5711924" y="1148126"/>
            <a:ext cx="6380297" cy="3077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1BC87-5ABF-5B4B-738A-2D22DE92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35" y="239887"/>
            <a:ext cx="9601200" cy="968979"/>
          </a:xfrm>
        </p:spPr>
        <p:txBody>
          <a:bodyPr>
            <a:normAutofit/>
          </a:bodyPr>
          <a:lstStyle/>
          <a:p>
            <a:r>
              <a:rPr lang="en-US" sz="3400" dirty="0"/>
              <a:t>Method development with high frequency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DEAF-99CA-1CDF-7CE8-0561124E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14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5A55-9C65-69FE-3D6E-F04047B937E4}"/>
              </a:ext>
            </a:extLst>
          </p:cNvPr>
          <p:cNvSpPr txBox="1"/>
          <p:nvPr/>
        </p:nvSpPr>
        <p:spPr>
          <a:xfrm>
            <a:off x="5766782" y="1580420"/>
            <a:ext cx="648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Fourier analysis with just daily cycle to fit hourly DO (</a:t>
            </a:r>
            <a:r>
              <a:rPr lang="en-US" sz="1400" dirty="0" err="1"/>
              <a:t>DO</a:t>
            </a:r>
            <a:r>
              <a:rPr lang="en-US" sz="1400" baseline="-25000" dirty="0" err="1"/>
              <a:t>h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C236F-7FD7-ECBF-37DD-D2C964C4A328}"/>
              </a:ext>
            </a:extLst>
          </p:cNvPr>
          <p:cNvSpPr txBox="1"/>
          <p:nvPr/>
        </p:nvSpPr>
        <p:spPr>
          <a:xfrm>
            <a:off x="10634650" y="3617758"/>
            <a:ext cx="141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Elgin Perry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6D9471-AFE0-0016-8182-ABE462EED0F4}"/>
                  </a:ext>
                </a:extLst>
              </p:cNvPr>
              <p:cNvSpPr txBox="1"/>
              <p:nvPr/>
            </p:nvSpPr>
            <p:spPr>
              <a:xfrm>
                <a:off x="5711924" y="2110389"/>
                <a:ext cx="7319301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𝒍𝒄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𝒔𝒄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6D9471-AFE0-0016-8182-ABE462EED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924" y="2110389"/>
                <a:ext cx="7319301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EC9ADCA-AE91-47FE-64CC-8FAF7A534B7F}"/>
              </a:ext>
            </a:extLst>
          </p:cNvPr>
          <p:cNvSpPr txBox="1"/>
          <p:nvPr/>
        </p:nvSpPr>
        <p:spPr>
          <a:xfrm>
            <a:off x="10100638" y="2900481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h = hour 1:24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E4BF4-0845-1864-B5E7-531B23D31167}"/>
              </a:ext>
            </a:extLst>
          </p:cNvPr>
          <p:cNvSpPr txBox="1"/>
          <p:nvPr/>
        </p:nvSpPr>
        <p:spPr>
          <a:xfrm>
            <a:off x="7654760" y="3031231"/>
            <a:ext cx="135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coefficients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8E1E3A-858A-192F-57C7-4FB859910CF8}"/>
              </a:ext>
            </a:extLst>
          </p:cNvPr>
          <p:cNvCxnSpPr>
            <a:cxnSpLocks/>
          </p:cNvCxnSpPr>
          <p:nvPr/>
        </p:nvCxnSpPr>
        <p:spPr>
          <a:xfrm flipH="1" flipV="1">
            <a:off x="6782660" y="2611986"/>
            <a:ext cx="954229" cy="48012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979E9A-37E5-1E79-9734-385C738A583C}"/>
              </a:ext>
            </a:extLst>
          </p:cNvPr>
          <p:cNvCxnSpPr>
            <a:cxnSpLocks/>
          </p:cNvCxnSpPr>
          <p:nvPr/>
        </p:nvCxnSpPr>
        <p:spPr>
          <a:xfrm flipH="1" flipV="1">
            <a:off x="7607769" y="2611986"/>
            <a:ext cx="100905" cy="44265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CFB3D8-E9C1-6C87-514A-C3C49E6747C5}"/>
              </a:ext>
            </a:extLst>
          </p:cNvPr>
          <p:cNvCxnSpPr>
            <a:cxnSpLocks/>
          </p:cNvCxnSpPr>
          <p:nvPr/>
        </p:nvCxnSpPr>
        <p:spPr>
          <a:xfrm flipV="1">
            <a:off x="8846598" y="2676411"/>
            <a:ext cx="632570" cy="39551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AC9B801-90E8-E3B3-B145-63CAEC19E294}"/>
              </a:ext>
            </a:extLst>
          </p:cNvPr>
          <p:cNvSpPr/>
          <p:nvPr/>
        </p:nvSpPr>
        <p:spPr>
          <a:xfrm>
            <a:off x="11796990" y="2189975"/>
            <a:ext cx="24824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73B58F-0C50-E447-2BC5-69617B6C7F75}"/>
              </a:ext>
            </a:extLst>
          </p:cNvPr>
          <p:cNvSpPr txBox="1"/>
          <p:nvPr/>
        </p:nvSpPr>
        <p:spPr>
          <a:xfrm>
            <a:off x="1506524" y="1034332"/>
            <a:ext cx="2946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Download, read codes, plot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8C5548-134A-3D0E-C068-BF7BD6B13617}"/>
              </a:ext>
            </a:extLst>
          </p:cNvPr>
          <p:cNvSpPr txBox="1"/>
          <p:nvPr/>
        </p:nvSpPr>
        <p:spPr>
          <a:xfrm>
            <a:off x="1482351" y="1640665"/>
            <a:ext cx="29705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Interpolate short gaps and delimit blocks by longer gaps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327DCC-CF2F-F320-4A57-B13DA78CAE43}"/>
              </a:ext>
            </a:extLst>
          </p:cNvPr>
          <p:cNvSpPr txBox="1"/>
          <p:nvPr/>
        </p:nvSpPr>
        <p:spPr>
          <a:xfrm>
            <a:off x="615068" y="2487815"/>
            <a:ext cx="47155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 a wavelet analysis for each depth and block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1C909D-3556-5E2E-9CC9-4F47F87DEFF3}"/>
              </a:ext>
            </a:extLst>
          </p:cNvPr>
          <p:cNvSpPr txBox="1"/>
          <p:nvPr/>
        </p:nvSpPr>
        <p:spPr>
          <a:xfrm>
            <a:off x="1179707" y="3141506"/>
            <a:ext cx="34993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common cycles at each depth (tidal, daily,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F5FF36-A208-C8BA-CC57-291E9857C623}"/>
              </a:ext>
            </a:extLst>
          </p:cNvPr>
          <p:cNvSpPr txBox="1"/>
          <p:nvPr/>
        </p:nvSpPr>
        <p:spPr>
          <a:xfrm>
            <a:off x="976332" y="4034968"/>
            <a:ext cx="16849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 coefficients of Fourier analysis for each observed cycle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F2D9D2-7B90-9564-4ABF-F1DC679E968C}"/>
              </a:ext>
            </a:extLst>
          </p:cNvPr>
          <p:cNvSpPr txBox="1"/>
          <p:nvPr/>
        </p:nvSpPr>
        <p:spPr>
          <a:xfrm>
            <a:off x="3080508" y="4021203"/>
            <a:ext cx="198999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Explore for relationships to other features (depth, month, DO, flow)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B879FE00-CBE8-1F60-871D-5934A3A6F018}"/>
              </a:ext>
            </a:extLst>
          </p:cNvPr>
          <p:cNvSpPr/>
          <p:nvPr/>
        </p:nvSpPr>
        <p:spPr>
          <a:xfrm rot="5400000">
            <a:off x="2834302" y="1390279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6C08C252-8381-2767-83F9-66DB157651E8}"/>
              </a:ext>
            </a:extLst>
          </p:cNvPr>
          <p:cNvSpPr/>
          <p:nvPr/>
        </p:nvSpPr>
        <p:spPr>
          <a:xfrm rot="5400000">
            <a:off x="2838255" y="2257162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AF1DD0E6-211A-AB80-D216-C42D2BE6A742}"/>
              </a:ext>
            </a:extLst>
          </p:cNvPr>
          <p:cNvSpPr/>
          <p:nvPr/>
        </p:nvSpPr>
        <p:spPr>
          <a:xfrm rot="5400000">
            <a:off x="2838255" y="2895967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FB326A5A-1634-F913-572C-DF4BCF0D13D1}"/>
              </a:ext>
            </a:extLst>
          </p:cNvPr>
          <p:cNvSpPr/>
          <p:nvPr/>
        </p:nvSpPr>
        <p:spPr>
          <a:xfrm rot="5400000">
            <a:off x="2193561" y="3803140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C2384A65-37E1-18D2-CF4E-2AD072652D72}"/>
              </a:ext>
            </a:extLst>
          </p:cNvPr>
          <p:cNvSpPr/>
          <p:nvPr/>
        </p:nvSpPr>
        <p:spPr>
          <a:xfrm>
            <a:off x="2651675" y="4603686"/>
            <a:ext cx="453228" cy="24726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BC87-5ABF-5B4B-738A-2D22DE92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35" y="239887"/>
            <a:ext cx="9601200" cy="968979"/>
          </a:xfrm>
        </p:spPr>
        <p:txBody>
          <a:bodyPr>
            <a:normAutofit/>
          </a:bodyPr>
          <a:lstStyle/>
          <a:p>
            <a:r>
              <a:rPr lang="en-US" sz="3400" dirty="0"/>
              <a:t>Method development with high frequency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C5273-2D39-6CE7-01B4-5836AE716FF6}"/>
              </a:ext>
            </a:extLst>
          </p:cNvPr>
          <p:cNvSpPr/>
          <p:nvPr/>
        </p:nvSpPr>
        <p:spPr>
          <a:xfrm>
            <a:off x="7112470" y="963629"/>
            <a:ext cx="4334249" cy="57298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2B3B3-2F0E-BFB5-09F7-060F0513B15C}"/>
              </a:ext>
            </a:extLst>
          </p:cNvPr>
          <p:cNvSpPr/>
          <p:nvPr/>
        </p:nvSpPr>
        <p:spPr>
          <a:xfrm>
            <a:off x="10544571" y="2566807"/>
            <a:ext cx="565041" cy="94405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5_LayeredDOinterpsUK.png">
            <a:extLst>
              <a:ext uri="{FF2B5EF4-FFF2-40B4-BE49-F238E27FC236}">
                <a16:creationId xmlns:a16="http://schemas.microsoft.com/office/drawing/2014/main" id="{1AEBA9B0-71A0-5EC1-42BD-1F970D7CE9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471" y="2106630"/>
            <a:ext cx="1648971" cy="3200407"/>
          </a:xfrm>
          <a:prstGeom prst="rect">
            <a:avLst/>
          </a:prstGeom>
        </p:spPr>
      </p:pic>
      <p:pic>
        <p:nvPicPr>
          <p:cNvPr id="6" name="Picture 5" descr="Ch5_LayeredDOinterpsUK_6pt5.png">
            <a:extLst>
              <a:ext uri="{FF2B5EF4-FFF2-40B4-BE49-F238E27FC236}">
                <a16:creationId xmlns:a16="http://schemas.microsoft.com/office/drawing/2014/main" id="{64B82A78-0203-E7D1-5585-3BEE839506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3071" y="1801830"/>
            <a:ext cx="1648971" cy="3200407"/>
          </a:xfrm>
          <a:prstGeom prst="rect">
            <a:avLst/>
          </a:prstGeom>
        </p:spPr>
      </p:pic>
      <p:pic>
        <p:nvPicPr>
          <p:cNvPr id="7" name="Picture 6" descr="Ch5_LayeredDOinterpsUK_5pt5m.png">
            <a:extLst>
              <a:ext uri="{FF2B5EF4-FFF2-40B4-BE49-F238E27FC236}">
                <a16:creationId xmlns:a16="http://schemas.microsoft.com/office/drawing/2014/main" id="{1A634B4A-9C29-9750-B89F-D28055AEE6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8671" y="1573230"/>
            <a:ext cx="1648971" cy="3200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40A776-5FEA-1DDB-E4F3-E49118E6E021}"/>
              </a:ext>
            </a:extLst>
          </p:cNvPr>
          <p:cNvSpPr txBox="1"/>
          <p:nvPr/>
        </p:nvSpPr>
        <p:spPr>
          <a:xfrm>
            <a:off x="7349028" y="1649430"/>
            <a:ext cx="54213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d</a:t>
            </a:r>
            <a:r>
              <a:rPr lang="en-US" sz="1400" baseline="-25000" dirty="0">
                <a:latin typeface="+mj-lt"/>
              </a:rPr>
              <a:t>1</a:t>
            </a:r>
            <a:r>
              <a:rPr lang="en-US" sz="1400" dirty="0">
                <a:latin typeface="+mj-lt"/>
              </a:rPr>
              <a:t>, t</a:t>
            </a:r>
            <a:r>
              <a:rPr lang="en-US" sz="1400" baseline="-25000" dirty="0">
                <a:latin typeface="+mj-lt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88D09-D80B-8C4D-87E4-FFF9021F6A7D}"/>
              </a:ext>
            </a:extLst>
          </p:cNvPr>
          <p:cNvSpPr txBox="1"/>
          <p:nvPr/>
        </p:nvSpPr>
        <p:spPr>
          <a:xfrm>
            <a:off x="9100827" y="1878030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d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/>
              <a:t>t</a:t>
            </a:r>
            <a:r>
              <a:rPr lang="en-US" sz="1400" baseline="-25000" dirty="0"/>
              <a:t>1</a:t>
            </a:r>
            <a:endParaRPr lang="en-US" sz="14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5F917-CEB4-F8AD-4CA6-A1B3D0EA4232}"/>
              </a:ext>
            </a:extLst>
          </p:cNvPr>
          <p:cNvSpPr txBox="1"/>
          <p:nvPr/>
        </p:nvSpPr>
        <p:spPr>
          <a:xfrm>
            <a:off x="9939027" y="2182830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d</a:t>
            </a:r>
            <a:r>
              <a:rPr lang="en-US" sz="1400" baseline="-25000" dirty="0">
                <a:latin typeface="+mj-lt"/>
              </a:rPr>
              <a:t>3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/>
              <a:t>t</a:t>
            </a:r>
            <a:r>
              <a:rPr lang="en-US" sz="1400" baseline="-25000" dirty="0"/>
              <a:t>1</a:t>
            </a:r>
            <a:endParaRPr lang="en-US" sz="1400" dirty="0">
              <a:latin typeface="+mj-lt"/>
            </a:endParaRPr>
          </a:p>
        </p:txBody>
      </p:sp>
      <p:pic>
        <p:nvPicPr>
          <p:cNvPr id="18" name="Picture 17" descr="Ch5_LayeredDOinterpsUK_legend.png">
            <a:extLst>
              <a:ext uri="{FF2B5EF4-FFF2-40B4-BE49-F238E27FC236}">
                <a16:creationId xmlns:a16="http://schemas.microsoft.com/office/drawing/2014/main" id="{0E4DAF71-E340-A991-F732-5EB2A25F7A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8671" y="4468830"/>
            <a:ext cx="819914" cy="819914"/>
          </a:xfrm>
          <a:prstGeom prst="rect">
            <a:avLst/>
          </a:prstGeom>
        </p:spPr>
      </p:pic>
      <p:pic>
        <p:nvPicPr>
          <p:cNvPr id="23" name="Picture 22" descr="Ch5_LayeredDOinterpsUK.png">
            <a:extLst>
              <a:ext uri="{FF2B5EF4-FFF2-40B4-BE49-F238E27FC236}">
                <a16:creationId xmlns:a16="http://schemas.microsoft.com/office/drawing/2014/main" id="{955CA56D-E165-4489-4AF4-00955433C5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2015" y="3336979"/>
            <a:ext cx="1648971" cy="3200407"/>
          </a:xfrm>
          <a:prstGeom prst="rect">
            <a:avLst/>
          </a:prstGeom>
        </p:spPr>
      </p:pic>
      <p:pic>
        <p:nvPicPr>
          <p:cNvPr id="26" name="Picture 25" descr="Ch5_LayeredDOinterpsUK_6pt5.png">
            <a:extLst>
              <a:ext uri="{FF2B5EF4-FFF2-40B4-BE49-F238E27FC236}">
                <a16:creationId xmlns:a16="http://schemas.microsoft.com/office/drawing/2014/main" id="{81C1648E-2284-0097-087D-291C22F4E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7615" y="3032179"/>
            <a:ext cx="1648971" cy="3200407"/>
          </a:xfrm>
          <a:prstGeom prst="rect">
            <a:avLst/>
          </a:prstGeom>
        </p:spPr>
      </p:pic>
      <p:pic>
        <p:nvPicPr>
          <p:cNvPr id="27" name="Picture 26" descr="Ch5_LayeredDOinterpsUK_5pt5m.png">
            <a:extLst>
              <a:ext uri="{FF2B5EF4-FFF2-40B4-BE49-F238E27FC236}">
                <a16:creationId xmlns:a16="http://schemas.microsoft.com/office/drawing/2014/main" id="{7462F6FB-6342-FF06-03EA-CF17696695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3215" y="2803579"/>
            <a:ext cx="1648971" cy="32004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6D25F1C-FD6B-8B57-01FB-D23B90A7161D}"/>
              </a:ext>
            </a:extLst>
          </p:cNvPr>
          <p:cNvSpPr txBox="1"/>
          <p:nvPr/>
        </p:nvSpPr>
        <p:spPr>
          <a:xfrm>
            <a:off x="7992812" y="2901264"/>
            <a:ext cx="5421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d</a:t>
            </a:r>
            <a:r>
              <a:rPr lang="en-US" sz="1400" baseline="-25000" dirty="0">
                <a:latin typeface="+mj-lt"/>
              </a:rPr>
              <a:t>1</a:t>
            </a:r>
            <a:r>
              <a:rPr lang="en-US" sz="1400" dirty="0">
                <a:latin typeface="+mj-lt"/>
              </a:rPr>
              <a:t>, t</a:t>
            </a:r>
            <a:r>
              <a:rPr lang="en-US" sz="1400" baseline="-25000" dirty="0">
                <a:latin typeface="+mj-lt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E5430F-FF4F-943D-5534-12FB06E6969D}"/>
              </a:ext>
            </a:extLst>
          </p:cNvPr>
          <p:cNvSpPr txBox="1"/>
          <p:nvPr/>
        </p:nvSpPr>
        <p:spPr>
          <a:xfrm>
            <a:off x="9744609" y="3129864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d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/>
              <a:t>t</a:t>
            </a:r>
            <a:r>
              <a:rPr lang="en-US" sz="1400" baseline="-25000" dirty="0"/>
              <a:t>2</a:t>
            </a:r>
            <a:endParaRPr lang="en-US" sz="14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DDFD0D-2481-4389-0A49-D287D9F86E52}"/>
              </a:ext>
            </a:extLst>
          </p:cNvPr>
          <p:cNvSpPr txBox="1"/>
          <p:nvPr/>
        </p:nvSpPr>
        <p:spPr>
          <a:xfrm>
            <a:off x="10582809" y="3434664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d</a:t>
            </a:r>
            <a:r>
              <a:rPr lang="en-US" sz="1400" baseline="-25000" dirty="0">
                <a:latin typeface="+mj-lt"/>
              </a:rPr>
              <a:t>3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/>
              <a:t>t</a:t>
            </a:r>
            <a:r>
              <a:rPr lang="en-US" sz="1400" baseline="-25000" dirty="0"/>
              <a:t>2</a:t>
            </a:r>
            <a:endParaRPr lang="en-US" sz="1400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AA8B9D-394D-3277-2DCE-6161A89976D9}"/>
              </a:ext>
            </a:extLst>
          </p:cNvPr>
          <p:cNvSpPr txBox="1"/>
          <p:nvPr/>
        </p:nvSpPr>
        <p:spPr>
          <a:xfrm>
            <a:off x="10629441" y="279540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2094D7-D3AB-0F5A-875E-6C5D37D9A02F}"/>
              </a:ext>
            </a:extLst>
          </p:cNvPr>
          <p:cNvSpPr/>
          <p:nvPr/>
        </p:nvSpPr>
        <p:spPr>
          <a:xfrm>
            <a:off x="10323648" y="6221446"/>
            <a:ext cx="1072036" cy="4832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66D396-E92D-89D5-54EE-654C47F12DB9}"/>
              </a:ext>
            </a:extLst>
          </p:cNvPr>
          <p:cNvSpPr txBox="1"/>
          <p:nvPr/>
        </p:nvSpPr>
        <p:spPr>
          <a:xfrm>
            <a:off x="10708562" y="624305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6B4F2F-90A7-C998-29AE-1057944D7D23}"/>
              </a:ext>
            </a:extLst>
          </p:cNvPr>
          <p:cNvSpPr txBox="1"/>
          <p:nvPr/>
        </p:nvSpPr>
        <p:spPr>
          <a:xfrm>
            <a:off x="7392304" y="1051498"/>
            <a:ext cx="384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  <a:latin typeface="+mj-lt"/>
              </a:rPr>
              <a:t>“4d” Spatial &amp; temporal estimates of DO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8808B4-64EF-79BD-DF08-389D069D0797}"/>
              </a:ext>
            </a:extLst>
          </p:cNvPr>
          <p:cNvSpPr txBox="1"/>
          <p:nvPr/>
        </p:nvSpPr>
        <p:spPr>
          <a:xfrm>
            <a:off x="1506524" y="1034332"/>
            <a:ext cx="2946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Download, read codes, plot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682171-1CA7-F683-A88C-429B5C4CC8A0}"/>
              </a:ext>
            </a:extLst>
          </p:cNvPr>
          <p:cNvSpPr txBox="1"/>
          <p:nvPr/>
        </p:nvSpPr>
        <p:spPr>
          <a:xfrm>
            <a:off x="1482351" y="1640665"/>
            <a:ext cx="29705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Interpolate short gaps and delimit blocks by longer gaps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6041F3-CF38-ABA4-EA77-FF193CD88C20}"/>
              </a:ext>
            </a:extLst>
          </p:cNvPr>
          <p:cNvSpPr txBox="1"/>
          <p:nvPr/>
        </p:nvSpPr>
        <p:spPr>
          <a:xfrm>
            <a:off x="615068" y="2487815"/>
            <a:ext cx="47155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 a wavelet analysis for each depth and block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14EAE4-AA25-6468-A86F-B2AE053C95E2}"/>
              </a:ext>
            </a:extLst>
          </p:cNvPr>
          <p:cNvSpPr txBox="1"/>
          <p:nvPr/>
        </p:nvSpPr>
        <p:spPr>
          <a:xfrm>
            <a:off x="1179707" y="3141506"/>
            <a:ext cx="34993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common cycles at each depth (tidal, daily,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C6C85-2F35-9E7A-6C50-9B4CDB1EE92C}"/>
              </a:ext>
            </a:extLst>
          </p:cNvPr>
          <p:cNvSpPr txBox="1"/>
          <p:nvPr/>
        </p:nvSpPr>
        <p:spPr>
          <a:xfrm>
            <a:off x="976332" y="4034968"/>
            <a:ext cx="16849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 coefficients of Fourier analysis for each observed cycle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951E51-2F42-9F56-6D69-6C5CD8617FC6}"/>
              </a:ext>
            </a:extLst>
          </p:cNvPr>
          <p:cNvSpPr txBox="1"/>
          <p:nvPr/>
        </p:nvSpPr>
        <p:spPr>
          <a:xfrm>
            <a:off x="3080508" y="4021203"/>
            <a:ext cx="198999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Explore for relationships to other features (depth, month, DO, flow)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CCCA71-651B-0A34-48D6-DDBE606A3BFF}"/>
              </a:ext>
            </a:extLst>
          </p:cNvPr>
          <p:cNvSpPr txBox="1"/>
          <p:nvPr/>
        </p:nvSpPr>
        <p:spPr>
          <a:xfrm>
            <a:off x="1144017" y="5833610"/>
            <a:ext cx="39049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Ultimately: generate hourly DO estimate bay-wide that are calibrated and validated with observed data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F13F7CFD-25B9-D537-8958-71FD183F249E}"/>
              </a:ext>
            </a:extLst>
          </p:cNvPr>
          <p:cNvSpPr/>
          <p:nvPr/>
        </p:nvSpPr>
        <p:spPr>
          <a:xfrm rot="5400000">
            <a:off x="2834302" y="1390279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EBCDA6E1-B1B2-0AB6-014E-D8739B8189F4}"/>
              </a:ext>
            </a:extLst>
          </p:cNvPr>
          <p:cNvSpPr/>
          <p:nvPr/>
        </p:nvSpPr>
        <p:spPr>
          <a:xfrm rot="5400000">
            <a:off x="2838255" y="2257162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91F4A6CD-B9D7-42F8-B518-9355FA390E8A}"/>
              </a:ext>
            </a:extLst>
          </p:cNvPr>
          <p:cNvSpPr/>
          <p:nvPr/>
        </p:nvSpPr>
        <p:spPr>
          <a:xfrm rot="5400000">
            <a:off x="2838255" y="2895967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F214EDE5-BFF1-11F4-A6DD-6C3DE6298E6C}"/>
              </a:ext>
            </a:extLst>
          </p:cNvPr>
          <p:cNvSpPr/>
          <p:nvPr/>
        </p:nvSpPr>
        <p:spPr>
          <a:xfrm rot="5400000">
            <a:off x="2193561" y="3803140"/>
            <a:ext cx="329834" cy="249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CBAB9626-1CD8-E7D8-5A66-C13650113A74}"/>
              </a:ext>
            </a:extLst>
          </p:cNvPr>
          <p:cNvSpPr/>
          <p:nvPr/>
        </p:nvSpPr>
        <p:spPr>
          <a:xfrm>
            <a:off x="2651675" y="4603686"/>
            <a:ext cx="453228" cy="24726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F2DDFF29-268A-4405-67B6-477AB49C1A0C}"/>
              </a:ext>
            </a:extLst>
          </p:cNvPr>
          <p:cNvSpPr/>
          <p:nvPr/>
        </p:nvSpPr>
        <p:spPr>
          <a:xfrm rot="5400000">
            <a:off x="2810992" y="4614137"/>
            <a:ext cx="315884" cy="2112203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2A213E0E-CD2E-F01D-B4C5-06B2810EBEF7}"/>
              </a:ext>
            </a:extLst>
          </p:cNvPr>
          <p:cNvCxnSpPr>
            <a:cxnSpLocks/>
            <a:stCxn id="41" idx="1"/>
            <a:endCxn id="47" idx="1"/>
          </p:cNvCxnSpPr>
          <p:nvPr/>
        </p:nvCxnSpPr>
        <p:spPr>
          <a:xfrm rot="10800000" flipV="1">
            <a:off x="1144018" y="1218997"/>
            <a:ext cx="362507" cy="5076277"/>
          </a:xfrm>
          <a:prstGeom prst="bentConnector3">
            <a:avLst>
              <a:gd name="adj1" fmla="val 33499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1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FFD2-C061-987D-6B30-B1D5D89B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84" y="437226"/>
            <a:ext cx="9601200" cy="712453"/>
          </a:xfrm>
        </p:spPr>
        <p:txBody>
          <a:bodyPr/>
          <a:lstStyle/>
          <a:p>
            <a:r>
              <a:rPr lang="en-US" dirty="0"/>
              <a:t>Locations?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35C2-9116-9F1E-B681-4D8AB5E8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528" y="1251751"/>
            <a:ext cx="5770486" cy="5317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Discussion is ongoing for location of future arrays with the Hypoxia Collaborative Team. </a:t>
            </a:r>
          </a:p>
          <a:p>
            <a:pPr marL="0" indent="0" algn="l">
              <a:buNone/>
            </a:pPr>
            <a:r>
              <a:rPr lang="en-US" b="1" u="sng" dirty="0"/>
              <a:t>4-D team thoughts (input here from Peter Tango):</a:t>
            </a:r>
          </a:p>
          <a:p>
            <a:r>
              <a:rPr lang="en-US" dirty="0"/>
              <a:t>Pairing stations within a region may be useful, including:</a:t>
            </a:r>
          </a:p>
          <a:p>
            <a:pPr lvl="1"/>
            <a:r>
              <a:rPr lang="en-US" sz="1800" dirty="0"/>
              <a:t>Spanning the boundaries of hypoxic zone</a:t>
            </a:r>
          </a:p>
          <a:p>
            <a:pPr lvl="1"/>
            <a:r>
              <a:rPr lang="en-US" sz="1800" dirty="0"/>
              <a:t>Pairing stations laterally in a wide segment</a:t>
            </a:r>
          </a:p>
          <a:p>
            <a:pPr lvl="1"/>
            <a:r>
              <a:rPr lang="en-US" sz="1800" dirty="0"/>
              <a:t>Making shallow-to-deep station matches</a:t>
            </a:r>
          </a:p>
          <a:p>
            <a:r>
              <a:rPr lang="en-US" dirty="0"/>
              <a:t>Duration considerations:  </a:t>
            </a:r>
          </a:p>
          <a:p>
            <a:pPr lvl="1"/>
            <a:r>
              <a:rPr lang="en-US" sz="1800" dirty="0"/>
              <a:t>Year-round is ideal b/c there are 12-month criteria </a:t>
            </a:r>
          </a:p>
          <a:p>
            <a:pPr lvl="1"/>
            <a:r>
              <a:rPr lang="en-US" sz="1800" dirty="0"/>
              <a:t>3-year periods important for assessment</a:t>
            </a:r>
          </a:p>
          <a:p>
            <a:pPr lvl="1"/>
            <a:r>
              <a:rPr lang="en-US" sz="1800" dirty="0"/>
              <a:t>Long-term deployments will be useful for dynamic modeling needs and tracking trends related to climate change</a:t>
            </a:r>
          </a:p>
          <a:p>
            <a:r>
              <a:rPr lang="en-US" dirty="0">
                <a:sym typeface="Wingdings" panose="05000000000000000000" pitchFamily="2" charset="2"/>
              </a:rPr>
              <a:t>But a</a:t>
            </a:r>
            <a:r>
              <a:rPr lang="en-US" dirty="0"/>
              <a:t>lmost any location will be helpful for our 4D method development because we have many gaps in high frequency DO knowledge. Collaborating with fisheries needs makes a lot of sense.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These and more diverse needs may lead to hybrid approach of some long-term stations and some 3-year rotating stations.</a:t>
            </a:r>
            <a:endParaRPr lang="en-US" dirty="0"/>
          </a:p>
          <a:p>
            <a:endParaRPr lang="en-US" sz="1800" b="0" i="0" u="none" strike="noStrike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E037C-1E07-EC22-955C-92B03303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 descr="A map of water with yellow stars&#10;&#10;Description automatically generated">
            <a:extLst>
              <a:ext uri="{FF2B5EF4-FFF2-40B4-BE49-F238E27FC236}">
                <a16:creationId xmlns:a16="http://schemas.microsoft.com/office/drawing/2014/main" id="{AFCED8AF-23C5-F8C5-8EB7-3CCE568E7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91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2DD2-30F7-9594-6533-E5B24738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/>
          </a:bodyPr>
          <a:lstStyle/>
          <a:p>
            <a:r>
              <a:rPr lang="en-US" dirty="0"/>
              <a:t>4-D interpolator development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6452-9C59-CADE-441E-28AC080C8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5662"/>
            <a:ext cx="96012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BORG = Bay Oxygen Research Group: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Leadership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Peter Tango (USGS/CBP), Rebecca Murphy (UMCES/CBP), August Goldfischer (CRC/CBP)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Development to-date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Elgin Perry (statistician); Jon Harcum and Erik Leppo (Tetra Tech); Angie Wei and Rebecca Murphy (UMCES/CBP)</a:t>
            </a:r>
          </a:p>
          <a:p>
            <a:r>
              <a:rPr lang="en-US" sz="2000" dirty="0">
                <a:solidFill>
                  <a:schemeClr val="tx1"/>
                </a:solidFill>
              </a:rPr>
              <a:t>Guidance, ideas, </a:t>
            </a:r>
            <a:r>
              <a:rPr lang="en-US" dirty="0">
                <a:solidFill>
                  <a:schemeClr val="tx1"/>
                </a:solidFill>
              </a:rPr>
              <a:t>direction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Gary Shenk and Breck Sullivan (USGS/CBP), Isabella Bertani and Richard Tian (UMCES/CBP), Kaylyn Gootman (EPA/CBP), Jim Hagy (EPA)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8BDE6-7638-FE12-BA2F-14E3BF16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565A8-8705-84A5-26F9-84693987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37C93-B854-0319-3B16-467B4D31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63" y="874738"/>
            <a:ext cx="9260357" cy="5953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623C5-23E1-7A5B-774E-CCCFF2FA471F}"/>
              </a:ext>
            </a:extLst>
          </p:cNvPr>
          <p:cNvSpPr txBox="1"/>
          <p:nvPr/>
        </p:nvSpPr>
        <p:spPr>
          <a:xfrm>
            <a:off x="7171958" y="6550223"/>
            <a:ext cx="3674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EPA 2003 Ambient Water Quality Criteria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BAD428-CBEE-2CE7-7A0B-9C5D7992ADA4}"/>
              </a:ext>
            </a:extLst>
          </p:cNvPr>
          <p:cNvSpPr txBox="1">
            <a:spLocks/>
          </p:cNvSpPr>
          <p:nvPr/>
        </p:nvSpPr>
        <p:spPr>
          <a:xfrm>
            <a:off x="973836" y="85900"/>
            <a:ext cx="10750803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Purpose: Build a tool for more complete criteria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9815-C721-8756-C921-0B12BD91760C}"/>
              </a:ext>
            </a:extLst>
          </p:cNvPr>
          <p:cNvSpPr txBox="1"/>
          <p:nvPr/>
        </p:nvSpPr>
        <p:spPr>
          <a:xfrm>
            <a:off x="1178987" y="590774"/>
            <a:ext cx="72745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4"/>
                </a:solidFill>
              </a:rPr>
              <a:t>DO criteria that currently can be evaluated with existing approaches and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151907-8E60-6D1B-FBB2-B9409B3AF6FF}"/>
              </a:ext>
            </a:extLst>
          </p:cNvPr>
          <p:cNvSpPr/>
          <p:nvPr/>
        </p:nvSpPr>
        <p:spPr>
          <a:xfrm>
            <a:off x="3068421" y="3239354"/>
            <a:ext cx="5841853" cy="937932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57150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EA978-C058-933E-06B9-6CB3A0221549}"/>
              </a:ext>
            </a:extLst>
          </p:cNvPr>
          <p:cNvSpPr/>
          <p:nvPr/>
        </p:nvSpPr>
        <p:spPr>
          <a:xfrm>
            <a:off x="3068421" y="4674510"/>
            <a:ext cx="5841853" cy="333797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CE8B25-BB60-0FDE-1BD3-51D2A0C8C41B}"/>
              </a:ext>
            </a:extLst>
          </p:cNvPr>
          <p:cNvSpPr/>
          <p:nvPr/>
        </p:nvSpPr>
        <p:spPr>
          <a:xfrm>
            <a:off x="3068421" y="5797145"/>
            <a:ext cx="5841853" cy="333797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6CB11-84D3-0BC0-9577-EFDC52025D7C}"/>
              </a:ext>
            </a:extLst>
          </p:cNvPr>
          <p:cNvSpPr txBox="1"/>
          <p:nvPr/>
        </p:nvSpPr>
        <p:spPr>
          <a:xfrm>
            <a:off x="2717054" y="22350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134CF-2321-2F70-CCB0-8EC184F6420B}"/>
              </a:ext>
            </a:extLst>
          </p:cNvPr>
          <p:cNvSpPr txBox="1"/>
          <p:nvPr/>
        </p:nvSpPr>
        <p:spPr>
          <a:xfrm>
            <a:off x="10575037" y="2228671"/>
            <a:ext cx="1471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*Note a 30-day mean 6 mg/L MSN value is evaluated for purpose of the WQ indicator.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84B0A1-434D-14E5-636B-C5C164F1964F}"/>
              </a:ext>
            </a:extLst>
          </p:cNvPr>
          <p:cNvSpPr/>
          <p:nvPr/>
        </p:nvSpPr>
        <p:spPr>
          <a:xfrm>
            <a:off x="1178987" y="575015"/>
            <a:ext cx="6095068" cy="341054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 w="28575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2190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E68CE3-BF79-79BE-D846-FC69949C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63" y="874738"/>
            <a:ext cx="9260357" cy="59530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565A8-8705-84A5-26F9-84693987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623C5-23E1-7A5B-774E-CCCFF2FA471F}"/>
              </a:ext>
            </a:extLst>
          </p:cNvPr>
          <p:cNvSpPr txBox="1"/>
          <p:nvPr/>
        </p:nvSpPr>
        <p:spPr>
          <a:xfrm>
            <a:off x="7072975" y="6531980"/>
            <a:ext cx="3674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EPA 2003 Ambient Water Quality Criteria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BAD428-CBEE-2CE7-7A0B-9C5D7992ADA4}"/>
              </a:ext>
            </a:extLst>
          </p:cNvPr>
          <p:cNvSpPr txBox="1">
            <a:spLocks/>
          </p:cNvSpPr>
          <p:nvPr/>
        </p:nvSpPr>
        <p:spPr>
          <a:xfrm>
            <a:off x="973836" y="85900"/>
            <a:ext cx="10750803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Purpose: Build a tool for more complete criteria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B9FDB-A6BA-E0E6-4E60-DB9D80A843F6}"/>
              </a:ext>
            </a:extLst>
          </p:cNvPr>
          <p:cNvSpPr txBox="1"/>
          <p:nvPr/>
        </p:nvSpPr>
        <p:spPr>
          <a:xfrm>
            <a:off x="1142485" y="545797"/>
            <a:ext cx="593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</a:rPr>
              <a:t>With higher frequency interpolation tool and data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0A6019-AA7F-F901-78C7-8760B0D84437}"/>
              </a:ext>
            </a:extLst>
          </p:cNvPr>
          <p:cNvSpPr/>
          <p:nvPr/>
        </p:nvSpPr>
        <p:spPr>
          <a:xfrm>
            <a:off x="1855433" y="1407110"/>
            <a:ext cx="8719604" cy="5046275"/>
          </a:xfrm>
          <a:prstGeom prst="rect">
            <a:avLst/>
          </a:prstGeom>
          <a:solidFill>
            <a:schemeClr val="accent2">
              <a:lumMod val="20000"/>
              <a:lumOff val="80000"/>
              <a:alpha val="17000"/>
            </a:schemeClr>
          </a:solidFill>
          <a:ln w="571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AD734D-7AE4-8BA7-3F7F-AD1A2ABFDD05}"/>
              </a:ext>
            </a:extLst>
          </p:cNvPr>
          <p:cNvSpPr/>
          <p:nvPr/>
        </p:nvSpPr>
        <p:spPr>
          <a:xfrm>
            <a:off x="1142486" y="554601"/>
            <a:ext cx="4032410" cy="331147"/>
          </a:xfrm>
          <a:prstGeom prst="rect">
            <a:avLst/>
          </a:prstGeom>
          <a:solidFill>
            <a:schemeClr val="accent2">
              <a:lumMod val="20000"/>
              <a:lumOff val="80000"/>
              <a:alpha val="17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5E3E3-006C-3ED1-4E49-B607CCC7618B}"/>
              </a:ext>
            </a:extLst>
          </p:cNvPr>
          <p:cNvSpPr txBox="1"/>
          <p:nvPr/>
        </p:nvSpPr>
        <p:spPr>
          <a:xfrm>
            <a:off x="5015237" y="57652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8865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730A84-45A8-425B-5860-9F6BC889CD9C}"/>
              </a:ext>
            </a:extLst>
          </p:cNvPr>
          <p:cNvSpPr/>
          <p:nvPr/>
        </p:nvSpPr>
        <p:spPr>
          <a:xfrm>
            <a:off x="71120" y="897646"/>
            <a:ext cx="12042559" cy="57055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EB3D99-88EA-0BE4-6207-930D7715D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26386"/>
              </p:ext>
            </p:extLst>
          </p:nvPr>
        </p:nvGraphicFramePr>
        <p:xfrm>
          <a:off x="83800" y="928126"/>
          <a:ext cx="12029879" cy="5664939"/>
        </p:xfrm>
        <a:graphic>
          <a:graphicData uri="http://schemas.openxmlformats.org/drawingml/2006/table">
            <a:tbl>
              <a:tblPr/>
              <a:tblGrid>
                <a:gridCol w="2068756">
                  <a:extLst>
                    <a:ext uri="{9D8B030D-6E8A-4147-A177-3AD203B41FA5}">
                      <a16:colId xmlns:a16="http://schemas.microsoft.com/office/drawing/2014/main" val="3396756175"/>
                    </a:ext>
                  </a:extLst>
                </a:gridCol>
                <a:gridCol w="485117">
                  <a:extLst>
                    <a:ext uri="{9D8B030D-6E8A-4147-A177-3AD203B41FA5}">
                      <a16:colId xmlns:a16="http://schemas.microsoft.com/office/drawing/2014/main" val="60583834"/>
                    </a:ext>
                  </a:extLst>
                </a:gridCol>
                <a:gridCol w="395550">
                  <a:extLst>
                    <a:ext uri="{9D8B030D-6E8A-4147-A177-3AD203B41FA5}">
                      <a16:colId xmlns:a16="http://schemas.microsoft.com/office/drawing/2014/main" val="2427300353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534116768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3360664390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935219580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507968230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4125542143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1590822061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1751464284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3113752504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1362719148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1063991879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221892582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3372867191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3639890993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2589360046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3697297137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1226689456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3616860919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2574048437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2282094485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3258341953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1335456184"/>
                    </a:ext>
                  </a:extLst>
                </a:gridCol>
                <a:gridCol w="412748">
                  <a:extLst>
                    <a:ext uri="{9D8B030D-6E8A-4147-A177-3AD203B41FA5}">
                      <a16:colId xmlns:a16="http://schemas.microsoft.com/office/drawing/2014/main" val="262585079"/>
                    </a:ext>
                  </a:extLst>
                </a:gridCol>
              </a:tblGrid>
              <a:tr h="21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 Year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65531"/>
                  </a:ext>
                </a:extLst>
              </a:tr>
              <a:tr h="634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 Quarter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         Jan-Mar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         Apr-Jun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         Jul-Sep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         Oct-Dec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         Jan-Mar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         Apr-Jun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         Jul-Sep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         Oct-Dec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         Jan-Mar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         Apr-Jun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         Jul-Sep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         Oct-Dec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         Jan-Mar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         Apr-Jun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         Jul-Sep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         Oct-Dec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         Jan-Mar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         Apr-Jun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         Jul-Sep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         Oct-Dec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         Jan-Mar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         Apr-Jun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         Jul-Sep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         Oct-Dec</a:t>
                      </a:r>
                    </a:p>
                  </a:txBody>
                  <a:tcPr marL="3758" marR="3758" marT="3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157927"/>
                  </a:ext>
                </a:extLst>
              </a:tr>
              <a:tr h="21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Year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3758" marR="3758" marT="3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758" marR="3758" marT="3758" marB="0" anchor="ctr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758" marR="3758" marT="3758" marB="0" anchor="ctr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4</a:t>
                      </a:r>
                    </a:p>
                  </a:txBody>
                  <a:tcPr marL="3758" marR="3758" marT="3758" marB="0" anchor="ctr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5</a:t>
                      </a:r>
                    </a:p>
                  </a:txBody>
                  <a:tcPr marL="3758" marR="3758" marT="3758" marB="0" anchor="ctr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6</a:t>
                      </a:r>
                    </a:p>
                  </a:txBody>
                  <a:tcPr marL="3758" marR="3758" marT="3758" marB="0" anchor="ctr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12283"/>
                  </a:ext>
                </a:extLst>
              </a:tr>
              <a:tr h="424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Development-daily estimates (Phase 1)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186158"/>
                  </a:ext>
                </a:extLst>
              </a:tr>
              <a:tr h="424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Develoment-hourly estimates (Phase 2)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149212"/>
                  </a:ext>
                </a:extLst>
              </a:tr>
              <a:tr h="424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Development - shallow water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66467"/>
                  </a:ext>
                </a:extLst>
              </a:tr>
              <a:tr h="414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Development - GIS tasks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792571"/>
                  </a:ext>
                </a:extLst>
              </a:tr>
              <a:tr h="424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Development -combined daily &amp; hourly (Phase 3)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100658"/>
                  </a:ext>
                </a:extLst>
              </a:tr>
              <a:tr h="424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Development-criteria evaluation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36982"/>
                  </a:ext>
                </a:extLst>
              </a:tr>
              <a:tr h="396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Software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841786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Documenting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547945"/>
                  </a:ext>
                </a:extLst>
              </a:tr>
              <a:tr h="410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Training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576516"/>
                  </a:ext>
                </a:extLst>
              </a:tr>
              <a:tr h="46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Year of Review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280416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Operational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66129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A3E737FE-53C5-84AB-0048-FA62E00D0567}"/>
              </a:ext>
            </a:extLst>
          </p:cNvPr>
          <p:cNvSpPr/>
          <p:nvPr/>
        </p:nvSpPr>
        <p:spPr>
          <a:xfrm>
            <a:off x="4810064" y="642822"/>
            <a:ext cx="363985" cy="4952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D7CA1-7623-ABF6-4CFC-9328071F8A2D}"/>
              </a:ext>
            </a:extLst>
          </p:cNvPr>
          <p:cNvSpPr txBox="1"/>
          <p:nvPr/>
        </p:nvSpPr>
        <p:spPr>
          <a:xfrm>
            <a:off x="167017" y="137392"/>
            <a:ext cx="591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4-D interpolator development timeline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F7B55E2-1B4D-DBB7-84AC-6CBB8D61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492875"/>
            <a:ext cx="2057400" cy="365125"/>
          </a:xfrm>
        </p:spPr>
        <p:txBody>
          <a:bodyPr/>
          <a:lstStyle/>
          <a:p>
            <a:fld id="{CF656352-3D59-46C1-A5B6-E58F495C6A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1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54AA99-9A38-40E3-BCB6-80F08D39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WQ Assessment with 4D interpolator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F4CC8-306D-49F1-9AE7-140A6919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4978"/>
            <a:ext cx="2743200" cy="365125"/>
          </a:xfrm>
        </p:spPr>
        <p:txBody>
          <a:bodyPr/>
          <a:lstStyle/>
          <a:p>
            <a:fld id="{FC5FCBEE-1996-4D97-90C5-334AAAB7131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94C26-A1D7-4061-8E5F-163A75C30D8F}"/>
              </a:ext>
            </a:extLst>
          </p:cNvPr>
          <p:cNvSpPr/>
          <p:nvPr/>
        </p:nvSpPr>
        <p:spPr>
          <a:xfrm>
            <a:off x="1177306" y="3429000"/>
            <a:ext cx="1864426" cy="9619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 data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4A1DB-A8C5-4D57-B728-3B876A85F818}"/>
              </a:ext>
            </a:extLst>
          </p:cNvPr>
          <p:cNvSpPr/>
          <p:nvPr/>
        </p:nvSpPr>
        <p:spPr>
          <a:xfrm>
            <a:off x="2749407" y="2210973"/>
            <a:ext cx="1864426" cy="96190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D940AD-E29A-49CF-9B8B-F48832F19C74}"/>
              </a:ext>
            </a:extLst>
          </p:cNvPr>
          <p:cNvSpPr/>
          <p:nvPr/>
        </p:nvSpPr>
        <p:spPr>
          <a:xfrm>
            <a:off x="3408925" y="3428998"/>
            <a:ext cx="1864426" cy="9619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daily prediction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6732F8-B5C6-4EC6-A032-B1612691D2F8}"/>
              </a:ext>
            </a:extLst>
          </p:cNvPr>
          <p:cNvSpPr/>
          <p:nvPr/>
        </p:nvSpPr>
        <p:spPr>
          <a:xfrm>
            <a:off x="4727519" y="4871308"/>
            <a:ext cx="1864426" cy="96190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simulation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3A4E1B7-1268-4439-8196-63D50B046DD4}"/>
              </a:ext>
            </a:extLst>
          </p:cNvPr>
          <p:cNvCxnSpPr>
            <a:stCxn id="5" idx="0"/>
            <a:endCxn id="8" idx="2"/>
          </p:cNvCxnSpPr>
          <p:nvPr/>
        </p:nvCxnSpPr>
        <p:spPr>
          <a:xfrm rot="5400000" flipH="1" flipV="1">
            <a:off x="2060925" y="2740518"/>
            <a:ext cx="737076" cy="63988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524D8A8-0D9F-48A0-98CC-840AE8E37FFE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 rot="16200000" flipH="1">
            <a:off x="4142471" y="3230330"/>
            <a:ext cx="396991" cy="34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F5ECA16-694C-4D73-B976-82EE0A6DBD1F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 rot="16200000" flipH="1">
            <a:off x="4619364" y="4630980"/>
            <a:ext cx="762143" cy="24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6CD3362-0F7B-4037-8282-42E9C5CDEDE6}"/>
              </a:ext>
            </a:extLst>
          </p:cNvPr>
          <p:cNvCxnSpPr>
            <a:cxnSpLocks/>
            <a:stCxn id="5" idx="4"/>
            <a:endCxn id="10" idx="2"/>
          </p:cNvCxnSpPr>
          <p:nvPr/>
        </p:nvCxnSpPr>
        <p:spPr>
          <a:xfrm rot="16200000" flipH="1">
            <a:off x="2937840" y="3562580"/>
            <a:ext cx="961358" cy="261800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1662CB1-0327-490F-82D5-FB2343274B52}"/>
              </a:ext>
            </a:extLst>
          </p:cNvPr>
          <p:cNvCxnSpPr>
            <a:cxnSpLocks/>
            <a:stCxn id="10" idx="6"/>
            <a:endCxn id="33" idx="4"/>
          </p:cNvCxnSpPr>
          <p:nvPr/>
        </p:nvCxnSpPr>
        <p:spPr>
          <a:xfrm flipV="1">
            <a:off x="6591945" y="4755563"/>
            <a:ext cx="1104489" cy="59669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F5663EFE-E9C5-4492-B2E4-F3D3F6CFFF98}"/>
              </a:ext>
            </a:extLst>
          </p:cNvPr>
          <p:cNvSpPr/>
          <p:nvPr/>
        </p:nvSpPr>
        <p:spPr>
          <a:xfrm>
            <a:off x="6764221" y="3430000"/>
            <a:ext cx="1864426" cy="13255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feasible hourly realizations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298CAF-771F-45CC-A82A-ED9B35470CF9}"/>
              </a:ext>
            </a:extLst>
          </p:cNvPr>
          <p:cNvSpPr/>
          <p:nvPr/>
        </p:nvSpPr>
        <p:spPr>
          <a:xfrm>
            <a:off x="8255093" y="2078892"/>
            <a:ext cx="1864426" cy="96190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WQ assessment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525BDFD6-B9A2-4A90-AA07-F721A309D42B}"/>
              </a:ext>
            </a:extLst>
          </p:cNvPr>
          <p:cNvCxnSpPr>
            <a:cxnSpLocks/>
            <a:stCxn id="33" idx="0"/>
            <a:endCxn id="37" idx="3"/>
          </p:cNvCxnSpPr>
          <p:nvPr/>
        </p:nvCxnSpPr>
        <p:spPr>
          <a:xfrm rot="5400000" flipH="1" flipV="1">
            <a:off x="7847246" y="2749114"/>
            <a:ext cx="530074" cy="83169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2D928BB-C4A0-4704-BA06-57A69B2D7310}"/>
              </a:ext>
            </a:extLst>
          </p:cNvPr>
          <p:cNvSpPr/>
          <p:nvPr/>
        </p:nvSpPr>
        <p:spPr>
          <a:xfrm>
            <a:off x="9362077" y="3445822"/>
            <a:ext cx="1864426" cy="13255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Attainment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CCFCD09A-35BB-4D24-A849-AF75AF23072C}"/>
              </a:ext>
            </a:extLst>
          </p:cNvPr>
          <p:cNvCxnSpPr>
            <a:cxnSpLocks/>
            <a:stCxn id="37" idx="5"/>
            <a:endCxn id="53" idx="0"/>
          </p:cNvCxnSpPr>
          <p:nvPr/>
        </p:nvCxnSpPr>
        <p:spPr>
          <a:xfrm rot="16200000" flipH="1">
            <a:off x="9797437" y="2948969"/>
            <a:ext cx="545896" cy="44781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8DF5887-3491-435F-85E6-84B574B77423}"/>
              </a:ext>
            </a:extLst>
          </p:cNvPr>
          <p:cNvSpPr/>
          <p:nvPr/>
        </p:nvSpPr>
        <p:spPr>
          <a:xfrm>
            <a:off x="60755" y="1992441"/>
            <a:ext cx="934193" cy="35728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E3CA068-0B2C-4E3D-A045-8727BA9E44C5}"/>
              </a:ext>
            </a:extLst>
          </p:cNvPr>
          <p:cNvSpPr/>
          <p:nvPr/>
        </p:nvSpPr>
        <p:spPr>
          <a:xfrm>
            <a:off x="60755" y="2380645"/>
            <a:ext cx="934193" cy="3572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2E06731-9243-4540-BB73-6A3BE5867AF4}"/>
              </a:ext>
            </a:extLst>
          </p:cNvPr>
          <p:cNvSpPr/>
          <p:nvPr/>
        </p:nvSpPr>
        <p:spPr>
          <a:xfrm>
            <a:off x="60755" y="2769961"/>
            <a:ext cx="934193" cy="3572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878D5-BA40-4DD3-AAF0-DC39FFE315F8}"/>
              </a:ext>
            </a:extLst>
          </p:cNvPr>
          <p:cNvSpPr txBox="1"/>
          <p:nvPr/>
        </p:nvSpPr>
        <p:spPr>
          <a:xfrm>
            <a:off x="9667602" y="6310312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Gary Shenk</a:t>
            </a:r>
          </a:p>
        </p:txBody>
      </p:sp>
    </p:spTree>
    <p:extLst>
      <p:ext uri="{BB962C8B-B14F-4D97-AF65-F5344CB8AC3E}">
        <p14:creationId xmlns:p14="http://schemas.microsoft.com/office/powerpoint/2010/main" val="388618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8BAE-5B60-9676-CE5E-0D3DB683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the Vertical Array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A459-A7CE-2817-528A-C1CDFAA39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Exploratory: Examine the DO cycles and patterns</a:t>
            </a:r>
          </a:p>
          <a:p>
            <a:r>
              <a:rPr lang="en-US" dirty="0"/>
              <a:t>Development of 4D hourly interpolation method, including both: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Eventually: </a:t>
            </a:r>
          </a:p>
          <a:p>
            <a:pPr lvl="1"/>
            <a:r>
              <a:rPr lang="en-US" dirty="0"/>
              <a:t>Criteria assessment in select segments, and</a:t>
            </a:r>
          </a:p>
          <a:p>
            <a:pPr lvl="1"/>
            <a:r>
              <a:rPr lang="en-US" dirty="0"/>
              <a:t>Aid in estimation of high frequency variability in locations without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C0E6C-705A-F599-7AF5-AF7C0FE8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8BAE-5B60-9676-CE5E-0D3DB683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the Vertical Array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A459-A7CE-2817-528A-C1CDFAA39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Exploratory: Examine the DO cycles and patterns</a:t>
            </a:r>
          </a:p>
          <a:p>
            <a:r>
              <a:rPr lang="en-US" dirty="0"/>
              <a:t>Development of 4D hourly interpolation method, including both: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Eventually: </a:t>
            </a:r>
          </a:p>
          <a:p>
            <a:pPr lvl="1"/>
            <a:r>
              <a:rPr lang="en-US" dirty="0"/>
              <a:t>Criteria assessment in select segments, and</a:t>
            </a:r>
          </a:p>
          <a:p>
            <a:pPr lvl="1"/>
            <a:r>
              <a:rPr lang="en-US" dirty="0"/>
              <a:t>Aid in estimation of high frequency variability in locations without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C0E6C-705A-F599-7AF5-AF7C0FE8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7868A3-765F-91BA-CEF8-6334FD17E6F1}"/>
              </a:ext>
            </a:extLst>
          </p:cNvPr>
          <p:cNvSpPr/>
          <p:nvPr/>
        </p:nvSpPr>
        <p:spPr>
          <a:xfrm>
            <a:off x="1034249" y="2171699"/>
            <a:ext cx="10034779" cy="5859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6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C77C-54D7-F49E-48B6-D508C4D19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403" y="1287541"/>
            <a:ext cx="3893376" cy="4350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array data becomes available, we are using it to examine short-term variability, and its impact on:</a:t>
            </a:r>
          </a:p>
          <a:p>
            <a:r>
              <a:rPr lang="en-US" dirty="0"/>
              <a:t>The statistical techniques we use to build the interpolator</a:t>
            </a:r>
          </a:p>
          <a:p>
            <a:r>
              <a:rPr lang="en-US" dirty="0"/>
              <a:t>Pycnocline computation (determining designated use)</a:t>
            </a:r>
          </a:p>
          <a:p>
            <a:r>
              <a:rPr lang="en-US" dirty="0"/>
              <a:t>Spatial co-variability of high frequency dynamics</a:t>
            </a:r>
          </a:p>
          <a:p>
            <a:r>
              <a:rPr lang="en-US" dirty="0"/>
              <a:t>What we can learn about implementing short-term criteria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0DA1A-4714-16F6-15AF-C7179AB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168-8E77-432A-BBA7-73B9727A1E1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picture containing sketch, text, diagram, drawing&#10;&#10;Description automatically generated">
            <a:extLst>
              <a:ext uri="{FF2B5EF4-FFF2-40B4-BE49-F238E27FC236}">
                <a16:creationId xmlns:a16="http://schemas.microsoft.com/office/drawing/2014/main" id="{3DE059CD-9ED7-A414-F3B2-9FB02C092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15" y="742181"/>
            <a:ext cx="4891624" cy="61158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1E96321-3CBF-E17E-E7D8-10B0B4F7679E}"/>
              </a:ext>
            </a:extLst>
          </p:cNvPr>
          <p:cNvSpPr txBox="1">
            <a:spLocks/>
          </p:cNvSpPr>
          <p:nvPr/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62F168-8E77-432A-BBA7-73B9727A1E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2C14E68-5BE1-8D39-7DB8-52BE68CD5BA6}"/>
              </a:ext>
            </a:extLst>
          </p:cNvPr>
          <p:cNvSpPr txBox="1">
            <a:spLocks/>
          </p:cNvSpPr>
          <p:nvPr/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62F168-8E77-432A-BBA7-73B9727A1E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89C39-13CF-5D5B-9C95-A30A36F51C96}"/>
              </a:ext>
            </a:extLst>
          </p:cNvPr>
          <p:cNvSpPr txBox="1"/>
          <p:nvPr/>
        </p:nvSpPr>
        <p:spPr>
          <a:xfrm>
            <a:off x="7146385" y="1011379"/>
            <a:ext cx="443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2159C-B2B3-B909-20B7-D234E0480209}"/>
              </a:ext>
            </a:extLst>
          </p:cNvPr>
          <p:cNvSpPr txBox="1"/>
          <p:nvPr/>
        </p:nvSpPr>
        <p:spPr>
          <a:xfrm>
            <a:off x="7146385" y="1579182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CD170-1DC7-A08A-5735-DC59DE594F76}"/>
              </a:ext>
            </a:extLst>
          </p:cNvPr>
          <p:cNvSpPr txBox="1"/>
          <p:nvPr/>
        </p:nvSpPr>
        <p:spPr>
          <a:xfrm>
            <a:off x="7146385" y="205947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4E8CB-33C1-20E6-1C8A-6BCCD252A66B}"/>
              </a:ext>
            </a:extLst>
          </p:cNvPr>
          <p:cNvSpPr txBox="1"/>
          <p:nvPr/>
        </p:nvSpPr>
        <p:spPr>
          <a:xfrm>
            <a:off x="10796293" y="3354950"/>
            <a:ext cx="443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E7AE8-9AFD-1B45-DB51-1AFB55C9892C}"/>
              </a:ext>
            </a:extLst>
          </p:cNvPr>
          <p:cNvSpPr txBox="1"/>
          <p:nvPr/>
        </p:nvSpPr>
        <p:spPr>
          <a:xfrm>
            <a:off x="10817481" y="4071554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A6C15-215B-EF14-22B2-5A5C5C7E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1544"/>
            <a:ext cx="5277114" cy="659147"/>
          </a:xfrm>
        </p:spPr>
        <p:txBody>
          <a:bodyPr>
            <a:noAutofit/>
          </a:bodyPr>
          <a:lstStyle/>
          <a:p>
            <a:r>
              <a:rPr lang="en-US" sz="3400" dirty="0"/>
              <a:t>Exploratory 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DE97-908E-A43D-BF3C-86B84F9C2B03}"/>
              </a:ext>
            </a:extLst>
          </p:cNvPr>
          <p:cNvSpPr txBox="1"/>
          <p:nvPr/>
        </p:nvSpPr>
        <p:spPr>
          <a:xfrm>
            <a:off x="9664756" y="5676503"/>
            <a:ext cx="1549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on 8/9/22 the array data had an 8-hour gap</a:t>
            </a:r>
          </a:p>
          <a:p>
            <a:endParaRPr lang="en-US" sz="12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43A379C-347F-F917-DA3B-3EC657DDE8A3}"/>
              </a:ext>
            </a:extLst>
          </p:cNvPr>
          <p:cNvSpPr/>
          <p:nvPr/>
        </p:nvSpPr>
        <p:spPr>
          <a:xfrm>
            <a:off x="5064054" y="2353657"/>
            <a:ext cx="442848" cy="130907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60D32E-D232-0CDE-92FD-3B7A9FBD892F}"/>
              </a:ext>
            </a:extLst>
          </p:cNvPr>
          <p:cNvCxnSpPr/>
          <p:nvPr/>
        </p:nvCxnSpPr>
        <p:spPr>
          <a:xfrm flipV="1">
            <a:off x="5506902" y="2872877"/>
            <a:ext cx="502039" cy="135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21747E-098C-FA47-FD28-90921AFA755B}"/>
              </a:ext>
            </a:extLst>
          </p:cNvPr>
          <p:cNvSpPr txBox="1"/>
          <p:nvPr/>
        </p:nvSpPr>
        <p:spPr>
          <a:xfrm>
            <a:off x="6420715" y="129260"/>
            <a:ext cx="5433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Example: </a:t>
            </a:r>
            <a:r>
              <a:rPr lang="en-US" dirty="0"/>
              <a:t>East Goose Vertical Array Data (grey lines) at dates with fixed station sampling (black line) in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4346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6735</TotalTime>
  <Words>1439</Words>
  <Application>Microsoft Office PowerPoint</Application>
  <PresentationFormat>Widescreen</PresentationFormat>
  <Paragraphs>489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Cambria</vt:lpstr>
      <vt:lpstr>Cambria Math</vt:lpstr>
      <vt:lpstr>Franklin Gothic Book</vt:lpstr>
      <vt:lpstr>Wingdings</vt:lpstr>
      <vt:lpstr>Crop</vt:lpstr>
      <vt:lpstr>Application of Vertical Array Data for the 4D Interpolator</vt:lpstr>
      <vt:lpstr>4-D interpolator development team </vt:lpstr>
      <vt:lpstr>PowerPoint Presentation</vt:lpstr>
      <vt:lpstr>PowerPoint Presentation</vt:lpstr>
      <vt:lpstr>PowerPoint Presentation</vt:lpstr>
      <vt:lpstr>WQ Assessment with 4D interpolator </vt:lpstr>
      <vt:lpstr>Uses of the Vertical Array data</vt:lpstr>
      <vt:lpstr>Uses of the Vertical Array data</vt:lpstr>
      <vt:lpstr>Exploratory work</vt:lpstr>
      <vt:lpstr>Exploratory work</vt:lpstr>
      <vt:lpstr>Uses of the Vertical Array data</vt:lpstr>
      <vt:lpstr>Method development with high frequency data</vt:lpstr>
      <vt:lpstr>Method development with high frequency data</vt:lpstr>
      <vt:lpstr>Method development with high frequency data</vt:lpstr>
      <vt:lpstr>Method development with high frequency data</vt:lpstr>
      <vt:lpstr>Locations?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exploration of approaches</dc:title>
  <dc:creator>Rebecca Murphy</dc:creator>
  <cp:lastModifiedBy>Bailey.Robertory</cp:lastModifiedBy>
  <cp:revision>115</cp:revision>
  <dcterms:created xsi:type="dcterms:W3CDTF">2021-05-19T12:18:42Z</dcterms:created>
  <dcterms:modified xsi:type="dcterms:W3CDTF">2023-09-13T16:22:20Z</dcterms:modified>
</cp:coreProperties>
</file>