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" roundtripDataSignature="AMtx7mhb6BujqMlbzBMGfSW3fBTXoUZq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4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80b7c100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80b7c1009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280b7c1009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anie.westby@noaa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esapeake.org/stac/ces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isheries.noaa.gov/habitat-BIL-IRA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526675" y="458850"/>
            <a:ext cx="6651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Draft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Chesapeake Bay Oyster Restoration Goal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2035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41612" y="5752814"/>
            <a:ext cx="39416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Stephanie Westby, NOAA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Stephanie.westby@noaa.gov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5888" y="1626459"/>
            <a:ext cx="6519531" cy="5231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/>
        </p:nvSpPr>
        <p:spPr>
          <a:xfrm>
            <a:off x="115409" y="221539"/>
            <a:ext cx="616998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do we need 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Gen/ Post-2025 oyster goal?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" name="Google Shape;97;p2"/>
          <p:cNvGrpSpPr/>
          <p:nvPr/>
        </p:nvGrpSpPr>
        <p:grpSpPr>
          <a:xfrm>
            <a:off x="115409" y="1231572"/>
            <a:ext cx="12295575" cy="5626428"/>
            <a:chOff x="115409" y="1231572"/>
            <a:chExt cx="12295575" cy="5626428"/>
          </a:xfrm>
        </p:grpSpPr>
        <p:sp>
          <p:nvSpPr>
            <p:cNvPr id="98" name="Google Shape;98;p2"/>
            <p:cNvSpPr txBox="1"/>
            <p:nvPr/>
          </p:nvSpPr>
          <p:spPr>
            <a:xfrm>
              <a:off x="115409" y="1866254"/>
              <a:ext cx="2961628" cy="17543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Prep for next Chesapeake Bay Agreement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Prep for gap between current and next Bay Agreement/ initiative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" name="Google Shape;99;p2"/>
            <p:cNvGrpSpPr/>
            <p:nvPr/>
          </p:nvGrpSpPr>
          <p:grpSpPr>
            <a:xfrm>
              <a:off x="3407882" y="1231572"/>
              <a:ext cx="9003102" cy="5626428"/>
              <a:chOff x="3407882" y="1231572"/>
              <a:chExt cx="9003102" cy="5626428"/>
            </a:xfrm>
          </p:grpSpPr>
          <p:pic>
            <p:nvPicPr>
              <p:cNvPr id="100" name="Google Shape;100;p2" descr="Woman Landing After Jumping Over Abyss Stock Photo - Download Image Now -  Jumping, Landing - Touching Down, Courage - iStock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407882" y="1231572"/>
                <a:ext cx="8784118" cy="562642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1" name="Google Shape;101;p2"/>
              <p:cNvSpPr txBox="1"/>
              <p:nvPr/>
            </p:nvSpPr>
            <p:spPr>
              <a:xfrm>
                <a:off x="3831640" y="4330953"/>
                <a:ext cx="1894457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2025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(current Bay Agreement goal deadline)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2"/>
              <p:cNvSpPr txBox="1"/>
              <p:nvPr/>
            </p:nvSpPr>
            <p:spPr>
              <a:xfrm>
                <a:off x="10111668" y="4330953"/>
                <a:ext cx="2299316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Next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Bay Agreement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(or not…)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3" name="Google Shape;103;p2"/>
          <p:cNvSpPr txBox="1"/>
          <p:nvPr/>
        </p:nvSpPr>
        <p:spPr>
          <a:xfrm>
            <a:off x="115409" y="3776955"/>
            <a:ext cx="29574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Maintain momentum, partnerships, progress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on success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/>
          <p:nvPr/>
        </p:nvSpPr>
        <p:spPr>
          <a:xfrm>
            <a:off x="1687991" y="167205"/>
            <a:ext cx="77638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Operating Principles for Developing Next Gen Oyster Goal/s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" name="Google Shape;110;p3"/>
          <p:cNvGrpSpPr/>
          <p:nvPr/>
        </p:nvGrpSpPr>
        <p:grpSpPr>
          <a:xfrm>
            <a:off x="536667" y="785774"/>
            <a:ext cx="2110827" cy="796552"/>
            <a:chOff x="696156" y="869286"/>
            <a:chExt cx="1983670" cy="796552"/>
          </a:xfrm>
        </p:grpSpPr>
        <p:sp>
          <p:nvSpPr>
            <p:cNvPr id="111" name="Google Shape;111;p3"/>
            <p:cNvSpPr/>
            <p:nvPr/>
          </p:nvSpPr>
          <p:spPr>
            <a:xfrm>
              <a:off x="696156" y="869286"/>
              <a:ext cx="1983670" cy="796552"/>
            </a:xfrm>
            <a:prstGeom prst="rect">
              <a:avLst/>
            </a:prstGeom>
            <a:solidFill>
              <a:srgbClr val="92D050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Goal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2" name="Google Shape;112;p3" descr="Target Icon Images – Browse 678,842 Stock Photos, Vectors ...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67136" y="916063"/>
              <a:ext cx="670786" cy="6707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3" name="Google Shape;113;p3"/>
          <p:cNvSpPr txBox="1"/>
          <p:nvPr/>
        </p:nvSpPr>
        <p:spPr>
          <a:xfrm>
            <a:off x="297079" y="2015745"/>
            <a:ext cx="3893100" cy="39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SMART goal                             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(specific, measurable, achievable, relevant, timebound)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Ambitious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(maintain or increase scale)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Understandable, concise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Ecologically sound                        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(scale; clustered; recognizes climate change impacts)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4662945" y="1878041"/>
            <a:ext cx="7155000" cy="44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Inclusive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-Human community is important (“Oysters are easy; people are hard”)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Partnerships are key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-Collective: goal; metrics;  planning; implementation; tracking; monitoring; adapting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-States manage the oyster resource, so they are critical partners; we need them as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champions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57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Maintain momentum-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to set this goal now-ish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57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Rebuilding networks (clusters) of  sanctuary reefs, at large scale, will likely remain a key tool.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Recognize &amp; communicate the value of ecosystem services, beyond the SMART oyster goal**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" name="Google Shape;115;p3"/>
          <p:cNvGrpSpPr/>
          <p:nvPr/>
        </p:nvGrpSpPr>
        <p:grpSpPr>
          <a:xfrm>
            <a:off x="4297236" y="768181"/>
            <a:ext cx="5750845" cy="5717679"/>
            <a:chOff x="4190069" y="851693"/>
            <a:chExt cx="5750845" cy="5717679"/>
          </a:xfrm>
        </p:grpSpPr>
        <p:grpSp>
          <p:nvGrpSpPr>
            <p:cNvPr id="116" name="Google Shape;116;p3"/>
            <p:cNvGrpSpPr/>
            <p:nvPr/>
          </p:nvGrpSpPr>
          <p:grpSpPr>
            <a:xfrm>
              <a:off x="4190069" y="851693"/>
              <a:ext cx="5750845" cy="5717679"/>
              <a:chOff x="4190069" y="1542809"/>
              <a:chExt cx="5750845" cy="5717679"/>
            </a:xfrm>
          </p:grpSpPr>
          <p:sp>
            <p:nvSpPr>
              <p:cNvPr id="117" name="Google Shape;117;p3"/>
              <p:cNvSpPr/>
              <p:nvPr/>
            </p:nvSpPr>
            <p:spPr>
              <a:xfrm>
                <a:off x="4630520" y="1542809"/>
                <a:ext cx="5310394" cy="945872"/>
              </a:xfrm>
              <a:prstGeom prst="rect">
                <a:avLst/>
              </a:prstGeom>
              <a:solidFill>
                <a:srgbClr val="92D050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Goal setting &amp;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restoration implementation process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18" name="Google Shape;118;p3"/>
              <p:cNvCxnSpPr/>
              <p:nvPr/>
            </p:nvCxnSpPr>
            <p:spPr>
              <a:xfrm>
                <a:off x="4190069" y="1878657"/>
                <a:ext cx="0" cy="5381831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pic>
          <p:nvPicPr>
            <p:cNvPr id="119" name="Google Shape;119;p3" descr="Image result for process icon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29583" y="932169"/>
              <a:ext cx="590292" cy="67078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4"/>
          <p:cNvGrpSpPr/>
          <p:nvPr/>
        </p:nvGrpSpPr>
        <p:grpSpPr>
          <a:xfrm>
            <a:off x="1126034" y="187215"/>
            <a:ext cx="7172077" cy="6483570"/>
            <a:chOff x="2178657" y="187215"/>
            <a:chExt cx="7172077" cy="6483570"/>
          </a:xfrm>
        </p:grpSpPr>
        <p:sp>
          <p:nvSpPr>
            <p:cNvPr id="126" name="Google Shape;126;p4"/>
            <p:cNvSpPr/>
            <p:nvPr/>
          </p:nvSpPr>
          <p:spPr>
            <a:xfrm>
              <a:off x="2178657" y="187215"/>
              <a:ext cx="7172077" cy="6483570"/>
            </a:xfrm>
            <a:prstGeom prst="rect">
              <a:avLst/>
            </a:prstGeom>
            <a:solidFill>
              <a:srgbClr val="D8E2F3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4"/>
            <p:cNvSpPr txBox="1"/>
            <p:nvPr/>
          </p:nvSpPr>
          <p:spPr>
            <a:xfrm>
              <a:off x="4366707" y="348584"/>
              <a:ext cx="261259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‘Goal Translator’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" name="Google Shape;128;p4"/>
          <p:cNvSpPr/>
          <p:nvPr/>
        </p:nvSpPr>
        <p:spPr>
          <a:xfrm>
            <a:off x="5464952" y="3240692"/>
            <a:ext cx="2125695" cy="1389415"/>
          </a:xfrm>
          <a:custGeom>
            <a:avLst/>
            <a:gdLst/>
            <a:ahLst/>
            <a:cxnLst/>
            <a:rect l="l" t="t" r="r" b="b"/>
            <a:pathLst>
              <a:path w="1749957" h="873049" extrusionOk="0">
                <a:moveTo>
                  <a:pt x="0" y="145511"/>
                </a:moveTo>
                <a:cubicBezTo>
                  <a:pt x="0" y="65147"/>
                  <a:pt x="65147" y="0"/>
                  <a:pt x="145511" y="0"/>
                </a:cubicBezTo>
                <a:lnTo>
                  <a:pt x="1604446" y="0"/>
                </a:lnTo>
                <a:cubicBezTo>
                  <a:pt x="1684810" y="0"/>
                  <a:pt x="1749957" y="65147"/>
                  <a:pt x="1749957" y="145511"/>
                </a:cubicBezTo>
                <a:lnTo>
                  <a:pt x="1749957" y="727538"/>
                </a:lnTo>
                <a:cubicBezTo>
                  <a:pt x="1749957" y="807902"/>
                  <a:pt x="1684810" y="873049"/>
                  <a:pt x="1604446" y="873049"/>
                </a:cubicBezTo>
                <a:lnTo>
                  <a:pt x="145511" y="873049"/>
                </a:lnTo>
                <a:cubicBezTo>
                  <a:pt x="65147" y="873049"/>
                  <a:pt x="0" y="807902"/>
                  <a:pt x="0" y="727538"/>
                </a:cubicBezTo>
                <a:lnTo>
                  <a:pt x="0" y="145511"/>
                </a:lnTo>
                <a:close/>
              </a:path>
            </a:pathLst>
          </a:custGeom>
          <a:solidFill>
            <a:srgbClr val="4372C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4525" tIns="84525" rIns="84525" bIns="845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 acres </a:t>
            </a:r>
            <a:r>
              <a:rPr lang="en-US" sz="18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functioning at Y level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n-US" sz="1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(of reefs; of fish habitat; of rec fishing grounds, etc.)</a:t>
            </a:r>
            <a:endParaRPr sz="1400" b="0" i="1" u="sng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9" name="Google Shape;129;p4"/>
          <p:cNvGrpSpPr/>
          <p:nvPr/>
        </p:nvGrpSpPr>
        <p:grpSpPr>
          <a:xfrm>
            <a:off x="2399224" y="1675939"/>
            <a:ext cx="4855091" cy="4206308"/>
            <a:chOff x="3469972" y="1603252"/>
            <a:chExt cx="4855091" cy="4206308"/>
          </a:xfrm>
        </p:grpSpPr>
        <p:sp>
          <p:nvSpPr>
            <p:cNvPr id="130" name="Google Shape;130;p4"/>
            <p:cNvSpPr/>
            <p:nvPr/>
          </p:nvSpPr>
          <p:spPr>
            <a:xfrm>
              <a:off x="3469972" y="1603252"/>
              <a:ext cx="4474042" cy="4206308"/>
            </a:xfrm>
            <a:prstGeom prst="ellipse">
              <a:avLst/>
            </a:prstGeom>
            <a:noFill/>
            <a:ln w="12700" cap="flat" cmpd="sng">
              <a:solidFill>
                <a:srgbClr val="4472C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6802830" y="1967645"/>
              <a:ext cx="1522233" cy="797694"/>
            </a:xfrm>
            <a:custGeom>
              <a:avLst/>
              <a:gdLst/>
              <a:ahLst/>
              <a:cxnLst/>
              <a:rect l="l" t="t" r="r" b="b"/>
              <a:pathLst>
                <a:path w="929923" h="604450" extrusionOk="0">
                  <a:moveTo>
                    <a:pt x="0" y="100744"/>
                  </a:moveTo>
                  <a:cubicBezTo>
                    <a:pt x="0" y="45105"/>
                    <a:pt x="45105" y="0"/>
                    <a:pt x="100744" y="0"/>
                  </a:cubicBezTo>
                  <a:lnTo>
                    <a:pt x="829179" y="0"/>
                  </a:lnTo>
                  <a:cubicBezTo>
                    <a:pt x="884818" y="0"/>
                    <a:pt x="929923" y="45105"/>
                    <a:pt x="929923" y="100744"/>
                  </a:cubicBezTo>
                  <a:lnTo>
                    <a:pt x="929923" y="503706"/>
                  </a:lnTo>
                  <a:cubicBezTo>
                    <a:pt x="929923" y="559345"/>
                    <a:pt x="884818" y="604450"/>
                    <a:pt x="829179" y="604450"/>
                  </a:cubicBezTo>
                  <a:lnTo>
                    <a:pt x="100744" y="604450"/>
                  </a:lnTo>
                  <a:cubicBezTo>
                    <a:pt x="45105" y="604450"/>
                    <a:pt x="0" y="559345"/>
                    <a:pt x="0" y="503706"/>
                  </a:cubicBezTo>
                  <a:lnTo>
                    <a:pt x="0" y="100744"/>
                  </a:lnTo>
                  <a:close/>
                </a:path>
              </a:pathLst>
            </a:cu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1400" tIns="71400" rIns="71400" bIns="71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X% historic oyster bottom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32" name="Google Shape;132;p4"/>
          <p:cNvCxnSpPr/>
          <p:nvPr/>
        </p:nvCxnSpPr>
        <p:spPr>
          <a:xfrm>
            <a:off x="4490535" y="2304835"/>
            <a:ext cx="0" cy="321429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3" name="Google Shape;133;p4"/>
          <p:cNvCxnSpPr/>
          <p:nvPr/>
        </p:nvCxnSpPr>
        <p:spPr>
          <a:xfrm>
            <a:off x="3097398" y="4025159"/>
            <a:ext cx="2449062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4" name="Google Shape;134;p4"/>
          <p:cNvCxnSpPr/>
          <p:nvPr/>
        </p:nvCxnSpPr>
        <p:spPr>
          <a:xfrm>
            <a:off x="2992700" y="2899225"/>
            <a:ext cx="2689200" cy="2027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5" name="Google Shape;135;p4"/>
          <p:cNvCxnSpPr/>
          <p:nvPr/>
        </p:nvCxnSpPr>
        <p:spPr>
          <a:xfrm flipH="1">
            <a:off x="3564284" y="2521319"/>
            <a:ext cx="2176800" cy="2664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6" name="Google Shape;136;p4"/>
          <p:cNvSpPr/>
          <p:nvPr/>
        </p:nvSpPr>
        <p:spPr>
          <a:xfrm>
            <a:off x="3745625" y="1141000"/>
            <a:ext cx="1784558" cy="1225562"/>
          </a:xfrm>
          <a:custGeom>
            <a:avLst/>
            <a:gdLst/>
            <a:ahLst/>
            <a:cxnLst/>
            <a:rect l="l" t="t" r="r" b="b"/>
            <a:pathLst>
              <a:path w="1839750" h="487301" extrusionOk="0">
                <a:moveTo>
                  <a:pt x="0" y="81218"/>
                </a:moveTo>
                <a:cubicBezTo>
                  <a:pt x="0" y="36363"/>
                  <a:pt x="36363" y="0"/>
                  <a:pt x="81218" y="0"/>
                </a:cubicBezTo>
                <a:lnTo>
                  <a:pt x="1758532" y="0"/>
                </a:lnTo>
                <a:cubicBezTo>
                  <a:pt x="1803387" y="0"/>
                  <a:pt x="1839750" y="36363"/>
                  <a:pt x="1839750" y="81218"/>
                </a:cubicBezTo>
                <a:lnTo>
                  <a:pt x="1839750" y="406083"/>
                </a:lnTo>
                <a:cubicBezTo>
                  <a:pt x="1839750" y="450938"/>
                  <a:pt x="1803387" y="487301"/>
                  <a:pt x="1758532" y="487301"/>
                </a:cubicBezTo>
                <a:lnTo>
                  <a:pt x="81218" y="487301"/>
                </a:lnTo>
                <a:cubicBezTo>
                  <a:pt x="36363" y="487301"/>
                  <a:pt x="0" y="450938"/>
                  <a:pt x="0" y="406083"/>
                </a:cubicBezTo>
                <a:lnTo>
                  <a:pt x="0" y="81218"/>
                </a:lnTo>
                <a:close/>
              </a:path>
            </a:pathLst>
          </a:custGeom>
          <a:solidFill>
            <a:srgbClr val="4372C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5675" tIns="65675" rIns="65675" bIns="656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 Tribs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n-US" sz="1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(X human &amp; ecological communities; X rec fishing hubs, etc.)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1387421" y="2758895"/>
            <a:ext cx="1709971" cy="855539"/>
          </a:xfrm>
          <a:custGeom>
            <a:avLst/>
            <a:gdLst/>
            <a:ahLst/>
            <a:cxnLst/>
            <a:rect l="l" t="t" r="r" b="b"/>
            <a:pathLst>
              <a:path w="1068732" h="634908" extrusionOk="0">
                <a:moveTo>
                  <a:pt x="0" y="105820"/>
                </a:moveTo>
                <a:cubicBezTo>
                  <a:pt x="0" y="47377"/>
                  <a:pt x="47377" y="0"/>
                  <a:pt x="105820" y="0"/>
                </a:cubicBezTo>
                <a:lnTo>
                  <a:pt x="962912" y="0"/>
                </a:lnTo>
                <a:cubicBezTo>
                  <a:pt x="1021355" y="0"/>
                  <a:pt x="1068732" y="47377"/>
                  <a:pt x="1068732" y="105820"/>
                </a:cubicBezTo>
                <a:lnTo>
                  <a:pt x="1068732" y="529088"/>
                </a:lnTo>
                <a:cubicBezTo>
                  <a:pt x="1068732" y="587531"/>
                  <a:pt x="1021355" y="634908"/>
                  <a:pt x="962912" y="634908"/>
                </a:cubicBezTo>
                <a:lnTo>
                  <a:pt x="105820" y="634908"/>
                </a:lnTo>
                <a:cubicBezTo>
                  <a:pt x="47377" y="634908"/>
                  <a:pt x="0" y="587531"/>
                  <a:pt x="0" y="529088"/>
                </a:cubicBezTo>
                <a:lnTo>
                  <a:pt x="0" y="105820"/>
                </a:lnTo>
                <a:close/>
              </a:path>
            </a:pathLst>
          </a:custGeom>
          <a:solidFill>
            <a:srgbClr val="4372C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900" tIns="72900" rIns="72900" bIns="729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$X economic impact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1529281" y="3726605"/>
            <a:ext cx="1869004" cy="1242709"/>
          </a:xfrm>
          <a:custGeom>
            <a:avLst/>
            <a:gdLst/>
            <a:ahLst/>
            <a:cxnLst/>
            <a:rect l="l" t="t" r="r" b="b"/>
            <a:pathLst>
              <a:path w="1192347" h="922233" extrusionOk="0">
                <a:moveTo>
                  <a:pt x="0" y="153709"/>
                </a:moveTo>
                <a:cubicBezTo>
                  <a:pt x="0" y="68818"/>
                  <a:pt x="68818" y="0"/>
                  <a:pt x="153709" y="0"/>
                </a:cubicBezTo>
                <a:lnTo>
                  <a:pt x="1038638" y="0"/>
                </a:lnTo>
                <a:cubicBezTo>
                  <a:pt x="1123529" y="0"/>
                  <a:pt x="1192347" y="68818"/>
                  <a:pt x="1192347" y="153709"/>
                </a:cubicBezTo>
                <a:lnTo>
                  <a:pt x="1192347" y="768524"/>
                </a:lnTo>
                <a:cubicBezTo>
                  <a:pt x="1192347" y="853415"/>
                  <a:pt x="1123529" y="922233"/>
                  <a:pt x="1038638" y="922233"/>
                </a:cubicBezTo>
                <a:lnTo>
                  <a:pt x="153709" y="922233"/>
                </a:lnTo>
                <a:cubicBezTo>
                  <a:pt x="68818" y="922233"/>
                  <a:pt x="0" y="853415"/>
                  <a:pt x="0" y="768524"/>
                </a:cubicBezTo>
                <a:lnTo>
                  <a:pt x="0" y="153709"/>
                </a:lnTo>
                <a:close/>
              </a:path>
            </a:pathLst>
          </a:custGeom>
          <a:solidFill>
            <a:srgbClr val="4372C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6925" tIns="86925" rIns="86925" bIns="869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X% increase in oyster reproductive capacity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1617062" y="5081503"/>
            <a:ext cx="2075003" cy="1242335"/>
          </a:xfrm>
          <a:custGeom>
            <a:avLst/>
            <a:gdLst/>
            <a:ahLst/>
            <a:cxnLst/>
            <a:rect l="l" t="t" r="r" b="b"/>
            <a:pathLst>
              <a:path w="1340874" h="843691" extrusionOk="0">
                <a:moveTo>
                  <a:pt x="0" y="140618"/>
                </a:moveTo>
                <a:cubicBezTo>
                  <a:pt x="0" y="62957"/>
                  <a:pt x="62957" y="0"/>
                  <a:pt x="140618" y="0"/>
                </a:cubicBezTo>
                <a:lnTo>
                  <a:pt x="1200256" y="0"/>
                </a:lnTo>
                <a:cubicBezTo>
                  <a:pt x="1277917" y="0"/>
                  <a:pt x="1340874" y="62957"/>
                  <a:pt x="1340874" y="140618"/>
                </a:cubicBezTo>
                <a:lnTo>
                  <a:pt x="1340874" y="703073"/>
                </a:lnTo>
                <a:cubicBezTo>
                  <a:pt x="1340874" y="780734"/>
                  <a:pt x="1277917" y="843691"/>
                  <a:pt x="1200256" y="843691"/>
                </a:cubicBezTo>
                <a:lnTo>
                  <a:pt x="140618" y="843691"/>
                </a:lnTo>
                <a:cubicBezTo>
                  <a:pt x="62957" y="843691"/>
                  <a:pt x="0" y="780734"/>
                  <a:pt x="0" y="703073"/>
                </a:cubicBezTo>
                <a:lnTo>
                  <a:pt x="0" y="140618"/>
                </a:lnTo>
                <a:close/>
              </a:path>
            </a:pathLst>
          </a:custGeom>
          <a:solidFill>
            <a:srgbClr val="4372C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3075" tIns="83075" rIns="83075" bIns="830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 pounds striped bass primary production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n-US" sz="1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(or some other species…)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3853462" y="5284488"/>
            <a:ext cx="1336783" cy="1207718"/>
          </a:xfrm>
          <a:custGeom>
            <a:avLst/>
            <a:gdLst/>
            <a:ahLst/>
            <a:cxnLst/>
            <a:rect l="l" t="t" r="r" b="b"/>
            <a:pathLst>
              <a:path w="929923" h="604450" extrusionOk="0">
                <a:moveTo>
                  <a:pt x="0" y="100744"/>
                </a:moveTo>
                <a:cubicBezTo>
                  <a:pt x="0" y="45105"/>
                  <a:pt x="45105" y="0"/>
                  <a:pt x="100744" y="0"/>
                </a:cubicBezTo>
                <a:lnTo>
                  <a:pt x="829179" y="0"/>
                </a:lnTo>
                <a:cubicBezTo>
                  <a:pt x="884818" y="0"/>
                  <a:pt x="929923" y="45105"/>
                  <a:pt x="929923" y="100744"/>
                </a:cubicBezTo>
                <a:lnTo>
                  <a:pt x="929923" y="503706"/>
                </a:lnTo>
                <a:cubicBezTo>
                  <a:pt x="929923" y="559345"/>
                  <a:pt x="884818" y="604450"/>
                  <a:pt x="829179" y="604450"/>
                </a:cubicBezTo>
                <a:lnTo>
                  <a:pt x="100744" y="604450"/>
                </a:lnTo>
                <a:cubicBezTo>
                  <a:pt x="45105" y="604450"/>
                  <a:pt x="0" y="559345"/>
                  <a:pt x="0" y="503706"/>
                </a:cubicBezTo>
                <a:lnTo>
                  <a:pt x="0" y="100744"/>
                </a:lnTo>
                <a:close/>
              </a:path>
            </a:pathLst>
          </a:custGeom>
          <a:solidFill>
            <a:srgbClr val="4372C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1400" tIns="71400" rIns="71400" bIns="714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 pounds of N and P removal annually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350761" y="4849482"/>
            <a:ext cx="2314808" cy="1207718"/>
          </a:xfrm>
          <a:custGeom>
            <a:avLst/>
            <a:gdLst/>
            <a:ahLst/>
            <a:cxnLst/>
            <a:rect l="l" t="t" r="r" b="b"/>
            <a:pathLst>
              <a:path w="2144440" h="909268" extrusionOk="0">
                <a:moveTo>
                  <a:pt x="0" y="151548"/>
                </a:moveTo>
                <a:cubicBezTo>
                  <a:pt x="0" y="67850"/>
                  <a:pt x="67850" y="0"/>
                  <a:pt x="151548" y="0"/>
                </a:cubicBezTo>
                <a:lnTo>
                  <a:pt x="1992892" y="0"/>
                </a:lnTo>
                <a:cubicBezTo>
                  <a:pt x="2076590" y="0"/>
                  <a:pt x="2144440" y="67850"/>
                  <a:pt x="2144440" y="151548"/>
                </a:cubicBezTo>
                <a:lnTo>
                  <a:pt x="2144440" y="757720"/>
                </a:lnTo>
                <a:cubicBezTo>
                  <a:pt x="2144440" y="841418"/>
                  <a:pt x="2076590" y="909268"/>
                  <a:pt x="1992892" y="909268"/>
                </a:cubicBezTo>
                <a:lnTo>
                  <a:pt x="151548" y="909268"/>
                </a:lnTo>
                <a:cubicBezTo>
                  <a:pt x="67850" y="909268"/>
                  <a:pt x="0" y="841418"/>
                  <a:pt x="0" y="757720"/>
                </a:cubicBezTo>
                <a:lnTo>
                  <a:pt x="0" y="151548"/>
                </a:lnTo>
                <a:close/>
              </a:path>
            </a:pathLst>
          </a:custGeom>
          <a:solidFill>
            <a:srgbClr val="4372C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6275" tIns="86275" rIns="86275" bIns="86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 gallons of water filtered annually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n-US" sz="1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(X% of the Bay’s volume filtered annually;  X% of a trib filtered annually, etc.)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" name="Google Shape;142;p4"/>
          <p:cNvGrpSpPr/>
          <p:nvPr/>
        </p:nvGrpSpPr>
        <p:grpSpPr>
          <a:xfrm>
            <a:off x="8727782" y="187215"/>
            <a:ext cx="2869593" cy="6483570"/>
            <a:chOff x="8727782" y="187215"/>
            <a:chExt cx="2869593" cy="6483570"/>
          </a:xfrm>
        </p:grpSpPr>
        <p:sp>
          <p:nvSpPr>
            <p:cNvPr id="143" name="Google Shape;143;p4"/>
            <p:cNvSpPr/>
            <p:nvPr/>
          </p:nvSpPr>
          <p:spPr>
            <a:xfrm>
              <a:off x="8727782" y="187215"/>
              <a:ext cx="2814780" cy="6483570"/>
            </a:xfrm>
            <a:prstGeom prst="rect">
              <a:avLst/>
            </a:prstGeom>
            <a:solidFill>
              <a:srgbClr val="FFF2CC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4"/>
            <p:cNvSpPr txBox="1"/>
            <p:nvPr/>
          </p:nvSpPr>
          <p:spPr>
            <a:xfrm>
              <a:off x="8984781" y="309996"/>
              <a:ext cx="2612594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Goal Translator User Guide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5" name="Google Shape;145;p4"/>
          <p:cNvSpPr txBox="1"/>
          <p:nvPr/>
        </p:nvSpPr>
        <p:spPr>
          <a:xfrm>
            <a:off x="9108836" y="1154935"/>
            <a:ext cx="2488539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Pick a box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Pick a value for 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Recognize, quantify,  and message around all boxes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Additional, out-of-the-box boxes welcome and encouraged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1854296" y="1548632"/>
            <a:ext cx="1709971" cy="855539"/>
          </a:xfrm>
          <a:custGeom>
            <a:avLst/>
            <a:gdLst/>
            <a:ahLst/>
            <a:cxnLst/>
            <a:rect l="l" t="t" r="r" b="b"/>
            <a:pathLst>
              <a:path w="1068732" h="634908" extrusionOk="0">
                <a:moveTo>
                  <a:pt x="0" y="105820"/>
                </a:moveTo>
                <a:cubicBezTo>
                  <a:pt x="0" y="47377"/>
                  <a:pt x="47377" y="0"/>
                  <a:pt x="105820" y="0"/>
                </a:cubicBezTo>
                <a:lnTo>
                  <a:pt x="962912" y="0"/>
                </a:lnTo>
                <a:cubicBezTo>
                  <a:pt x="1021355" y="0"/>
                  <a:pt x="1068732" y="47377"/>
                  <a:pt x="1068732" y="105820"/>
                </a:cubicBezTo>
                <a:lnTo>
                  <a:pt x="1068732" y="529088"/>
                </a:lnTo>
                <a:cubicBezTo>
                  <a:pt x="1068732" y="587531"/>
                  <a:pt x="1021355" y="634908"/>
                  <a:pt x="962912" y="634908"/>
                </a:cubicBezTo>
                <a:lnTo>
                  <a:pt x="105820" y="634908"/>
                </a:lnTo>
                <a:cubicBezTo>
                  <a:pt x="47377" y="634908"/>
                  <a:pt x="0" y="587531"/>
                  <a:pt x="0" y="529088"/>
                </a:cubicBezTo>
                <a:lnTo>
                  <a:pt x="0" y="105820"/>
                </a:lnTo>
                <a:close/>
              </a:path>
            </a:pathLst>
          </a:custGeom>
          <a:solidFill>
            <a:srgbClr val="4372C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900" tIns="72900" rIns="72900" bIns="729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 units of community engagement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7" name="Google Shape;147;p4"/>
          <p:cNvCxnSpPr/>
          <p:nvPr/>
        </p:nvCxnSpPr>
        <p:spPr>
          <a:xfrm>
            <a:off x="3437200" y="2373100"/>
            <a:ext cx="1079400" cy="1660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5"/>
          <p:cNvGrpSpPr/>
          <p:nvPr/>
        </p:nvGrpSpPr>
        <p:grpSpPr>
          <a:xfrm>
            <a:off x="231575" y="3130455"/>
            <a:ext cx="6325200" cy="3540595"/>
            <a:chOff x="231575" y="3130455"/>
            <a:chExt cx="6325200" cy="3540595"/>
          </a:xfrm>
        </p:grpSpPr>
        <p:sp>
          <p:nvSpPr>
            <p:cNvPr id="153" name="Google Shape;153;p5"/>
            <p:cNvSpPr/>
            <p:nvPr/>
          </p:nvSpPr>
          <p:spPr>
            <a:xfrm>
              <a:off x="231575" y="3800350"/>
              <a:ext cx="6325200" cy="2870700"/>
            </a:xfrm>
            <a:prstGeom prst="rect">
              <a:avLst/>
            </a:prstGeom>
            <a:solidFill>
              <a:srgbClr val="CFE2F3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5"/>
            <p:cNvSpPr txBox="1"/>
            <p:nvPr/>
          </p:nvSpPr>
          <p:spPr>
            <a:xfrm>
              <a:off x="251064" y="3800350"/>
              <a:ext cx="62862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7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Potential Target Tributaries</a:t>
              </a:r>
              <a:endParaRPr sz="1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(Based on Corps of Engineers Master Plan, CESR Report, ongoing work)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779125" y="3130455"/>
              <a:ext cx="304800" cy="53567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" name="Google Shape;156;p5"/>
          <p:cNvSpPr txBox="1"/>
          <p:nvPr/>
        </p:nvSpPr>
        <p:spPr>
          <a:xfrm>
            <a:off x="4746450" y="0"/>
            <a:ext cx="2961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Draft 2035 Oyster Goal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7" name="Google Shape;157;p5"/>
          <p:cNvGrpSpPr/>
          <p:nvPr/>
        </p:nvGrpSpPr>
        <p:grpSpPr>
          <a:xfrm>
            <a:off x="231575" y="439550"/>
            <a:ext cx="6325200" cy="2579400"/>
            <a:chOff x="231575" y="439550"/>
            <a:chExt cx="6325200" cy="2579400"/>
          </a:xfrm>
        </p:grpSpPr>
        <p:sp>
          <p:nvSpPr>
            <p:cNvPr id="158" name="Google Shape;158;p5"/>
            <p:cNvSpPr/>
            <p:nvPr/>
          </p:nvSpPr>
          <p:spPr>
            <a:xfrm>
              <a:off x="231575" y="439550"/>
              <a:ext cx="6325200" cy="2579400"/>
            </a:xfrm>
            <a:prstGeom prst="rect">
              <a:avLst/>
            </a:prstGeom>
            <a:solidFill>
              <a:srgbClr val="6D9EEB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457200" marR="0" lvl="0" indent="-2286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5"/>
            <p:cNvSpPr txBox="1"/>
            <p:nvPr/>
          </p:nvSpPr>
          <p:spPr>
            <a:xfrm>
              <a:off x="270652" y="535750"/>
              <a:ext cx="24540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Oyster Goal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(analogue to ‘10 Tribs’ goal)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" name="Google Shape;160;p5"/>
          <p:cNvGrpSpPr/>
          <p:nvPr/>
        </p:nvGrpSpPr>
        <p:grpSpPr>
          <a:xfrm>
            <a:off x="89100" y="1050650"/>
            <a:ext cx="6398725" cy="2882400"/>
            <a:chOff x="89100" y="1050650"/>
            <a:chExt cx="6398725" cy="2882400"/>
          </a:xfrm>
        </p:grpSpPr>
        <p:sp>
          <p:nvSpPr>
            <p:cNvPr id="161" name="Google Shape;161;p5"/>
            <p:cNvSpPr txBox="1"/>
            <p:nvPr/>
          </p:nvSpPr>
          <p:spPr>
            <a:xfrm>
              <a:off x="89100" y="1050650"/>
              <a:ext cx="6325200" cy="107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Restoration goal:</a:t>
              </a:r>
              <a:endPara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○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restore oysters in 15  Chesapeake Bay tributaries*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○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totaling at least 2700 acres of high-functioning** reefs</a:t>
              </a: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○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and ensure their protection.</a:t>
              </a: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5"/>
            <p:cNvSpPr txBox="1"/>
            <p:nvPr/>
          </p:nvSpPr>
          <p:spPr>
            <a:xfrm>
              <a:off x="1767925" y="2824850"/>
              <a:ext cx="4719900" cy="110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1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1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* Large, targeted, clustered, distinct geographic areas- could include, ex: a slice of a larger river, or a segment of Bay mainstem/ clustered geographies</a:t>
              </a:r>
              <a:endParaRPr sz="11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1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** Per current GIT Oyster Metrics definitions, or as modified for the Next Gen oyster goal</a:t>
              </a:r>
              <a:endPara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1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5"/>
          <p:cNvGrpSpPr/>
          <p:nvPr/>
        </p:nvGrpSpPr>
        <p:grpSpPr>
          <a:xfrm>
            <a:off x="6857000" y="486800"/>
            <a:ext cx="5034600" cy="6223500"/>
            <a:chOff x="6857000" y="486800"/>
            <a:chExt cx="5034600" cy="6223500"/>
          </a:xfrm>
        </p:grpSpPr>
        <p:sp>
          <p:nvSpPr>
            <p:cNvPr id="164" name="Google Shape;164;p5"/>
            <p:cNvSpPr/>
            <p:nvPr/>
          </p:nvSpPr>
          <p:spPr>
            <a:xfrm>
              <a:off x="6857000" y="486800"/>
              <a:ext cx="5034600" cy="6223500"/>
            </a:xfrm>
            <a:prstGeom prst="rect">
              <a:avLst/>
            </a:prstGeom>
            <a:solidFill>
              <a:srgbClr val="FFD966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5"/>
            <p:cNvSpPr txBox="1"/>
            <p:nvPr/>
          </p:nvSpPr>
          <p:spPr>
            <a:xfrm>
              <a:off x="6918328" y="604875"/>
              <a:ext cx="24540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Additional Co-Goals</a:t>
              </a: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(“Oysters and…”)</a:t>
              </a:r>
              <a:endParaRPr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(“Oysters with a side of…”)</a:t>
              </a:r>
              <a:endParaRPr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(in some specific tribs)</a:t>
              </a:r>
              <a:endParaRPr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6" name="Google Shape;166;p5"/>
          <p:cNvSpPr txBox="1"/>
          <p:nvPr/>
        </p:nvSpPr>
        <p:spPr>
          <a:xfrm>
            <a:off x="6941275" y="1687450"/>
            <a:ext cx="4964100" cy="3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 Examples: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Oysters &amp; SAV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Oysters &amp; shoreline protection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Large-scale oyster restoration in conjunction with meeting water quality goals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(BMP).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Sanctuary restoration in conjunction with wild fishery and aquaculture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Oysters &amp; Environmental justice/ community engagement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</a:t>
            </a: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 </a:t>
            </a: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restoration as a research platform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 the research questions alongside the restoration plans; ex: do we see a tributary-level system response to large-scale oyster restoration?</a:t>
            </a:r>
            <a:endParaRPr sz="16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Engaging more citizen/ community scientists 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193500" y="2044300"/>
            <a:ext cx="6116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Oyster stewardship goal: </a:t>
            </a: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○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Maintain, and/ or continue to improve upon, the restoration work under the 2014 Chesapeake Bay Agreement. 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5"/>
          <p:cNvSpPr txBox="1"/>
          <p:nvPr/>
        </p:nvSpPr>
        <p:spPr>
          <a:xfrm>
            <a:off x="779125" y="8608150"/>
            <a:ext cx="4853100" cy="4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9" name="Google Shape;169;p5"/>
          <p:cNvGrpSpPr/>
          <p:nvPr/>
        </p:nvGrpSpPr>
        <p:grpSpPr>
          <a:xfrm>
            <a:off x="354925" y="4404700"/>
            <a:ext cx="6132900" cy="2305600"/>
            <a:chOff x="354925" y="4404700"/>
            <a:chExt cx="6132900" cy="2305600"/>
          </a:xfrm>
        </p:grpSpPr>
        <p:sp>
          <p:nvSpPr>
            <p:cNvPr id="170" name="Google Shape;170;p5"/>
            <p:cNvSpPr txBox="1"/>
            <p:nvPr/>
          </p:nvSpPr>
          <p:spPr>
            <a:xfrm>
              <a:off x="354925" y="4404700"/>
              <a:ext cx="2331900" cy="16008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603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Eastern Bay (MD)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0" indent="-2603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Arundel Rivers (MD)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0" indent="-2603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Tangier Sound (VA)</a:t>
              </a: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0" indent="-2603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Barren Is/Hoopers (MD)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0" indent="-2603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Mobjack Bay (VA)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0" indent="-2603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Hampton River (VA)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0" indent="-2603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Pocomoke Sound (VA)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5"/>
            <p:cNvSpPr txBox="1"/>
            <p:nvPr/>
          </p:nvSpPr>
          <p:spPr>
            <a:xfrm>
              <a:off x="5494525" y="4404700"/>
              <a:ext cx="993300" cy="16008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285750" marR="0" lvl="0" indent="-2603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TBD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0" indent="-2603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TBD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0" indent="-2603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TBD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2" name="Google Shape;172;p5"/>
            <p:cNvGrpSpPr/>
            <p:nvPr/>
          </p:nvGrpSpPr>
          <p:grpSpPr>
            <a:xfrm>
              <a:off x="361850" y="4404700"/>
              <a:ext cx="5052875" cy="2305600"/>
              <a:chOff x="361850" y="4404700"/>
              <a:chExt cx="5052875" cy="2305600"/>
            </a:xfrm>
          </p:grpSpPr>
          <p:sp>
            <p:nvSpPr>
              <p:cNvPr id="173" name="Google Shape;173;p5"/>
              <p:cNvSpPr txBox="1"/>
              <p:nvPr/>
            </p:nvSpPr>
            <p:spPr>
              <a:xfrm>
                <a:off x="2766625" y="4404700"/>
                <a:ext cx="2648100" cy="1600800"/>
              </a:xfrm>
              <a:prstGeom prst="rect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285750" marR="0" lvl="0" indent="-2603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lang="en-US"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TBD (Choptank, re: CESR*)</a:t>
                </a: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285750" marR="0" lvl="0" indent="-2603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lang="en-US"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TBD (York, re: CESR) </a:t>
                </a: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285750" marR="0" lvl="0" indent="-2603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lang="en-US"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TBD (Pocomoke, re: CESR)</a:t>
                </a: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285750" marR="0" lvl="0" indent="-2603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lang="en-US"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TBD (Patuxent, re: CESR)</a:t>
                </a: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285750" marR="0" lvl="0" indent="-2603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lang="en-US"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TBD (Rappahannock re: CESR)</a:t>
                </a: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285750" marR="0" lvl="0" indent="-2603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lang="en-US"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TBD (Potomac, re: CESR)</a:t>
                </a: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5"/>
              <p:cNvSpPr txBox="1"/>
              <p:nvPr/>
            </p:nvSpPr>
            <p:spPr>
              <a:xfrm>
                <a:off x="361850" y="6140900"/>
                <a:ext cx="4635600" cy="56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457200" marR="0" lvl="0" indent="-3111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1300"/>
                  <a:buFont typeface="Calibri"/>
                  <a:buChar char="●"/>
                </a:pPr>
                <a:r>
                  <a:rPr lang="en-US" sz="1300">
                    <a:latin typeface="Calibri"/>
                    <a:ea typeface="Calibri"/>
                    <a:cs typeface="Calibri"/>
                    <a:sym typeface="Calibri"/>
                  </a:rPr>
                  <a:t>‘</a:t>
                </a: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CESR</a:t>
                </a:r>
                <a:r>
                  <a:rPr lang="en-US" sz="1300">
                    <a:latin typeface="Calibri"/>
                    <a:ea typeface="Calibri"/>
                    <a:cs typeface="Calibri"/>
                    <a:sym typeface="Calibri"/>
                  </a:rPr>
                  <a:t>’: </a:t>
                </a: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 Comprehensive Evaluation of System Response, </a:t>
                </a:r>
                <a:r>
                  <a:rPr lang="en-US" sz="1300" b="0" i="0" u="sng" strike="noStrike" cap="none">
                    <a:solidFill>
                      <a:schemeClr val="hlink"/>
                    </a:solidFill>
                    <a:latin typeface="Calibri"/>
                    <a:ea typeface="Calibri"/>
                    <a:cs typeface="Calibri"/>
                    <a:sym typeface="Calibri"/>
                    <a:hlinkClick r:id="rId3"/>
                  </a:rPr>
                  <a:t>https://www.chesapeake.org/stac/cesr/</a:t>
                </a:r>
                <a:r>
                  <a:rPr lang="en-US" sz="13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</a:t>
                </a:r>
                <a:endParaRPr sz="13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175" name="Google Shape;175;p5"/>
          <p:cNvCxnSpPr/>
          <p:nvPr/>
        </p:nvCxnSpPr>
        <p:spPr>
          <a:xfrm>
            <a:off x="6694996" y="623669"/>
            <a:ext cx="0" cy="5381831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g280b7c1009a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7400" y="1544875"/>
            <a:ext cx="3596176" cy="3596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280b7c1009a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825" y="1411350"/>
            <a:ext cx="7633226" cy="520391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280b7c1009a_0_0"/>
          <p:cNvSpPr txBox="1"/>
          <p:nvPr/>
        </p:nvSpPr>
        <p:spPr>
          <a:xfrm>
            <a:off x="7624033" y="5029175"/>
            <a:ext cx="4422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u="sng">
                <a:solidFill>
                  <a:srgbClr val="0093D0"/>
                </a:solidFill>
                <a:latin typeface="Cambria"/>
                <a:ea typeface="Cambria"/>
                <a:cs typeface="Cambria"/>
                <a:sym typeface="Cambria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fisheries.noaa.gov/habitat-BIL-IRA</a:t>
            </a:r>
            <a:endParaRPr/>
          </a:p>
        </p:txBody>
      </p:sp>
      <p:sp>
        <p:nvSpPr>
          <p:cNvPr id="184" name="Google Shape;184;g280b7c1009a_0_0"/>
          <p:cNvSpPr txBox="1"/>
          <p:nvPr/>
        </p:nvSpPr>
        <p:spPr>
          <a:xfrm>
            <a:off x="2738075" y="622300"/>
            <a:ext cx="5499600" cy="11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NOAA Funding Opportunities Currently Open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686</Words>
  <Application>Microsoft Office PowerPoint</Application>
  <PresentationFormat>Widescreen</PresentationFormat>
  <Paragraphs>108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Stephanie_Westby</dc:creator>
  <cp:lastModifiedBy>Bailey.Robertory</cp:lastModifiedBy>
  <cp:revision>1</cp:revision>
  <dcterms:created xsi:type="dcterms:W3CDTF">2023-02-25T16:43:53Z</dcterms:created>
  <dcterms:modified xsi:type="dcterms:W3CDTF">2023-09-19T12:18:46Z</dcterms:modified>
</cp:coreProperties>
</file>