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33"/>
  </p:notesMasterIdLst>
  <p:sldIdLst>
    <p:sldId id="297" r:id="rId2"/>
    <p:sldId id="316" r:id="rId3"/>
    <p:sldId id="312" r:id="rId4"/>
    <p:sldId id="298" r:id="rId5"/>
    <p:sldId id="322" r:id="rId6"/>
    <p:sldId id="323" r:id="rId7"/>
    <p:sldId id="324" r:id="rId8"/>
    <p:sldId id="325" r:id="rId9"/>
    <p:sldId id="341" r:id="rId10"/>
    <p:sldId id="326" r:id="rId11"/>
    <p:sldId id="270" r:id="rId12"/>
    <p:sldId id="340" r:id="rId13"/>
    <p:sldId id="262" r:id="rId14"/>
    <p:sldId id="307" r:id="rId15"/>
    <p:sldId id="314" r:id="rId16"/>
    <p:sldId id="260" r:id="rId17"/>
    <p:sldId id="328" r:id="rId18"/>
    <p:sldId id="309" r:id="rId19"/>
    <p:sldId id="311" r:id="rId20"/>
    <p:sldId id="310" r:id="rId21"/>
    <p:sldId id="330" r:id="rId22"/>
    <p:sldId id="318" r:id="rId23"/>
    <p:sldId id="319" r:id="rId24"/>
    <p:sldId id="331" r:id="rId25"/>
    <p:sldId id="335" r:id="rId26"/>
    <p:sldId id="338" r:id="rId27"/>
    <p:sldId id="339" r:id="rId28"/>
    <p:sldId id="334" r:id="rId29"/>
    <p:sldId id="29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yon, Adam (MRC)" initials="KA(" lastIdx="16" clrIdx="0">
    <p:extLst>
      <p:ext uri="{19B8F6BF-5375-455C-9EA6-DF929625EA0E}">
        <p15:presenceInfo xmlns:p15="http://schemas.microsoft.com/office/powerpoint/2012/main" userId="S-1-5-21-3102109963-2641124013-111641105-625109" providerId="AD"/>
      </p:ext>
    </p:extLst>
  </p:cmAuthor>
  <p:cmAuthor id="2" name="Kretsch, Alexa (MRC)" initials="KA(" lastIdx="6" clrIdx="1">
    <p:extLst>
      <p:ext uri="{19B8F6BF-5375-455C-9EA6-DF929625EA0E}">
        <p15:presenceInfo xmlns:p15="http://schemas.microsoft.com/office/powerpoint/2012/main" userId="S-1-5-21-3102109963-2641124013-111641105-948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86C89"/>
    <a:srgbClr val="06012F"/>
    <a:srgbClr val="381EFA"/>
    <a:srgbClr val="181717"/>
    <a:srgbClr val="D60000"/>
    <a:srgbClr val="C8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8" autoAdjust="0"/>
    <p:restoredTop sz="67690" autoAdjust="0"/>
  </p:normalViewPr>
  <p:slideViewPr>
    <p:cSldViewPr snapToGrid="0">
      <p:cViewPr varScale="1">
        <p:scale>
          <a:sx n="78" d="100"/>
          <a:sy n="78" d="100"/>
        </p:scale>
        <p:origin x="21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C3D04-22FE-43DF-955F-2E63185D15D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84317-CADF-4BDE-829A-254C8144B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5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0BC0-4D20-417D-8595-F1D8C437F1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39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marR="0" lvl="0" indent="-17802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0BC0-4D20-417D-8595-F1D8C437F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4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0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503B55-D415-45C6-A52C-D150228350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1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39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11BA9-BF6F-4CBB-9E79-4BD2A3BE28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05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9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49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27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20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3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69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5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0BC0-4D20-417D-8595-F1D8C437F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0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0BC0-4D20-417D-8595-F1D8C437F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0BC0-4D20-417D-8595-F1D8C437F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0BC0-4D20-417D-8595-F1D8C437F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0BC0-4D20-417D-8595-F1D8C437F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6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84317-CADF-4BDE-829A-254C8144BD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0"/>
            <a:ext cx="12337960" cy="3796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460204"/>
            <a:ext cx="12192000" cy="179020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334" y="2510455"/>
            <a:ext cx="9313333" cy="164657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831229"/>
            <a:ext cx="7010400" cy="111768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4336230"/>
            <a:ext cx="2743200" cy="365125"/>
          </a:xfrm>
        </p:spPr>
        <p:txBody>
          <a:bodyPr/>
          <a:lstStyle>
            <a:lvl1pPr algn="ctr">
              <a:defRPr sz="2000"/>
            </a:lvl1pPr>
          </a:lstStyle>
          <a:p>
            <a:fld id="{B36A3D76-981A-4D15-8943-084FC555B82D}" type="datetime1">
              <a:rPr lang="en-US" smtClean="0"/>
              <a:t>9/14/2023</a:t>
            </a:fld>
            <a:endParaRPr lang="en-US"/>
          </a:p>
        </p:txBody>
      </p:sp>
      <p:pic>
        <p:nvPicPr>
          <p:cNvPr id="12" name="Picture 4" descr="VM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22" y="4960017"/>
            <a:ext cx="1281518" cy="1360993"/>
          </a:xfrm>
          <a:prstGeom prst="rect">
            <a:avLst/>
          </a:prstGeom>
          <a:noFill/>
          <a:effectLst>
            <a:outerShdw blurRad="63500" sx="108000" sy="108000" algn="ctr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7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628"/>
            <a:ext cx="1219199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2192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63871" y="6160182"/>
            <a:ext cx="2743200" cy="365125"/>
          </a:xfrm>
        </p:spPr>
        <p:txBody>
          <a:bodyPr/>
          <a:lstStyle/>
          <a:p>
            <a:fld id="{2C501978-DAD1-40BC-BB1C-534E486B62EF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628"/>
            <a:ext cx="1219199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2192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456-DAD2-4AF3-9DD3-88F683B24EDE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628"/>
            <a:ext cx="12191999" cy="3211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2192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D1C9-4667-4762-96A6-3231C671EEF9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36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8628"/>
            <a:ext cx="12191999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2192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AFC5-83E2-4BDE-A3CF-AEA75E3E9F4C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5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DE38-4EC8-47BA-B106-2D1A83BB5D1A}" type="datetime1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3488051D-6164-4CB3-8E6E-7A9AFEB6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4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43AE-D342-47F3-BA7F-311EAFC09082}" type="datetime1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330F-5FD4-4F36-B635-F6DFC4447F37}" type="datetime1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DB5E-0DBE-48CE-82B6-6F7230AC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>
            <a:off x="0" y="0"/>
            <a:ext cx="12191999" cy="104203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75" y="58291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086907"/>
            <a:ext cx="12192001" cy="3211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219200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FD77-24B4-477B-9D9F-E1C9E6FD2A7F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 descr="VM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31" y="5088214"/>
            <a:ext cx="1281518" cy="1360993"/>
          </a:xfrm>
          <a:prstGeom prst="rect">
            <a:avLst/>
          </a:prstGeom>
          <a:noFill/>
          <a:effectLst>
            <a:outerShdw blurRad="63500" sx="108000" sy="108000" algn="ctr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5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8443"/>
            <a:ext cx="1219199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261842"/>
            <a:ext cx="12192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47" y="399674"/>
            <a:ext cx="97224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1939607"/>
            <a:ext cx="4698358" cy="3996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1939607"/>
            <a:ext cx="4700058" cy="3996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6CEB-4B26-4B59-B701-0AB5926F132A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80" y="399674"/>
            <a:ext cx="954036" cy="101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3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3637"/>
            <a:ext cx="12191999" cy="3211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208720"/>
            <a:ext cx="12192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8" y="368900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190190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2804754"/>
            <a:ext cx="4698355" cy="3131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1567" y="1901909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2804754"/>
            <a:ext cx="4700059" cy="3131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A25-48A7-473D-812D-F85D74D9E55F}" type="datetime1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72" y="386219"/>
            <a:ext cx="954036" cy="101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3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391"/>
            <a:ext cx="12192000" cy="32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1" y="238072"/>
            <a:ext cx="12192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48833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5450-2532-4A24-BF75-11D1F22C9467}" type="datetime1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02" y="416571"/>
            <a:ext cx="954036" cy="1013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387-7D31-483A-8020-9FA2855A789C}" type="datetime1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0241"/>
            <a:ext cx="12191999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159280"/>
            <a:ext cx="1218882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06" y="328264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BDE6-690A-4C33-A7DD-9A600EA4C94B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470" y="284967"/>
            <a:ext cx="954036" cy="1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0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810E-C11D-4F4C-B8E6-D671452BAD60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2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23807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1725769"/>
            <a:ext cx="9613861" cy="421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7A01DA26-7733-4B15-A6A4-7101114CF239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3327" y="63761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1817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2BBA42-8AFD-4320-B391-279FDB1B0A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61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esapeakebay.net/what/publications/2023-blue-crab-advisory-repor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84" y="24666"/>
            <a:ext cx="11183485" cy="1080938"/>
          </a:xfrm>
        </p:spPr>
        <p:txBody>
          <a:bodyPr>
            <a:normAutofit/>
          </a:bodyPr>
          <a:lstStyle/>
          <a:p>
            <a:r>
              <a:rPr lang="en-US" dirty="0"/>
              <a:t>2023 Blue Crab Advisory Report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1084" y="4806525"/>
            <a:ext cx="7631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Pat Geer (VMRC)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Chair, Chesapeake Bay Stock Assessment Committee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September 18, 2023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Sustainable Fisheries GIT Meeting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88" y="5009640"/>
            <a:ext cx="2010696" cy="15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3" y="1193912"/>
            <a:ext cx="4723394" cy="3511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4524" y="4386415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J. Page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83796" y="1241412"/>
            <a:ext cx="5363275" cy="3539953"/>
            <a:chOff x="9161593" y="4249470"/>
            <a:chExt cx="3399062" cy="17919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61593" y="4249470"/>
              <a:ext cx="3030407" cy="16842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693110" y="5826016"/>
              <a:ext cx="8675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www.vims.edu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70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21" y="0"/>
            <a:ext cx="11498825" cy="1080938"/>
          </a:xfrm>
        </p:spPr>
        <p:txBody>
          <a:bodyPr>
            <a:normAutofit/>
          </a:bodyPr>
          <a:lstStyle/>
          <a:p>
            <a:r>
              <a:rPr lang="en-US" dirty="0"/>
              <a:t>Overwintering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5"/>
          <p:cNvSpPr txBox="1"/>
          <p:nvPr/>
        </p:nvSpPr>
        <p:spPr>
          <a:xfrm>
            <a:off x="635076" y="564376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800" dirty="0">
                <a:solidFill>
                  <a:srgbClr val="181717"/>
                </a:solidFill>
              </a:rPr>
              <a:t>Vessel-specific estimates combined.</a:t>
            </a:r>
          </a:p>
          <a:p>
            <a:r>
              <a:rPr lang="en-US" sz="1800" dirty="0">
                <a:solidFill>
                  <a:srgbClr val="181717"/>
                </a:solidFill>
              </a:rPr>
              <a:t>MD data from re-sampled sites in March</a:t>
            </a:r>
          </a:p>
          <a:p>
            <a:r>
              <a:rPr lang="en-US" sz="1800" dirty="0">
                <a:solidFill>
                  <a:srgbClr val="181717"/>
                </a:solidFill>
              </a:rPr>
              <a:t>VA data from random sites in March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27291" y="1283048"/>
            <a:ext cx="8565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8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Overwintering</a:t>
            </a:r>
            <a:r>
              <a:rPr lang="en-US" sz="2400" dirty="0">
                <a:solidFill>
                  <a:srgbClr val="181717"/>
                </a:solidFill>
                <a:latin typeface="Calibri" pitchFamily="34" charset="0"/>
              </a:rPr>
              <a:t> mortality in 2023 was the lowest ever observed.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855" y="4118238"/>
            <a:ext cx="293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(Table 2,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in Report)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25935-62E2-BFC5-E0C5-36E76334B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93" y="1732616"/>
            <a:ext cx="11830576" cy="2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30132"/>
            <a:ext cx="12192000" cy="182689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Blue crab </a:t>
            </a:r>
            <a:br>
              <a:rPr lang="en-US" dirty="0"/>
            </a:br>
            <a:r>
              <a:rPr lang="en-US" dirty="0"/>
              <a:t>harvest</a:t>
            </a:r>
          </a:p>
        </p:txBody>
      </p:sp>
    </p:spTree>
    <p:extLst>
      <p:ext uri="{BB962C8B-B14F-4D97-AF65-F5344CB8AC3E}">
        <p14:creationId xmlns:p14="http://schemas.microsoft.com/office/powerpoint/2010/main" val="173088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A571-78D6-D139-CAC3-3CB2FEE2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E3E59-2FC0-1E4D-A02A-5FB80F48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3007D-FD09-B16C-8083-864EC356E91D}"/>
              </a:ext>
            </a:extLst>
          </p:cNvPr>
          <p:cNvSpPr txBox="1"/>
          <p:nvPr/>
        </p:nvSpPr>
        <p:spPr>
          <a:xfrm>
            <a:off x="356140" y="1341661"/>
            <a:ext cx="114797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WDS produced abundance estimates in 2022 that were at all-time lows for juveniles and adult males, with a 39% decline in spawning stock abundance.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Bay Jurisdictions agreed to take a 5-10% harvest reduction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 to conserve the future spawning stock and prevent overfishing.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VA:     Lower Bushel Limits over 121 days instead of 15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MD:    Lower Bushel Limits by Sex and Time of Year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          Recreational Harvest Limited to 1 bushel/day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PRFC: Created Male Bushel Limits, Lower Female Bushel Limits</a:t>
            </a:r>
          </a:p>
        </p:txBody>
      </p:sp>
    </p:spTree>
    <p:extLst>
      <p:ext uri="{BB962C8B-B14F-4D97-AF65-F5344CB8AC3E}">
        <p14:creationId xmlns:p14="http://schemas.microsoft.com/office/powerpoint/2010/main" val="216909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93672-1F52-946D-E802-96A4F4BB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4" y="3803"/>
            <a:ext cx="10555941" cy="6835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235" y="6420537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4 in Report)</a:t>
            </a:r>
          </a:p>
        </p:txBody>
      </p:sp>
    </p:spTree>
    <p:extLst>
      <p:ext uri="{BB962C8B-B14F-4D97-AF65-F5344CB8AC3E}">
        <p14:creationId xmlns:p14="http://schemas.microsoft.com/office/powerpoint/2010/main" val="375413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30132"/>
            <a:ext cx="12192000" cy="182689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Status of The Stock</a:t>
            </a:r>
          </a:p>
        </p:txBody>
      </p:sp>
    </p:spTree>
    <p:extLst>
      <p:ext uri="{BB962C8B-B14F-4D97-AF65-F5344CB8AC3E}">
        <p14:creationId xmlns:p14="http://schemas.microsoft.com/office/powerpoint/2010/main" val="177389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448683" y="5033690"/>
            <a:ext cx="9134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6012F"/>
                </a:solidFill>
                <a:latin typeface="Calibri" pitchFamily="34" charset="0"/>
              </a:rPr>
              <a:t>Stock Status: The Chesapeake Bay blue crab stock is </a:t>
            </a:r>
          </a:p>
          <a:p>
            <a:pPr algn="just"/>
            <a:r>
              <a:rPr lang="en-US" sz="2800" b="1" u="sng" dirty="0">
                <a:solidFill>
                  <a:srgbClr val="06012F"/>
                </a:solidFill>
                <a:latin typeface="Calibri" pitchFamily="34" charset="0"/>
              </a:rPr>
              <a:t>not depleted (overfished) and overfishing is not occurring.  </a:t>
            </a:r>
            <a:endParaRPr lang="en-US" sz="2800" dirty="0">
              <a:solidFill>
                <a:srgbClr val="06012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A8FC-54AC-4B3F-8A9F-CC3D11CD9D8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003610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>
            <a:spLocks noChangeArrowheads="1"/>
          </p:cNvSpPr>
          <p:nvPr/>
        </p:nvSpPr>
        <p:spPr bwMode="auto">
          <a:xfrm>
            <a:off x="529710" y="74263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Control Rules –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Table 3 in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C60A2-6648-E70C-4226-D83C61C4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36" y="1081858"/>
            <a:ext cx="10314528" cy="39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7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03610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Box 3"/>
          <p:cNvSpPr>
            <a:spLocks noChangeArrowheads="1"/>
          </p:cNvSpPr>
          <p:nvPr/>
        </p:nvSpPr>
        <p:spPr bwMode="auto">
          <a:xfrm>
            <a:off x="529710" y="74263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Control Rule - Adult Female Abundance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A1871-9E11-8EF9-4A03-CD7085CE9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8" y="988979"/>
            <a:ext cx="10825344" cy="55697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298" y="6139511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6 in Report)</a:t>
            </a:r>
          </a:p>
        </p:txBody>
      </p:sp>
    </p:spTree>
    <p:extLst>
      <p:ext uri="{BB962C8B-B14F-4D97-AF65-F5344CB8AC3E}">
        <p14:creationId xmlns:p14="http://schemas.microsoft.com/office/powerpoint/2010/main" val="339314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791" y="6376185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5 in Report)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FF6F7-AB26-C41A-FBF5-F1DF2F6A8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1" y="432070"/>
            <a:ext cx="10876207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048215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863" y="164921"/>
            <a:ext cx="8229600" cy="8062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Male Conservation Trigger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37118-ECED-4577-3E60-961BE093D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7" y="1036885"/>
            <a:ext cx="10973914" cy="5678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201" y="6220193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9 in Report)</a:t>
            </a:r>
          </a:p>
        </p:txBody>
      </p:sp>
    </p:spTree>
    <p:extLst>
      <p:ext uri="{BB962C8B-B14F-4D97-AF65-F5344CB8AC3E}">
        <p14:creationId xmlns:p14="http://schemas.microsoft.com/office/powerpoint/2010/main" val="177889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WDS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9175" y="1311121"/>
            <a:ext cx="10693517" cy="5065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Spawning stock abundance is comfortably above the threshold (72.5 m) at 152 m crabs but not near the target of 196 m crabs.  </a:t>
            </a:r>
            <a:r>
              <a:rPr lang="en-US" b="1" dirty="0"/>
              <a:t>Not Overfished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Adult Female Exploitation Rate is not above the threshold of 37% (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b="1" dirty="0"/>
              <a:t>Overfishing is not occurring).  </a:t>
            </a:r>
            <a:r>
              <a:rPr lang="en-US" dirty="0"/>
              <a:t>However, the fishing mortality rate is trending upwards and has been above the target the past two years.</a:t>
            </a:r>
          </a:p>
          <a:p>
            <a:pPr>
              <a:lnSpc>
                <a:spcPct val="100000"/>
              </a:lnSpc>
            </a:pPr>
            <a:r>
              <a:rPr lang="en-US" dirty="0"/>
              <a:t>The Adult Male exploitation rate has exceeded the target the past two years.  This is not a biological reference point but as a “conservation trigger” it can alert managers that something is happening and should be watched carefully.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7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CBSAC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9175" y="1240116"/>
            <a:ext cx="108292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 Geer (Chair)				Virginia Marine Resources Commission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Mandy Bromilow (Coordinator)		ERT/NOAA Chesapeake Bay Office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Vogt (Staffer)			NOAA Chesapeake Bay Office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Ingrid Braun				Potomac River Fisheries Commission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Glenn Davis				Maryland Department of Natural Resources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 Galvan				Virginia Marine Resources Commission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Hennen				NMFS, Northeast Fisheries Science Center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Ihde				Morgan State University - PEARL	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Johnson				University of North Florida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Lipcius				Virginia Institute of Marine Science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Genine McClair				Maryland Department of Natural Resources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Miller				UMCES, Chesapeake Biological Laboratory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Schueller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NMFS, Southeast Fisheries Science Center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Seebo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Virginia Institute of Marine Science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Alexei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Sharov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Maryland Department of Natural Resources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Wilberg 				UMCES, Chesapeake Biological Laboratory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564" y="6002960"/>
            <a:ext cx="2374900" cy="720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9" y="6018934"/>
            <a:ext cx="2634546" cy="722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878" y="6018934"/>
            <a:ext cx="1821114" cy="722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165" y="6018934"/>
            <a:ext cx="2120226" cy="565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07" y="5968349"/>
            <a:ext cx="758937" cy="754613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228" y="5661929"/>
            <a:ext cx="1324808" cy="10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4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3427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2023 Management Advise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725" y="1614390"/>
            <a:ext cx="112585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Juvenile abundance is still a concern.  These crabs will began entering the fishery in August.  Poor recruitment can impact the adult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Warming water temperatures may be influencing juvenile catchability and availability on the survey.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60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Control Rules for Management (Age +1 Female Abundance and Female Exploitation Rate) are still within acceptable ranges but management actions taken in 2022 (up to 10% harvest reduction) may still be necessary to further protect male and juvenile abundance.</a:t>
            </a:r>
            <a:endParaRPr lang="en-US" sz="2800" dirty="0">
              <a:solidFill>
                <a:srgbClr val="060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91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3427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Management Advise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pg2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725" y="1614390"/>
            <a:ext cx="11258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CBSAC recommends a new benchmark stock assessment be conducted.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benchmark was in 2011.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population may be behaving differently now.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datasets may be available.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new modelling methods.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60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held September 20-21, 2022 (VMRC) to discuss recruitment and drivers influencing the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60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Jurisdictions have agreed to maintain the 2022 conservation measures for the 2023 fishing season.</a:t>
            </a:r>
            <a:endParaRPr lang="en-US" sz="2800" dirty="0">
              <a:solidFill>
                <a:srgbClr val="060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7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3427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61" y="1653481"/>
            <a:ext cx="6047677" cy="4403500"/>
          </a:xfrm>
          <a:prstGeom prst="rect">
            <a:avLst/>
          </a:prstGeom>
          <a:ln w="34925"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222496" y="5803065"/>
            <a:ext cx="1080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Jay Fleming</a:t>
            </a:r>
          </a:p>
        </p:txBody>
      </p:sp>
    </p:spTree>
    <p:extLst>
      <p:ext uri="{BB962C8B-B14F-4D97-AF65-F5344CB8AC3E}">
        <p14:creationId xmlns:p14="http://schemas.microsoft.com/office/powerpoint/2010/main" val="324178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3427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56160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3427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Management Actions for 2022-23 Season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473" y="1252711"/>
            <a:ext cx="112585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Maryland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Bushel limits on Males (Aug to Sep)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(varies depending on pot license)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Recreational Harvest Limit – 1 bushel males per person/boat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60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Commercial Crab Pot Bushel Limits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Oct-1-Nov-30, Mar-17-May-15 (4 months vs 2 weeks)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for all other gears:  Apr 15-Oct 15 (30 days less)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Potential Measures by March 2023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60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0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PRFC – Established bushel male bushel limits and reduced female bushel limits</a:t>
            </a:r>
          </a:p>
        </p:txBody>
      </p:sp>
    </p:spTree>
    <p:extLst>
      <p:ext uri="{BB962C8B-B14F-4D97-AF65-F5344CB8AC3E}">
        <p14:creationId xmlns:p14="http://schemas.microsoft.com/office/powerpoint/2010/main" val="2966951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3427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Virginia Bushel Limits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A294E-5549-5ACC-0E16-D568D3574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" y="1597954"/>
            <a:ext cx="10386060" cy="4107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8BF93-715B-CC6B-3F16-9DD87BB4BCDD}"/>
              </a:ext>
            </a:extLst>
          </p:cNvPr>
          <p:cNvSpPr txBox="1"/>
          <p:nvPr/>
        </p:nvSpPr>
        <p:spPr>
          <a:xfrm>
            <a:off x="1147916" y="5727750"/>
            <a:ext cx="989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changes of July 5, 2023 were to make the reductions equitable between the license types, roughly at 20-24% </a:t>
            </a:r>
          </a:p>
        </p:txBody>
      </p:sp>
    </p:spTree>
    <p:extLst>
      <p:ext uri="{BB962C8B-B14F-4D97-AF65-F5344CB8AC3E}">
        <p14:creationId xmlns:p14="http://schemas.microsoft.com/office/powerpoint/2010/main" val="335055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3427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Maryland Pot Regulations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31E51-A60C-B6F6-F2FB-FC485B97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0" y="1705227"/>
            <a:ext cx="10649946" cy="3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14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34278"/>
          </a:xfrm>
          <a:prstGeom prst="rect">
            <a:avLst/>
          </a:prstGeom>
          <a:solidFill>
            <a:srgbClr val="586C8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PRFC Bushel Limits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FB857-A2D7-6B7F-19EB-E7D04E0DC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55" y="1830150"/>
            <a:ext cx="9710675" cy="40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2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VS Harvest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2AFF1-0011-C07B-2746-DD201FE55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9" y="1100143"/>
            <a:ext cx="10957781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0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19BE08-2599-5334-90E0-AACCFEE9B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0" y="517907"/>
            <a:ext cx="10924979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5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Dredge Survey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995" y="3242349"/>
            <a:ext cx="2651863" cy="349314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5117" y="1139229"/>
            <a:ext cx="11446018" cy="42062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en-US" sz="2400" dirty="0">
                <a:solidFill>
                  <a:prstClr val="black"/>
                </a:solidFill>
              </a:rPr>
              <a:t>Conducted jointly by VIMS and MD DNR since 1989-90</a:t>
            </a:r>
          </a:p>
          <a:p>
            <a:pPr marL="342900" indent="-342900"/>
            <a:r>
              <a:rPr lang="en-US" altLang="en-US" sz="2400" dirty="0">
                <a:solidFill>
                  <a:prstClr val="black"/>
                </a:solidFill>
              </a:rPr>
              <a:t>Samples 1500 random sites annually from December to March</a:t>
            </a:r>
          </a:p>
          <a:p>
            <a:pPr marL="342900" indent="-342900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Objectives:</a:t>
            </a:r>
          </a:p>
          <a:p>
            <a:pPr marL="742950" lvl="1" indent="-285750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Describe the size and sex composition of the bay wide blue crab population</a:t>
            </a:r>
          </a:p>
          <a:p>
            <a:pPr marL="742950" lvl="1" indent="-285750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Develop accurate estimates of bay wide blue crab abundance</a:t>
            </a:r>
          </a:p>
          <a:p>
            <a:pPr marL="742950" lvl="1" indent="-285750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Estimate exploitation and fishing mortality and evaluate the 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status of the stock annually.</a:t>
            </a:r>
          </a:p>
          <a:p>
            <a:pPr marL="285750" indent="-285750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Chesapeake Bay Stock Assessment Committee (CBSAC)</a:t>
            </a:r>
          </a:p>
          <a:p>
            <a:pPr marL="742950" lvl="1" indent="-285750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Reviewed results at May 18</a:t>
            </a:r>
            <a:r>
              <a:rPr lang="en-US" baseline="30000" dirty="0">
                <a:solidFill>
                  <a:schemeClr val="tx2">
                    <a:lumMod val="10000"/>
                  </a:schemeClr>
                </a:solidFill>
              </a:rPr>
              <a:t>th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meeting</a:t>
            </a:r>
          </a:p>
          <a:p>
            <a:pPr marL="742950" lvl="1" indent="-285750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2023 Blue Crab Advisory Report released on June 27</a:t>
            </a:r>
            <a:r>
              <a:rPr lang="en-US" baseline="30000" dirty="0">
                <a:solidFill>
                  <a:schemeClr val="tx2">
                    <a:lumMod val="10000"/>
                  </a:schemeClr>
                </a:solidFill>
              </a:rPr>
              <a:t>th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1200150" lvl="2" indent="-285750"/>
            <a:r>
              <a:rPr lang="en-US" b="1" dirty="0">
                <a:solidFill>
                  <a:schemeClr val="tx2">
                    <a:lumMod val="10000"/>
                  </a:schemeClr>
                </a:solidFill>
                <a:hlinkClick r:id="rId4"/>
              </a:rPr>
              <a:t>https://www.chesapeakebay.net/what/publications/2023-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hlinkClick r:id="rId4"/>
              </a:rPr>
              <a:t>blue-crab-advisory-report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  <a:p>
            <a:pPr marL="1200150" lvl="2" indent="-285750"/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92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BDD54-3E70-0E26-846B-BF61A663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3" y="280143"/>
            <a:ext cx="1058357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648D3-D479-FD67-A3FF-AE14E6576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23" y="347205"/>
            <a:ext cx="10266554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02" y="-227154"/>
            <a:ext cx="11498825" cy="10809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Results of 2022/23 Winter Dredge Survey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E9F68-0FA0-A714-5D6C-35DEC0763AB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28" y="2414016"/>
            <a:ext cx="8037576" cy="422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33450-536D-861D-A147-ABFCE8B53589}"/>
              </a:ext>
            </a:extLst>
          </p:cNvPr>
          <p:cNvSpPr txBox="1"/>
          <p:nvPr/>
        </p:nvSpPr>
        <p:spPr>
          <a:xfrm>
            <a:off x="5558833" y="2934386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77E4C-D38C-35CC-B0EE-0FDE2A49E50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539496"/>
            <a:ext cx="10323576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02" y="-227154"/>
            <a:ext cx="11498825" cy="10809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Results of 2022/23 Winter Dredge Survey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B6471-D907-8038-49C9-E8F2E155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28" y="2414016"/>
            <a:ext cx="8037576" cy="4228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5869" y="3090446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78783-100D-BFF2-FB62-390A99FB9B6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539496"/>
            <a:ext cx="103235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0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02" y="-227154"/>
            <a:ext cx="11498825" cy="10809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Results of 2022/23 Winter Dredge Survey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8EF39-8D6E-2732-D454-9C2ECD07144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28" y="2414016"/>
            <a:ext cx="8037576" cy="4224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94F804-098E-F6B6-69A9-FE936470611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539496"/>
            <a:ext cx="10323576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9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02" y="-227154"/>
            <a:ext cx="11498825" cy="10809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Results of 2022/23 Winter Dredge Survey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1673A1-54D1-3A76-6CAA-338AC032B14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28" y="2414016"/>
            <a:ext cx="8037576" cy="4224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0149" y="3020533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7F1A3-E252-E748-598C-B525E1EF1F2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539496"/>
            <a:ext cx="10323576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02" y="-227154"/>
            <a:ext cx="11498825" cy="10809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Results of 2022/23 Winter Dredge Survey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0C681-662E-E91E-B0D5-AAD143AC56C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28" y="2414016"/>
            <a:ext cx="8037576" cy="4288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7E018-CD4D-E6DC-1555-553B2189F64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539496"/>
            <a:ext cx="10323576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E25E-8161-FF50-FB0E-40E1240A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WDS Abundance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B2747-83B6-14DF-C346-A550F948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BA42-8AFD-4320-B391-279FDB1B0A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40C690-B01A-8611-E00F-DCED8A60E330}"/>
              </a:ext>
            </a:extLst>
          </p:cNvPr>
          <p:cNvSpPr txBox="1">
            <a:spLocks/>
          </p:cNvSpPr>
          <p:nvPr/>
        </p:nvSpPr>
        <p:spPr>
          <a:xfrm>
            <a:off x="599873" y="1213579"/>
            <a:ext cx="10693517" cy="51626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All abundance estimates increased from 2022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Most abundances higher than 2021-2022 but lower than 2015-2020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Total crab abundance increased 42% to 323 million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Ranks 22</a:t>
            </a:r>
            <a:r>
              <a:rPr lang="en-US" baseline="30000" dirty="0"/>
              <a:t>nd</a:t>
            </a:r>
            <a:r>
              <a:rPr lang="en-US" dirty="0"/>
              <a:t> in 34 years of survey</a:t>
            </a:r>
          </a:p>
          <a:p>
            <a:pPr>
              <a:lnSpc>
                <a:spcPct val="100000"/>
              </a:lnSpc>
            </a:pPr>
            <a:r>
              <a:rPr lang="en-US" dirty="0"/>
              <a:t>Juvenile abundance increased 15% to 116 million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Still amongst lowest years of survey (29/34)</a:t>
            </a:r>
          </a:p>
          <a:p>
            <a:pPr>
              <a:lnSpc>
                <a:spcPct val="100000"/>
              </a:lnSpc>
            </a:pPr>
            <a:r>
              <a:rPr lang="en-US" dirty="0"/>
              <a:t>Adult female abundance increased 56% to 152 million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Above the abundance threshold of 72 million crabs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Below the abundance target of 196 million crabs</a:t>
            </a:r>
          </a:p>
          <a:p>
            <a:pPr>
              <a:lnSpc>
                <a:spcPct val="100000"/>
              </a:lnSpc>
            </a:pPr>
            <a:r>
              <a:rPr lang="en-US" dirty="0"/>
              <a:t>Adult male abundance almost doubled to 55 million</a:t>
            </a:r>
          </a:p>
        </p:txBody>
      </p:sp>
    </p:spTree>
    <p:extLst>
      <p:ext uri="{BB962C8B-B14F-4D97-AF65-F5344CB8AC3E}">
        <p14:creationId xmlns:p14="http://schemas.microsoft.com/office/powerpoint/2010/main" val="13220204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7F6000"/>
      </a:accent1>
      <a:accent2>
        <a:srgbClr val="FFC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EA6AD18-4C78-4FC1-AAE8-B827866F852F}" vid="{3086FA31-F746-4D04-BD90-E5F3805595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26395</TotalTime>
  <Words>1076</Words>
  <Application>Microsoft Office PowerPoint</Application>
  <PresentationFormat>Widescreen</PresentationFormat>
  <Paragraphs>175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Trebuchet MS</vt:lpstr>
      <vt:lpstr>Theme1</vt:lpstr>
      <vt:lpstr>2023 Blue Crab Advisory Report</vt:lpstr>
      <vt:lpstr>CBSAC Members</vt:lpstr>
      <vt:lpstr>Winter Dredge Survey Results</vt:lpstr>
      <vt:lpstr>Results of 2022/23 Winter Dredge Survey</vt:lpstr>
      <vt:lpstr>Results of 2022/23 Winter Dredge Survey</vt:lpstr>
      <vt:lpstr>Results of 2022/23 Winter Dredge Survey</vt:lpstr>
      <vt:lpstr>Results of 2022/23 Winter Dredge Survey</vt:lpstr>
      <vt:lpstr>Results of 2022/23 Winter Dredge Survey</vt:lpstr>
      <vt:lpstr>2023 WDS Abundance Summary</vt:lpstr>
      <vt:lpstr>Overwintering Mortality</vt:lpstr>
      <vt:lpstr>2022 Blue crab  harvest</vt:lpstr>
      <vt:lpstr>2022 Management</vt:lpstr>
      <vt:lpstr>PowerPoint Presentation</vt:lpstr>
      <vt:lpstr>Status of The Stock</vt:lpstr>
      <vt:lpstr>PowerPoint Presentation</vt:lpstr>
      <vt:lpstr>PowerPoint Presentation</vt:lpstr>
      <vt:lpstr>PowerPoint Presentation</vt:lpstr>
      <vt:lpstr>PowerPoint Presentation</vt:lpstr>
      <vt:lpstr>2023 WDS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Recruitment VS Harvest</vt:lpstr>
      <vt:lpstr>PowerPoint Presentation</vt:lpstr>
      <vt:lpstr>PowerPoint Presentation</vt:lpstr>
      <vt:lpstr>PowerPoint Presentation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Kretsch, Alexa (MRC)</dc:creator>
  <cp:lastModifiedBy>Bailey.Robertory</cp:lastModifiedBy>
  <cp:revision>204</cp:revision>
  <dcterms:created xsi:type="dcterms:W3CDTF">2020-04-22T15:49:14Z</dcterms:created>
  <dcterms:modified xsi:type="dcterms:W3CDTF">2023-09-14T15:55:50Z</dcterms:modified>
</cp:coreProperties>
</file>