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383" r:id="rId3"/>
    <p:sldId id="258" r:id="rId4"/>
    <p:sldId id="704" r:id="rId5"/>
    <p:sldId id="712" r:id="rId6"/>
    <p:sldId id="721" r:id="rId7"/>
    <p:sldId id="729" r:id="rId8"/>
    <p:sldId id="730" r:id="rId9"/>
    <p:sldId id="734" r:id="rId10"/>
    <p:sldId id="731" r:id="rId11"/>
    <p:sldId id="732" r:id="rId12"/>
    <p:sldId id="722" r:id="rId13"/>
    <p:sldId id="735" r:id="rId14"/>
    <p:sldId id="259" r:id="rId15"/>
    <p:sldId id="73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E191D5-CD6C-4743-B4B4-4F7906FA3EE7}" v="7" dt="2024-05-06T13:32:21.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08" autoAdjust="0"/>
    <p:restoredTop sz="91091" autoAdjust="0"/>
  </p:normalViewPr>
  <p:slideViewPr>
    <p:cSldViewPr snapToGrid="0">
      <p:cViewPr varScale="1">
        <p:scale>
          <a:sx n="109" d="100"/>
          <a:sy n="109" d="100"/>
        </p:scale>
        <p:origin x="106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Delesantro" userId="7d1fdce3-86cd-4536-bbbf-e2484de244d1" providerId="ADAL" clId="{15E191D5-CD6C-4743-B4B4-4F7906FA3EE7}"/>
    <pc:docChg chg="undo custSel addSld modSld sldOrd">
      <pc:chgData name="Joseph Delesantro" userId="7d1fdce3-86cd-4536-bbbf-e2484de244d1" providerId="ADAL" clId="{15E191D5-CD6C-4743-B4B4-4F7906FA3EE7}" dt="2024-05-06T13:55:13.240" v="310" actId="20577"/>
      <pc:docMkLst>
        <pc:docMk/>
      </pc:docMkLst>
      <pc:sldChg chg="addSp delSp modSp mod">
        <pc:chgData name="Joseph Delesantro" userId="7d1fdce3-86cd-4536-bbbf-e2484de244d1" providerId="ADAL" clId="{15E191D5-CD6C-4743-B4B4-4F7906FA3EE7}" dt="2024-05-06T13:16:42.690" v="76"/>
        <pc:sldMkLst>
          <pc:docMk/>
          <pc:sldMk cId="2162406734" sldId="258"/>
        </pc:sldMkLst>
        <pc:spChg chg="del mod">
          <ac:chgData name="Joseph Delesantro" userId="7d1fdce3-86cd-4536-bbbf-e2484de244d1" providerId="ADAL" clId="{15E191D5-CD6C-4743-B4B4-4F7906FA3EE7}" dt="2024-05-06T13:04:28.890" v="14" actId="478"/>
          <ac:spMkLst>
            <pc:docMk/>
            <pc:sldMk cId="2162406734" sldId="258"/>
            <ac:spMk id="9" creationId="{92A47CA0-2459-7C1E-FDE7-EB29E1E8FB72}"/>
          </ac:spMkLst>
        </pc:spChg>
        <pc:spChg chg="del mod">
          <ac:chgData name="Joseph Delesantro" userId="7d1fdce3-86cd-4536-bbbf-e2484de244d1" providerId="ADAL" clId="{15E191D5-CD6C-4743-B4B4-4F7906FA3EE7}" dt="2024-05-06T13:04:30.257" v="15" actId="478"/>
          <ac:spMkLst>
            <pc:docMk/>
            <pc:sldMk cId="2162406734" sldId="258"/>
            <ac:spMk id="10" creationId="{44C27480-A504-C140-2531-E394C77CEDD7}"/>
          </ac:spMkLst>
        </pc:spChg>
        <pc:spChg chg="add mod">
          <ac:chgData name="Joseph Delesantro" userId="7d1fdce3-86cd-4536-bbbf-e2484de244d1" providerId="ADAL" clId="{15E191D5-CD6C-4743-B4B4-4F7906FA3EE7}" dt="2024-05-06T13:06:57.724" v="61" actId="404"/>
          <ac:spMkLst>
            <pc:docMk/>
            <pc:sldMk cId="2162406734" sldId="258"/>
            <ac:spMk id="12" creationId="{B103030C-551C-5A8A-C137-18ADB29130C4}"/>
          </ac:spMkLst>
        </pc:spChg>
        <pc:spChg chg="add mod">
          <ac:chgData name="Joseph Delesantro" userId="7d1fdce3-86cd-4536-bbbf-e2484de244d1" providerId="ADAL" clId="{15E191D5-CD6C-4743-B4B4-4F7906FA3EE7}" dt="2024-05-06T13:16:42.690" v="76"/>
          <ac:spMkLst>
            <pc:docMk/>
            <pc:sldMk cId="2162406734" sldId="258"/>
            <ac:spMk id="14" creationId="{47B5893B-1FB5-A93A-AF86-B6D5D5820CE6}"/>
          </ac:spMkLst>
        </pc:spChg>
      </pc:sldChg>
      <pc:sldChg chg="addSp delSp modSp mod ord">
        <pc:chgData name="Joseph Delesantro" userId="7d1fdce3-86cd-4536-bbbf-e2484de244d1" providerId="ADAL" clId="{15E191D5-CD6C-4743-B4B4-4F7906FA3EE7}" dt="2024-05-06T13:55:13.240" v="310" actId="20577"/>
        <pc:sldMkLst>
          <pc:docMk/>
          <pc:sldMk cId="427104148" sldId="259"/>
        </pc:sldMkLst>
        <pc:spChg chg="del">
          <ac:chgData name="Joseph Delesantro" userId="7d1fdce3-86cd-4536-bbbf-e2484de244d1" providerId="ADAL" clId="{15E191D5-CD6C-4743-B4B4-4F7906FA3EE7}" dt="2024-05-06T13:17:56.207" v="138" actId="478"/>
          <ac:spMkLst>
            <pc:docMk/>
            <pc:sldMk cId="427104148" sldId="259"/>
            <ac:spMk id="8" creationId="{5AC9FBB1-FB8C-1ACF-4173-8411B0A257B8}"/>
          </ac:spMkLst>
        </pc:spChg>
        <pc:spChg chg="del">
          <ac:chgData name="Joseph Delesantro" userId="7d1fdce3-86cd-4536-bbbf-e2484de244d1" providerId="ADAL" clId="{15E191D5-CD6C-4743-B4B4-4F7906FA3EE7}" dt="2024-05-06T13:17:59.673" v="140" actId="478"/>
          <ac:spMkLst>
            <pc:docMk/>
            <pc:sldMk cId="427104148" sldId="259"/>
            <ac:spMk id="10" creationId="{52E9D31D-0036-38A6-4C58-6A1BD0990027}"/>
          </ac:spMkLst>
        </pc:spChg>
        <pc:spChg chg="add mod">
          <ac:chgData name="Joseph Delesantro" userId="7d1fdce3-86cd-4536-bbbf-e2484de244d1" providerId="ADAL" clId="{15E191D5-CD6C-4743-B4B4-4F7906FA3EE7}" dt="2024-05-06T13:17:56.631" v="139"/>
          <ac:spMkLst>
            <pc:docMk/>
            <pc:sldMk cId="427104148" sldId="259"/>
            <ac:spMk id="11" creationId="{E0932312-E0AF-F331-15B6-DBE7D99DF4A0}"/>
          </ac:spMkLst>
        </pc:spChg>
        <pc:spChg chg="add mod">
          <ac:chgData name="Joseph Delesantro" userId="7d1fdce3-86cd-4536-bbbf-e2484de244d1" providerId="ADAL" clId="{15E191D5-CD6C-4743-B4B4-4F7906FA3EE7}" dt="2024-05-06T13:55:13.240" v="310" actId="20577"/>
          <ac:spMkLst>
            <pc:docMk/>
            <pc:sldMk cId="427104148" sldId="259"/>
            <ac:spMk id="15" creationId="{479C374F-0C5B-21FF-F989-183E6DF6CD31}"/>
          </ac:spMkLst>
        </pc:spChg>
      </pc:sldChg>
      <pc:sldChg chg="addSp delSp modSp mod">
        <pc:chgData name="Joseph Delesantro" userId="7d1fdce3-86cd-4536-bbbf-e2484de244d1" providerId="ADAL" clId="{15E191D5-CD6C-4743-B4B4-4F7906FA3EE7}" dt="2024-05-06T13:31:50.549" v="193" actId="21"/>
        <pc:sldMkLst>
          <pc:docMk/>
          <pc:sldMk cId="2787680730" sldId="712"/>
        </pc:sldMkLst>
        <pc:spChg chg="add del mod">
          <ac:chgData name="Joseph Delesantro" userId="7d1fdce3-86cd-4536-bbbf-e2484de244d1" providerId="ADAL" clId="{15E191D5-CD6C-4743-B4B4-4F7906FA3EE7}" dt="2024-05-06T13:31:50.549" v="193" actId="21"/>
          <ac:spMkLst>
            <pc:docMk/>
            <pc:sldMk cId="2787680730" sldId="712"/>
            <ac:spMk id="5" creationId="{01B95943-9908-0136-9B20-763FF4075E04}"/>
          </ac:spMkLst>
        </pc:spChg>
      </pc:sldChg>
      <pc:sldChg chg="addSp modSp new mod">
        <pc:chgData name="Joseph Delesantro" userId="7d1fdce3-86cd-4536-bbbf-e2484de244d1" providerId="ADAL" clId="{15E191D5-CD6C-4743-B4B4-4F7906FA3EE7}" dt="2024-05-06T13:32:12.024" v="197" actId="1076"/>
        <pc:sldMkLst>
          <pc:docMk/>
          <pc:sldMk cId="3997625635" sldId="735"/>
        </pc:sldMkLst>
        <pc:spChg chg="add mod">
          <ac:chgData name="Joseph Delesantro" userId="7d1fdce3-86cd-4536-bbbf-e2484de244d1" providerId="ADAL" clId="{15E191D5-CD6C-4743-B4B4-4F7906FA3EE7}" dt="2024-05-06T13:17:42.940" v="136" actId="20577"/>
          <ac:spMkLst>
            <pc:docMk/>
            <pc:sldMk cId="3997625635" sldId="735"/>
            <ac:spMk id="2" creationId="{0C017C56-2D03-A61E-DF13-726EA8DE3654}"/>
          </ac:spMkLst>
        </pc:spChg>
        <pc:spChg chg="add mod">
          <ac:chgData name="Joseph Delesantro" userId="7d1fdce3-86cd-4536-bbbf-e2484de244d1" providerId="ADAL" clId="{15E191D5-CD6C-4743-B4B4-4F7906FA3EE7}" dt="2024-05-06T13:17:47.483" v="137"/>
          <ac:spMkLst>
            <pc:docMk/>
            <pc:sldMk cId="3997625635" sldId="735"/>
            <ac:spMk id="3" creationId="{660045A9-2CFD-FFCF-2857-CC45AD45AAC1}"/>
          </ac:spMkLst>
        </pc:spChg>
        <pc:spChg chg="add mod">
          <ac:chgData name="Joseph Delesantro" userId="7d1fdce3-86cd-4536-bbbf-e2484de244d1" providerId="ADAL" clId="{15E191D5-CD6C-4743-B4B4-4F7906FA3EE7}" dt="2024-05-06T13:19:23.090" v="165" actId="20577"/>
          <ac:spMkLst>
            <pc:docMk/>
            <pc:sldMk cId="3997625635" sldId="735"/>
            <ac:spMk id="4" creationId="{7FD52357-9C64-DA71-FBEE-41B6E36E9773}"/>
          </ac:spMkLst>
        </pc:spChg>
        <pc:spChg chg="add mod">
          <ac:chgData name="Joseph Delesantro" userId="7d1fdce3-86cd-4536-bbbf-e2484de244d1" providerId="ADAL" clId="{15E191D5-CD6C-4743-B4B4-4F7906FA3EE7}" dt="2024-05-06T13:20:48.674" v="187" actId="1076"/>
          <ac:spMkLst>
            <pc:docMk/>
            <pc:sldMk cId="3997625635" sldId="735"/>
            <ac:spMk id="6" creationId="{2DC9FE23-FE5D-A5F5-0F8B-4FC3F9D80121}"/>
          </ac:spMkLst>
        </pc:spChg>
        <pc:spChg chg="add mod">
          <ac:chgData name="Joseph Delesantro" userId="7d1fdce3-86cd-4536-bbbf-e2484de244d1" providerId="ADAL" clId="{15E191D5-CD6C-4743-B4B4-4F7906FA3EE7}" dt="2024-05-06T13:32:12.024" v="197" actId="1076"/>
          <ac:spMkLst>
            <pc:docMk/>
            <pc:sldMk cId="3997625635" sldId="735"/>
            <ac:spMk id="7" creationId="{01B95943-9908-0136-9B20-763FF4075E0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D3B780-0707-49C8-9CBB-DBC58A318136}" type="datetimeFigureOut">
              <a:rPr lang="en-US" smtClean="0"/>
              <a:t>5/4/2024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4B066-6CEC-4E61-85BD-689C4E2E0F2C}" type="slidenum">
              <a:rPr lang="en-US" smtClean="0"/>
              <a:t>‹#›</a:t>
            </a:fld>
            <a:endParaRPr lang="en-US"/>
          </a:p>
        </p:txBody>
      </p:sp>
    </p:spTree>
    <p:extLst>
      <p:ext uri="{BB962C8B-B14F-4D97-AF65-F5344CB8AC3E}">
        <p14:creationId xmlns:p14="http://schemas.microsoft.com/office/powerpoint/2010/main" val="2090278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Food derived N is estimated to be the largest single input of N to urban watersheds </a:t>
            </a:r>
            <a:r>
              <a:rPr lang="en-US" sz="1800" dirty="0">
                <a:effectLst/>
                <a:latin typeface="Calibri" panose="020F0502020204030204" pitchFamily="34" charset="0"/>
                <a:ea typeface="Times New Roman" panose="02020603050405020304" pitchFamily="18" charset="0"/>
              </a:rPr>
              <a:t>and as such wastewater is the largest potential source of N. We depend on sanitary infrastructure to contain and treat this nitrogen source. But sewers leak.</a:t>
            </a:r>
            <a:endParaRPr lang="en-US" dirty="0"/>
          </a:p>
        </p:txBody>
      </p:sp>
      <p:sp>
        <p:nvSpPr>
          <p:cNvPr id="4" name="Slide Number Placeholder 3"/>
          <p:cNvSpPr>
            <a:spLocks noGrp="1"/>
          </p:cNvSpPr>
          <p:nvPr>
            <p:ph type="sldNum" sz="quarter" idx="5"/>
          </p:nvPr>
        </p:nvSpPr>
        <p:spPr/>
        <p:txBody>
          <a:bodyPr/>
          <a:lstStyle/>
          <a:p>
            <a:fld id="{2B5A1964-AC28-4B19-9EF4-6A50BAB64FC7}" type="slidenum">
              <a:rPr lang="en-US" smtClean="0"/>
              <a:t>2</a:t>
            </a:fld>
            <a:endParaRPr lang="en-US"/>
          </a:p>
        </p:txBody>
      </p:sp>
    </p:spTree>
    <p:extLst>
      <p:ext uri="{BB962C8B-B14F-4D97-AF65-F5344CB8AC3E}">
        <p14:creationId xmlns:p14="http://schemas.microsoft.com/office/powerpoint/2010/main" val="3801453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rPr>
              <a:t>Here we have a couple examples of sewer defects… And because sewers are not designed to flow at high pressure, joints are not always designed to prevent inflow or outflow and sewers can leak without specific structural failures. </a:t>
            </a:r>
            <a:endParaRPr lang="en-US" dirty="0"/>
          </a:p>
          <a:p>
            <a:endParaRPr lang="en-US" dirty="0"/>
          </a:p>
        </p:txBody>
      </p:sp>
      <p:sp>
        <p:nvSpPr>
          <p:cNvPr id="4" name="Slide Number Placeholder 3"/>
          <p:cNvSpPr>
            <a:spLocks noGrp="1"/>
          </p:cNvSpPr>
          <p:nvPr>
            <p:ph type="sldNum" sz="quarter" idx="5"/>
          </p:nvPr>
        </p:nvSpPr>
        <p:spPr/>
        <p:txBody>
          <a:bodyPr/>
          <a:lstStyle/>
          <a:p>
            <a:fld id="{0D667050-799F-4B7D-9D2A-35FB884AFBE4}" type="slidenum">
              <a:rPr lang="en-US" smtClean="0"/>
              <a:t>3</a:t>
            </a:fld>
            <a:endParaRPr lang="en-US"/>
          </a:p>
        </p:txBody>
      </p:sp>
    </p:spTree>
    <p:extLst>
      <p:ext uri="{BB962C8B-B14F-4D97-AF65-F5344CB8AC3E}">
        <p14:creationId xmlns:p14="http://schemas.microsoft.com/office/powerpoint/2010/main" val="4227153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67050-799F-4B7D-9D2A-35FB884AFBE4}" type="slidenum">
              <a:rPr lang="en-US" smtClean="0"/>
              <a:t>4</a:t>
            </a:fld>
            <a:endParaRPr lang="en-US"/>
          </a:p>
        </p:txBody>
      </p:sp>
    </p:spTree>
    <p:extLst>
      <p:ext uri="{BB962C8B-B14F-4D97-AF65-F5344CB8AC3E}">
        <p14:creationId xmlns:p14="http://schemas.microsoft.com/office/powerpoint/2010/main" val="458305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4D3D-A76E-9F42-C7BE-0B5F36F316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7C16B2-510F-7CE3-A818-85C7832B5A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4CF366-F84B-E302-5658-8B051A8E37C3}"/>
              </a:ext>
            </a:extLst>
          </p:cNvPr>
          <p:cNvSpPr>
            <a:spLocks noGrp="1"/>
          </p:cNvSpPr>
          <p:nvPr>
            <p:ph type="dt" sz="half" idx="10"/>
          </p:nvPr>
        </p:nvSpPr>
        <p:spPr/>
        <p:txBody>
          <a:bodyPr/>
          <a:lstStyle/>
          <a:p>
            <a:fld id="{4535B373-9B6A-4AA1-AFCE-20FAC443D956}" type="datetimeFigureOut">
              <a:rPr lang="en-US" smtClean="0"/>
              <a:t>5/4/2024</a:t>
            </a:fld>
            <a:endParaRPr lang="en-US"/>
          </a:p>
        </p:txBody>
      </p:sp>
      <p:sp>
        <p:nvSpPr>
          <p:cNvPr id="5" name="Footer Placeholder 4">
            <a:extLst>
              <a:ext uri="{FF2B5EF4-FFF2-40B4-BE49-F238E27FC236}">
                <a16:creationId xmlns:a16="http://schemas.microsoft.com/office/drawing/2014/main" id="{E51BB91B-8C5A-7E4E-1D29-65084526B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641F9-53E2-0AF9-5421-6B68CAF35433}"/>
              </a:ext>
            </a:extLst>
          </p:cNvPr>
          <p:cNvSpPr>
            <a:spLocks noGrp="1"/>
          </p:cNvSpPr>
          <p:nvPr>
            <p:ph type="sldNum" sz="quarter" idx="12"/>
          </p:nvPr>
        </p:nvSpPr>
        <p:spPr/>
        <p:txBody>
          <a:bodyPr/>
          <a:lstStyle/>
          <a:p>
            <a:fld id="{00ECEA44-83F4-48F0-935F-D67B7CA6C204}" type="slidenum">
              <a:rPr lang="en-US" smtClean="0"/>
              <a:t>‹#›</a:t>
            </a:fld>
            <a:endParaRPr lang="en-US"/>
          </a:p>
        </p:txBody>
      </p:sp>
    </p:spTree>
    <p:extLst>
      <p:ext uri="{BB962C8B-B14F-4D97-AF65-F5344CB8AC3E}">
        <p14:creationId xmlns:p14="http://schemas.microsoft.com/office/powerpoint/2010/main" val="1767677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ED75-7B11-5968-645E-C4734A975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0F32C1-B4A7-DE71-0440-27DDACD0C7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51C8E-05D0-31CA-2A34-E1A70491D206}"/>
              </a:ext>
            </a:extLst>
          </p:cNvPr>
          <p:cNvSpPr>
            <a:spLocks noGrp="1"/>
          </p:cNvSpPr>
          <p:nvPr>
            <p:ph type="dt" sz="half" idx="10"/>
          </p:nvPr>
        </p:nvSpPr>
        <p:spPr/>
        <p:txBody>
          <a:bodyPr/>
          <a:lstStyle/>
          <a:p>
            <a:fld id="{4535B373-9B6A-4AA1-AFCE-20FAC443D956}" type="datetimeFigureOut">
              <a:rPr lang="en-US" smtClean="0"/>
              <a:t>5/4/2024</a:t>
            </a:fld>
            <a:endParaRPr lang="en-US"/>
          </a:p>
        </p:txBody>
      </p:sp>
      <p:sp>
        <p:nvSpPr>
          <p:cNvPr id="5" name="Footer Placeholder 4">
            <a:extLst>
              <a:ext uri="{FF2B5EF4-FFF2-40B4-BE49-F238E27FC236}">
                <a16:creationId xmlns:a16="http://schemas.microsoft.com/office/drawing/2014/main" id="{68494F37-0CC3-CAB1-372F-F8257F310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E1997-AFB4-FB78-BF9C-E6AB65899592}"/>
              </a:ext>
            </a:extLst>
          </p:cNvPr>
          <p:cNvSpPr>
            <a:spLocks noGrp="1"/>
          </p:cNvSpPr>
          <p:nvPr>
            <p:ph type="sldNum" sz="quarter" idx="12"/>
          </p:nvPr>
        </p:nvSpPr>
        <p:spPr/>
        <p:txBody>
          <a:bodyPr/>
          <a:lstStyle/>
          <a:p>
            <a:fld id="{00ECEA44-83F4-48F0-935F-D67B7CA6C204}" type="slidenum">
              <a:rPr lang="en-US" smtClean="0"/>
              <a:t>‹#›</a:t>
            </a:fld>
            <a:endParaRPr lang="en-US"/>
          </a:p>
        </p:txBody>
      </p:sp>
    </p:spTree>
    <p:extLst>
      <p:ext uri="{BB962C8B-B14F-4D97-AF65-F5344CB8AC3E}">
        <p14:creationId xmlns:p14="http://schemas.microsoft.com/office/powerpoint/2010/main" val="4271600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6EDE6F-AF08-49D2-E55E-28211E45D8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0798CA-122E-FF14-9633-6B776A5A6E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8AAC09-9942-CCC6-6028-0237189D9F9C}"/>
              </a:ext>
            </a:extLst>
          </p:cNvPr>
          <p:cNvSpPr>
            <a:spLocks noGrp="1"/>
          </p:cNvSpPr>
          <p:nvPr>
            <p:ph type="dt" sz="half" idx="10"/>
          </p:nvPr>
        </p:nvSpPr>
        <p:spPr/>
        <p:txBody>
          <a:bodyPr/>
          <a:lstStyle/>
          <a:p>
            <a:fld id="{4535B373-9B6A-4AA1-AFCE-20FAC443D956}" type="datetimeFigureOut">
              <a:rPr lang="en-US" smtClean="0"/>
              <a:t>5/4/2024</a:t>
            </a:fld>
            <a:endParaRPr lang="en-US"/>
          </a:p>
        </p:txBody>
      </p:sp>
      <p:sp>
        <p:nvSpPr>
          <p:cNvPr id="5" name="Footer Placeholder 4">
            <a:extLst>
              <a:ext uri="{FF2B5EF4-FFF2-40B4-BE49-F238E27FC236}">
                <a16:creationId xmlns:a16="http://schemas.microsoft.com/office/drawing/2014/main" id="{3E4E4AD4-B6C7-3D98-59DE-23D6048EB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E9D23-1EB5-A046-D27E-2133E36C3D41}"/>
              </a:ext>
            </a:extLst>
          </p:cNvPr>
          <p:cNvSpPr>
            <a:spLocks noGrp="1"/>
          </p:cNvSpPr>
          <p:nvPr>
            <p:ph type="sldNum" sz="quarter" idx="12"/>
          </p:nvPr>
        </p:nvSpPr>
        <p:spPr/>
        <p:txBody>
          <a:bodyPr/>
          <a:lstStyle/>
          <a:p>
            <a:fld id="{00ECEA44-83F4-48F0-935F-D67B7CA6C204}" type="slidenum">
              <a:rPr lang="en-US" smtClean="0"/>
              <a:t>‹#›</a:t>
            </a:fld>
            <a:endParaRPr lang="en-US"/>
          </a:p>
        </p:txBody>
      </p:sp>
    </p:spTree>
    <p:extLst>
      <p:ext uri="{BB962C8B-B14F-4D97-AF65-F5344CB8AC3E}">
        <p14:creationId xmlns:p14="http://schemas.microsoft.com/office/powerpoint/2010/main" val="149358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6619A-BF1D-A0E6-1EF3-FF5DC2B005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4570BA-2684-BCE0-F816-2FBA0E3C88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C81354-A452-7053-0F86-ED3140501445}"/>
              </a:ext>
            </a:extLst>
          </p:cNvPr>
          <p:cNvSpPr>
            <a:spLocks noGrp="1"/>
          </p:cNvSpPr>
          <p:nvPr>
            <p:ph type="dt" sz="half" idx="10"/>
          </p:nvPr>
        </p:nvSpPr>
        <p:spPr/>
        <p:txBody>
          <a:bodyPr/>
          <a:lstStyle/>
          <a:p>
            <a:fld id="{4535B373-9B6A-4AA1-AFCE-20FAC443D956}" type="datetimeFigureOut">
              <a:rPr lang="en-US" smtClean="0"/>
              <a:t>5/4/2024</a:t>
            </a:fld>
            <a:endParaRPr lang="en-US"/>
          </a:p>
        </p:txBody>
      </p:sp>
      <p:sp>
        <p:nvSpPr>
          <p:cNvPr id="5" name="Footer Placeholder 4">
            <a:extLst>
              <a:ext uri="{FF2B5EF4-FFF2-40B4-BE49-F238E27FC236}">
                <a16:creationId xmlns:a16="http://schemas.microsoft.com/office/drawing/2014/main" id="{6B3F0984-4005-E97E-1949-C994521FF3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087E30-0F79-5E5D-7202-1881787FFC7C}"/>
              </a:ext>
            </a:extLst>
          </p:cNvPr>
          <p:cNvSpPr>
            <a:spLocks noGrp="1"/>
          </p:cNvSpPr>
          <p:nvPr>
            <p:ph type="sldNum" sz="quarter" idx="12"/>
          </p:nvPr>
        </p:nvSpPr>
        <p:spPr/>
        <p:txBody>
          <a:bodyPr/>
          <a:lstStyle/>
          <a:p>
            <a:fld id="{00ECEA44-83F4-48F0-935F-D67B7CA6C204}" type="slidenum">
              <a:rPr lang="en-US" smtClean="0"/>
              <a:t>‹#›</a:t>
            </a:fld>
            <a:endParaRPr lang="en-US"/>
          </a:p>
        </p:txBody>
      </p:sp>
    </p:spTree>
    <p:extLst>
      <p:ext uri="{BB962C8B-B14F-4D97-AF65-F5344CB8AC3E}">
        <p14:creationId xmlns:p14="http://schemas.microsoft.com/office/powerpoint/2010/main" val="359912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23D7-0007-F8A3-B013-D1CA786E0F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014600-9A93-6AB6-EA84-87DF2826CF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A93674-ECA4-8EFD-D9DA-06C71ACCF8E5}"/>
              </a:ext>
            </a:extLst>
          </p:cNvPr>
          <p:cNvSpPr>
            <a:spLocks noGrp="1"/>
          </p:cNvSpPr>
          <p:nvPr>
            <p:ph type="dt" sz="half" idx="10"/>
          </p:nvPr>
        </p:nvSpPr>
        <p:spPr/>
        <p:txBody>
          <a:bodyPr/>
          <a:lstStyle/>
          <a:p>
            <a:fld id="{4535B373-9B6A-4AA1-AFCE-20FAC443D956}" type="datetimeFigureOut">
              <a:rPr lang="en-US" smtClean="0"/>
              <a:t>5/4/2024</a:t>
            </a:fld>
            <a:endParaRPr lang="en-US"/>
          </a:p>
        </p:txBody>
      </p:sp>
      <p:sp>
        <p:nvSpPr>
          <p:cNvPr id="5" name="Footer Placeholder 4">
            <a:extLst>
              <a:ext uri="{FF2B5EF4-FFF2-40B4-BE49-F238E27FC236}">
                <a16:creationId xmlns:a16="http://schemas.microsoft.com/office/drawing/2014/main" id="{92B7E1D3-D5A8-B7B9-6CE3-46C7D91E7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88C2F-B5E7-1410-51BE-77AEE07F2533}"/>
              </a:ext>
            </a:extLst>
          </p:cNvPr>
          <p:cNvSpPr>
            <a:spLocks noGrp="1"/>
          </p:cNvSpPr>
          <p:nvPr>
            <p:ph type="sldNum" sz="quarter" idx="12"/>
          </p:nvPr>
        </p:nvSpPr>
        <p:spPr/>
        <p:txBody>
          <a:bodyPr/>
          <a:lstStyle/>
          <a:p>
            <a:fld id="{00ECEA44-83F4-48F0-935F-D67B7CA6C204}" type="slidenum">
              <a:rPr lang="en-US" smtClean="0"/>
              <a:t>‹#›</a:t>
            </a:fld>
            <a:endParaRPr lang="en-US"/>
          </a:p>
        </p:txBody>
      </p:sp>
    </p:spTree>
    <p:extLst>
      <p:ext uri="{BB962C8B-B14F-4D97-AF65-F5344CB8AC3E}">
        <p14:creationId xmlns:p14="http://schemas.microsoft.com/office/powerpoint/2010/main" val="394079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646A-A984-FC8B-40E8-22115071F8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E40F87-7101-8F65-256E-1F02ADF26B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DBC6CD-3035-50B5-1461-8F6AEAD91F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129E57-F43C-4398-2A62-83459A1F92B7}"/>
              </a:ext>
            </a:extLst>
          </p:cNvPr>
          <p:cNvSpPr>
            <a:spLocks noGrp="1"/>
          </p:cNvSpPr>
          <p:nvPr>
            <p:ph type="dt" sz="half" idx="10"/>
          </p:nvPr>
        </p:nvSpPr>
        <p:spPr/>
        <p:txBody>
          <a:bodyPr/>
          <a:lstStyle/>
          <a:p>
            <a:fld id="{4535B373-9B6A-4AA1-AFCE-20FAC443D956}" type="datetimeFigureOut">
              <a:rPr lang="en-US" smtClean="0"/>
              <a:t>5/4/2024</a:t>
            </a:fld>
            <a:endParaRPr lang="en-US"/>
          </a:p>
        </p:txBody>
      </p:sp>
      <p:sp>
        <p:nvSpPr>
          <p:cNvPr id="6" name="Footer Placeholder 5">
            <a:extLst>
              <a:ext uri="{FF2B5EF4-FFF2-40B4-BE49-F238E27FC236}">
                <a16:creationId xmlns:a16="http://schemas.microsoft.com/office/drawing/2014/main" id="{124D9853-DD27-3426-B496-43146D1A00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368B80-A6BB-7507-0CBF-72188D8B1A55}"/>
              </a:ext>
            </a:extLst>
          </p:cNvPr>
          <p:cNvSpPr>
            <a:spLocks noGrp="1"/>
          </p:cNvSpPr>
          <p:nvPr>
            <p:ph type="sldNum" sz="quarter" idx="12"/>
          </p:nvPr>
        </p:nvSpPr>
        <p:spPr/>
        <p:txBody>
          <a:bodyPr/>
          <a:lstStyle/>
          <a:p>
            <a:fld id="{00ECEA44-83F4-48F0-935F-D67B7CA6C204}" type="slidenum">
              <a:rPr lang="en-US" smtClean="0"/>
              <a:t>‹#›</a:t>
            </a:fld>
            <a:endParaRPr lang="en-US"/>
          </a:p>
        </p:txBody>
      </p:sp>
    </p:spTree>
    <p:extLst>
      <p:ext uri="{BB962C8B-B14F-4D97-AF65-F5344CB8AC3E}">
        <p14:creationId xmlns:p14="http://schemas.microsoft.com/office/powerpoint/2010/main" val="330672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B826-D944-A5E8-DBAC-8DAC81EDF3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EA14B8-C8AC-049C-45BE-53645D78F6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153CE1-78B0-D332-907A-24B561A4A1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C53DB9-1F2E-F983-0CA4-7445CB5853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997120-1E59-7604-E53B-D33957A76C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F28C02-CFF0-7E13-0210-AB2708CFADA2}"/>
              </a:ext>
            </a:extLst>
          </p:cNvPr>
          <p:cNvSpPr>
            <a:spLocks noGrp="1"/>
          </p:cNvSpPr>
          <p:nvPr>
            <p:ph type="dt" sz="half" idx="10"/>
          </p:nvPr>
        </p:nvSpPr>
        <p:spPr/>
        <p:txBody>
          <a:bodyPr/>
          <a:lstStyle/>
          <a:p>
            <a:fld id="{4535B373-9B6A-4AA1-AFCE-20FAC443D956}" type="datetimeFigureOut">
              <a:rPr lang="en-US" smtClean="0"/>
              <a:t>5/4/2024</a:t>
            </a:fld>
            <a:endParaRPr lang="en-US"/>
          </a:p>
        </p:txBody>
      </p:sp>
      <p:sp>
        <p:nvSpPr>
          <p:cNvPr id="8" name="Footer Placeholder 7">
            <a:extLst>
              <a:ext uri="{FF2B5EF4-FFF2-40B4-BE49-F238E27FC236}">
                <a16:creationId xmlns:a16="http://schemas.microsoft.com/office/drawing/2014/main" id="{CB0DBBFD-DDA8-48DE-58D6-5730C4600A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C8111C-8D42-4B71-FF41-4FE6528A8B2E}"/>
              </a:ext>
            </a:extLst>
          </p:cNvPr>
          <p:cNvSpPr>
            <a:spLocks noGrp="1"/>
          </p:cNvSpPr>
          <p:nvPr>
            <p:ph type="sldNum" sz="quarter" idx="12"/>
          </p:nvPr>
        </p:nvSpPr>
        <p:spPr/>
        <p:txBody>
          <a:bodyPr/>
          <a:lstStyle/>
          <a:p>
            <a:fld id="{00ECEA44-83F4-48F0-935F-D67B7CA6C204}" type="slidenum">
              <a:rPr lang="en-US" smtClean="0"/>
              <a:t>‹#›</a:t>
            </a:fld>
            <a:endParaRPr lang="en-US"/>
          </a:p>
        </p:txBody>
      </p:sp>
    </p:spTree>
    <p:extLst>
      <p:ext uri="{BB962C8B-B14F-4D97-AF65-F5344CB8AC3E}">
        <p14:creationId xmlns:p14="http://schemas.microsoft.com/office/powerpoint/2010/main" val="2066816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303B-9413-6F51-B108-DE238E4584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084E9C-EFA9-D4DD-386B-276FBC24258C}"/>
              </a:ext>
            </a:extLst>
          </p:cNvPr>
          <p:cNvSpPr>
            <a:spLocks noGrp="1"/>
          </p:cNvSpPr>
          <p:nvPr>
            <p:ph type="dt" sz="half" idx="10"/>
          </p:nvPr>
        </p:nvSpPr>
        <p:spPr/>
        <p:txBody>
          <a:bodyPr/>
          <a:lstStyle/>
          <a:p>
            <a:fld id="{4535B373-9B6A-4AA1-AFCE-20FAC443D956}" type="datetimeFigureOut">
              <a:rPr lang="en-US" smtClean="0"/>
              <a:t>5/4/2024</a:t>
            </a:fld>
            <a:endParaRPr lang="en-US"/>
          </a:p>
        </p:txBody>
      </p:sp>
      <p:sp>
        <p:nvSpPr>
          <p:cNvPr id="4" name="Footer Placeholder 3">
            <a:extLst>
              <a:ext uri="{FF2B5EF4-FFF2-40B4-BE49-F238E27FC236}">
                <a16:creationId xmlns:a16="http://schemas.microsoft.com/office/drawing/2014/main" id="{60A225FF-DEFB-46B6-9B14-F390CCA9C1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418C14-6BCA-86C1-D125-D4D0E60C9263}"/>
              </a:ext>
            </a:extLst>
          </p:cNvPr>
          <p:cNvSpPr>
            <a:spLocks noGrp="1"/>
          </p:cNvSpPr>
          <p:nvPr>
            <p:ph type="sldNum" sz="quarter" idx="12"/>
          </p:nvPr>
        </p:nvSpPr>
        <p:spPr/>
        <p:txBody>
          <a:bodyPr/>
          <a:lstStyle/>
          <a:p>
            <a:fld id="{00ECEA44-83F4-48F0-935F-D67B7CA6C204}" type="slidenum">
              <a:rPr lang="en-US" smtClean="0"/>
              <a:t>‹#›</a:t>
            </a:fld>
            <a:endParaRPr lang="en-US"/>
          </a:p>
        </p:txBody>
      </p:sp>
    </p:spTree>
    <p:extLst>
      <p:ext uri="{BB962C8B-B14F-4D97-AF65-F5344CB8AC3E}">
        <p14:creationId xmlns:p14="http://schemas.microsoft.com/office/powerpoint/2010/main" val="373687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9E2481-962F-CFFF-726D-4360345596F2}"/>
              </a:ext>
            </a:extLst>
          </p:cNvPr>
          <p:cNvSpPr>
            <a:spLocks noGrp="1"/>
          </p:cNvSpPr>
          <p:nvPr>
            <p:ph type="dt" sz="half" idx="10"/>
          </p:nvPr>
        </p:nvSpPr>
        <p:spPr/>
        <p:txBody>
          <a:bodyPr/>
          <a:lstStyle/>
          <a:p>
            <a:fld id="{4535B373-9B6A-4AA1-AFCE-20FAC443D956}" type="datetimeFigureOut">
              <a:rPr lang="en-US" smtClean="0"/>
              <a:t>5/4/2024</a:t>
            </a:fld>
            <a:endParaRPr lang="en-US"/>
          </a:p>
        </p:txBody>
      </p:sp>
      <p:sp>
        <p:nvSpPr>
          <p:cNvPr id="3" name="Footer Placeholder 2">
            <a:extLst>
              <a:ext uri="{FF2B5EF4-FFF2-40B4-BE49-F238E27FC236}">
                <a16:creationId xmlns:a16="http://schemas.microsoft.com/office/drawing/2014/main" id="{599821AE-A772-1D27-C685-6BD3513896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89287A-32A5-9571-2763-0C58C47ABC04}"/>
              </a:ext>
            </a:extLst>
          </p:cNvPr>
          <p:cNvSpPr>
            <a:spLocks noGrp="1"/>
          </p:cNvSpPr>
          <p:nvPr>
            <p:ph type="sldNum" sz="quarter" idx="12"/>
          </p:nvPr>
        </p:nvSpPr>
        <p:spPr/>
        <p:txBody>
          <a:bodyPr/>
          <a:lstStyle/>
          <a:p>
            <a:fld id="{00ECEA44-83F4-48F0-935F-D67B7CA6C204}" type="slidenum">
              <a:rPr lang="en-US" smtClean="0"/>
              <a:t>‹#›</a:t>
            </a:fld>
            <a:endParaRPr lang="en-US"/>
          </a:p>
        </p:txBody>
      </p:sp>
    </p:spTree>
    <p:extLst>
      <p:ext uri="{BB962C8B-B14F-4D97-AF65-F5344CB8AC3E}">
        <p14:creationId xmlns:p14="http://schemas.microsoft.com/office/powerpoint/2010/main" val="289276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27CA5-72AE-28EA-8D8E-F6B2221C19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CB8AE8-E36A-AB81-6974-9EB21F1A4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DC8952-D529-6365-A7CC-2796AA100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BB4BC3-1892-C409-782C-8779DC22164B}"/>
              </a:ext>
            </a:extLst>
          </p:cNvPr>
          <p:cNvSpPr>
            <a:spLocks noGrp="1"/>
          </p:cNvSpPr>
          <p:nvPr>
            <p:ph type="dt" sz="half" idx="10"/>
          </p:nvPr>
        </p:nvSpPr>
        <p:spPr/>
        <p:txBody>
          <a:bodyPr/>
          <a:lstStyle/>
          <a:p>
            <a:fld id="{4535B373-9B6A-4AA1-AFCE-20FAC443D956}" type="datetimeFigureOut">
              <a:rPr lang="en-US" smtClean="0"/>
              <a:t>5/4/2024</a:t>
            </a:fld>
            <a:endParaRPr lang="en-US"/>
          </a:p>
        </p:txBody>
      </p:sp>
      <p:sp>
        <p:nvSpPr>
          <p:cNvPr id="6" name="Footer Placeholder 5">
            <a:extLst>
              <a:ext uri="{FF2B5EF4-FFF2-40B4-BE49-F238E27FC236}">
                <a16:creationId xmlns:a16="http://schemas.microsoft.com/office/drawing/2014/main" id="{E67765B4-8C47-C8A6-8449-C23ACC54E4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588F8A-E67F-85D1-3EB7-99213FCD08C7}"/>
              </a:ext>
            </a:extLst>
          </p:cNvPr>
          <p:cNvSpPr>
            <a:spLocks noGrp="1"/>
          </p:cNvSpPr>
          <p:nvPr>
            <p:ph type="sldNum" sz="quarter" idx="12"/>
          </p:nvPr>
        </p:nvSpPr>
        <p:spPr/>
        <p:txBody>
          <a:bodyPr/>
          <a:lstStyle/>
          <a:p>
            <a:fld id="{00ECEA44-83F4-48F0-935F-D67B7CA6C204}" type="slidenum">
              <a:rPr lang="en-US" smtClean="0"/>
              <a:t>‹#›</a:t>
            </a:fld>
            <a:endParaRPr lang="en-US"/>
          </a:p>
        </p:txBody>
      </p:sp>
    </p:spTree>
    <p:extLst>
      <p:ext uri="{BB962C8B-B14F-4D97-AF65-F5344CB8AC3E}">
        <p14:creationId xmlns:p14="http://schemas.microsoft.com/office/powerpoint/2010/main" val="234920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3EDD9-4A23-8A0B-9440-B899886FD0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96EDC1-A34E-A621-EFB2-BBE7E3A7D1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D83B61-614A-980B-8D4D-EA7EDE825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1BC02-BF34-4697-D649-C6871B86AB8D}"/>
              </a:ext>
            </a:extLst>
          </p:cNvPr>
          <p:cNvSpPr>
            <a:spLocks noGrp="1"/>
          </p:cNvSpPr>
          <p:nvPr>
            <p:ph type="dt" sz="half" idx="10"/>
          </p:nvPr>
        </p:nvSpPr>
        <p:spPr/>
        <p:txBody>
          <a:bodyPr/>
          <a:lstStyle/>
          <a:p>
            <a:fld id="{4535B373-9B6A-4AA1-AFCE-20FAC443D956}" type="datetimeFigureOut">
              <a:rPr lang="en-US" smtClean="0"/>
              <a:t>5/4/2024</a:t>
            </a:fld>
            <a:endParaRPr lang="en-US"/>
          </a:p>
        </p:txBody>
      </p:sp>
      <p:sp>
        <p:nvSpPr>
          <p:cNvPr id="6" name="Footer Placeholder 5">
            <a:extLst>
              <a:ext uri="{FF2B5EF4-FFF2-40B4-BE49-F238E27FC236}">
                <a16:creationId xmlns:a16="http://schemas.microsoft.com/office/drawing/2014/main" id="{25524C9B-04A7-1FE7-C755-930694171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215EC-E4F4-B7BB-89B1-55D3B475C80A}"/>
              </a:ext>
            </a:extLst>
          </p:cNvPr>
          <p:cNvSpPr>
            <a:spLocks noGrp="1"/>
          </p:cNvSpPr>
          <p:nvPr>
            <p:ph type="sldNum" sz="quarter" idx="12"/>
          </p:nvPr>
        </p:nvSpPr>
        <p:spPr/>
        <p:txBody>
          <a:bodyPr/>
          <a:lstStyle/>
          <a:p>
            <a:fld id="{00ECEA44-83F4-48F0-935F-D67B7CA6C204}" type="slidenum">
              <a:rPr lang="en-US" smtClean="0"/>
              <a:t>‹#›</a:t>
            </a:fld>
            <a:endParaRPr lang="en-US"/>
          </a:p>
        </p:txBody>
      </p:sp>
    </p:spTree>
    <p:extLst>
      <p:ext uri="{BB962C8B-B14F-4D97-AF65-F5344CB8AC3E}">
        <p14:creationId xmlns:p14="http://schemas.microsoft.com/office/powerpoint/2010/main" val="3281556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59725F-A406-6A47-F358-B59DD9BA52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E78478-A2E7-FDC9-3F63-BA66B0C7C5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847912-B22E-DB1B-1565-F6A1FA7349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5B373-9B6A-4AA1-AFCE-20FAC443D956}" type="datetimeFigureOut">
              <a:rPr lang="en-US" smtClean="0"/>
              <a:t>5/4/2024</a:t>
            </a:fld>
            <a:endParaRPr lang="en-US"/>
          </a:p>
        </p:txBody>
      </p:sp>
      <p:sp>
        <p:nvSpPr>
          <p:cNvPr id="5" name="Footer Placeholder 4">
            <a:extLst>
              <a:ext uri="{FF2B5EF4-FFF2-40B4-BE49-F238E27FC236}">
                <a16:creationId xmlns:a16="http://schemas.microsoft.com/office/drawing/2014/main" id="{6DFDDAA9-4DCA-985B-C9E6-00AD810CA3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A4AD56-8958-E95D-F4ED-58CDE7BBCE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CEA44-83F4-48F0-935F-D67B7CA6C204}" type="slidenum">
              <a:rPr lang="en-US" smtClean="0"/>
              <a:t>‹#›</a:t>
            </a:fld>
            <a:endParaRPr lang="en-US"/>
          </a:p>
        </p:txBody>
      </p:sp>
    </p:spTree>
    <p:extLst>
      <p:ext uri="{BB962C8B-B14F-4D97-AF65-F5344CB8AC3E}">
        <p14:creationId xmlns:p14="http://schemas.microsoft.com/office/powerpoint/2010/main" val="2159667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006BF-FDAA-DA1A-DC34-654EDB5BDADA}"/>
              </a:ext>
            </a:extLst>
          </p:cNvPr>
          <p:cNvSpPr>
            <a:spLocks noGrp="1"/>
          </p:cNvSpPr>
          <p:nvPr>
            <p:ph type="ctrTitle"/>
          </p:nvPr>
        </p:nvSpPr>
        <p:spPr/>
        <p:txBody>
          <a:bodyPr/>
          <a:lstStyle/>
          <a:p>
            <a:r>
              <a:rPr lang="en-US" dirty="0"/>
              <a:t>Sanitary Sewer Exfiltration Model Proposal</a:t>
            </a:r>
          </a:p>
        </p:txBody>
      </p:sp>
      <p:sp>
        <p:nvSpPr>
          <p:cNvPr id="3" name="Subtitle 2">
            <a:extLst>
              <a:ext uri="{FF2B5EF4-FFF2-40B4-BE49-F238E27FC236}">
                <a16:creationId xmlns:a16="http://schemas.microsoft.com/office/drawing/2014/main" id="{36727C4D-6F56-F999-6246-F9AAEC580087}"/>
              </a:ext>
            </a:extLst>
          </p:cNvPr>
          <p:cNvSpPr>
            <a:spLocks noGrp="1"/>
          </p:cNvSpPr>
          <p:nvPr>
            <p:ph type="subTitle" idx="1"/>
          </p:nvPr>
        </p:nvSpPr>
        <p:spPr/>
        <p:txBody>
          <a:bodyPr/>
          <a:lstStyle/>
          <a:p>
            <a:r>
              <a:rPr lang="en-US" dirty="0"/>
              <a:t>Joseph Delesantro, ORISE Fellow, CBPO, EPA</a:t>
            </a:r>
          </a:p>
          <a:p>
            <a:r>
              <a:rPr lang="en-US" dirty="0"/>
              <a:t>jdelesantro@chesapeakebay.net</a:t>
            </a:r>
          </a:p>
        </p:txBody>
      </p:sp>
    </p:spTree>
    <p:extLst>
      <p:ext uri="{BB962C8B-B14F-4D97-AF65-F5344CB8AC3E}">
        <p14:creationId xmlns:p14="http://schemas.microsoft.com/office/powerpoint/2010/main" val="452063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A644-FA87-9875-E249-EC1DA059AC0F}"/>
              </a:ext>
            </a:extLst>
          </p:cNvPr>
          <p:cNvSpPr txBox="1">
            <a:spLocks/>
          </p:cNvSpPr>
          <p:nvPr/>
        </p:nvSpPr>
        <p:spPr>
          <a:xfrm>
            <a:off x="838200" y="365125"/>
            <a:ext cx="1094833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Potential modeling of sanitary sewer exfiltration</a:t>
            </a:r>
          </a:p>
        </p:txBody>
      </p:sp>
      <p:sp>
        <p:nvSpPr>
          <p:cNvPr id="4" name="TextBox 3">
            <a:extLst>
              <a:ext uri="{FF2B5EF4-FFF2-40B4-BE49-F238E27FC236}">
                <a16:creationId xmlns:a16="http://schemas.microsoft.com/office/drawing/2014/main" id="{EA29F9FF-DFAB-A4A6-F004-575E5CB43693}"/>
              </a:ext>
            </a:extLst>
          </p:cNvPr>
          <p:cNvSpPr txBox="1"/>
          <p:nvPr/>
        </p:nvSpPr>
        <p:spPr>
          <a:xfrm>
            <a:off x="1359016" y="1398300"/>
            <a:ext cx="10150521" cy="3046988"/>
          </a:xfrm>
          <a:prstGeom prst="rect">
            <a:avLst/>
          </a:prstGeom>
          <a:noFill/>
        </p:spPr>
        <p:txBody>
          <a:bodyPr wrap="square" rtlCol="0">
            <a:spAutoFit/>
          </a:bodyPr>
          <a:lstStyle/>
          <a:p>
            <a:r>
              <a:rPr lang="en-US" sz="3200" dirty="0"/>
              <a:t>Option C</a:t>
            </a:r>
          </a:p>
          <a:p>
            <a:pPr marL="457200" indent="-457200">
              <a:buFont typeface="Arial" panose="020B0604020202020204" pitchFamily="34" charset="0"/>
              <a:buChar char="•"/>
            </a:pPr>
            <a:r>
              <a:rPr lang="en-US" sz="3200" dirty="0"/>
              <a:t>Model exfiltration as a function of pipe location, soils, groundwater depth, topography, and age.</a:t>
            </a:r>
          </a:p>
          <a:p>
            <a:pPr marL="457200" indent="-457200">
              <a:buFont typeface="Arial" panose="020B0604020202020204" pitchFamily="34" charset="0"/>
              <a:buChar char="•"/>
            </a:pPr>
            <a:r>
              <a:rPr lang="en-US" sz="3200" dirty="0"/>
              <a:t>Spatially and temporally (potentially) explicit</a:t>
            </a:r>
          </a:p>
          <a:p>
            <a:pPr marL="457200" indent="-457200">
              <a:buFont typeface="Arial" panose="020B0604020202020204" pitchFamily="34" charset="0"/>
              <a:buChar char="•"/>
            </a:pPr>
            <a:r>
              <a:rPr lang="en-US" sz="3200" dirty="0"/>
              <a:t>Requires detailed mapping and attribute data for sanitary sewer lines</a:t>
            </a:r>
          </a:p>
        </p:txBody>
      </p:sp>
      <p:pic>
        <p:nvPicPr>
          <p:cNvPr id="3" name="Picture 2">
            <a:extLst>
              <a:ext uri="{FF2B5EF4-FFF2-40B4-BE49-F238E27FC236}">
                <a16:creationId xmlns:a16="http://schemas.microsoft.com/office/drawing/2014/main" id="{D1CDEC71-5901-F085-B459-14EE6C03DDAF}"/>
              </a:ext>
            </a:extLst>
          </p:cNvPr>
          <p:cNvPicPr>
            <a:picLocks noChangeAspect="1"/>
          </p:cNvPicPr>
          <p:nvPr/>
        </p:nvPicPr>
        <p:blipFill rotWithShape="1">
          <a:blip r:embed="rId2"/>
          <a:srcRect l="17645" r="25191" b="57696"/>
          <a:stretch/>
        </p:blipFill>
        <p:spPr>
          <a:xfrm>
            <a:off x="7474432" y="3999977"/>
            <a:ext cx="4412767" cy="2339103"/>
          </a:xfrm>
          <a:prstGeom prst="rect">
            <a:avLst/>
          </a:prstGeom>
        </p:spPr>
      </p:pic>
      <p:sp>
        <p:nvSpPr>
          <p:cNvPr id="5" name="TextBox 4">
            <a:extLst>
              <a:ext uri="{FF2B5EF4-FFF2-40B4-BE49-F238E27FC236}">
                <a16:creationId xmlns:a16="http://schemas.microsoft.com/office/drawing/2014/main" id="{3115AB11-2906-7D06-289C-DB040C26F3B5}"/>
              </a:ext>
            </a:extLst>
          </p:cNvPr>
          <p:cNvSpPr txBox="1"/>
          <p:nvPr/>
        </p:nvSpPr>
        <p:spPr>
          <a:xfrm>
            <a:off x="1359016" y="4303552"/>
            <a:ext cx="6048304" cy="2339102"/>
          </a:xfrm>
          <a:prstGeom prst="rect">
            <a:avLst/>
          </a:prstGeom>
          <a:noFill/>
        </p:spPr>
        <p:txBody>
          <a:bodyPr wrap="square" rtlCol="0">
            <a:spAutoFit/>
          </a:bodyPr>
          <a:lstStyle/>
          <a:p>
            <a:pPr marL="457200" indent="-457200">
              <a:buFont typeface="Arial" panose="020B0604020202020204" pitchFamily="34" charset="0"/>
              <a:buChar char="•"/>
            </a:pPr>
            <a:r>
              <a:rPr lang="en-US" sz="3200" dirty="0"/>
              <a:t>Requires greater modeling effort</a:t>
            </a:r>
          </a:p>
          <a:p>
            <a:pPr marL="457200" indent="-457200">
              <a:buFont typeface="Arial" panose="020B0604020202020204" pitchFamily="34" charset="0"/>
              <a:buChar char="•"/>
            </a:pPr>
            <a:r>
              <a:rPr lang="en-US" sz="3200" dirty="0"/>
              <a:t>Requires literature review and WG approval of model parameters</a:t>
            </a:r>
          </a:p>
          <a:p>
            <a:endParaRPr lang="en-US" dirty="0"/>
          </a:p>
        </p:txBody>
      </p:sp>
      <p:sp>
        <p:nvSpPr>
          <p:cNvPr id="6" name="TextBox 5">
            <a:extLst>
              <a:ext uri="{FF2B5EF4-FFF2-40B4-BE49-F238E27FC236}">
                <a16:creationId xmlns:a16="http://schemas.microsoft.com/office/drawing/2014/main" id="{FFAA3DE8-250B-2FE7-14A0-743EF7CBC39A}"/>
              </a:ext>
            </a:extLst>
          </p:cNvPr>
          <p:cNvSpPr txBox="1"/>
          <p:nvPr/>
        </p:nvSpPr>
        <p:spPr>
          <a:xfrm>
            <a:off x="7474432" y="6274731"/>
            <a:ext cx="4856736" cy="646331"/>
          </a:xfrm>
          <a:prstGeom prst="rect">
            <a:avLst/>
          </a:prstGeom>
          <a:noFill/>
        </p:spPr>
        <p:txBody>
          <a:bodyPr wrap="square">
            <a:spAutoFit/>
          </a:bodyPr>
          <a:lstStyle/>
          <a:p>
            <a:r>
              <a:rPr lang="en-US" sz="1200" b="0" i="0" dirty="0">
                <a:solidFill>
                  <a:srgbClr val="222222"/>
                </a:solidFill>
                <a:effectLst/>
                <a:latin typeface="Arial" panose="020B0604020202020204" pitchFamily="34" charset="0"/>
              </a:rPr>
              <a:t>Nguyen, Hong Hanh, Aaron </a:t>
            </a:r>
            <a:r>
              <a:rPr lang="en-US" sz="1200" b="0" i="0" dirty="0" err="1">
                <a:solidFill>
                  <a:srgbClr val="222222"/>
                </a:solidFill>
                <a:effectLst/>
                <a:latin typeface="Arial" panose="020B0604020202020204" pitchFamily="34" charset="0"/>
              </a:rPr>
              <a:t>Peche</a:t>
            </a:r>
            <a:r>
              <a:rPr lang="en-US" sz="1200" b="0" i="0" dirty="0">
                <a:solidFill>
                  <a:srgbClr val="222222"/>
                </a:solidFill>
                <a:effectLst/>
                <a:latin typeface="Arial" panose="020B0604020202020204" pitchFamily="34" charset="0"/>
              </a:rPr>
              <a:t>, and Markus </a:t>
            </a:r>
            <a:r>
              <a:rPr lang="en-US" sz="1200" b="0" i="0" dirty="0" err="1">
                <a:solidFill>
                  <a:srgbClr val="222222"/>
                </a:solidFill>
                <a:effectLst/>
                <a:latin typeface="Arial" panose="020B0604020202020204" pitchFamily="34" charset="0"/>
              </a:rPr>
              <a:t>Venohr</a:t>
            </a:r>
            <a:r>
              <a:rPr lang="en-US" sz="1200" b="0" i="0" dirty="0">
                <a:solidFill>
                  <a:srgbClr val="222222"/>
                </a:solidFill>
                <a:effectLst/>
                <a:latin typeface="Arial" panose="020B0604020202020204" pitchFamily="34" charset="0"/>
              </a:rPr>
              <a:t>. "Modelling of sewer exfiltration to groundwater in urban wastewater systems: A critical review." </a:t>
            </a:r>
            <a:r>
              <a:rPr lang="en-US" sz="1200" b="0" i="1" dirty="0">
                <a:solidFill>
                  <a:srgbClr val="222222"/>
                </a:solidFill>
                <a:effectLst/>
                <a:latin typeface="Arial" panose="020B0604020202020204" pitchFamily="34" charset="0"/>
              </a:rPr>
              <a:t>Journal of Hydrology</a:t>
            </a:r>
            <a:r>
              <a:rPr lang="en-US" sz="1200" b="0" i="0" dirty="0">
                <a:solidFill>
                  <a:srgbClr val="222222"/>
                </a:solidFill>
                <a:effectLst/>
                <a:latin typeface="Arial" panose="020B0604020202020204" pitchFamily="34" charset="0"/>
              </a:rPr>
              <a:t> 596 (2021): 126130.</a:t>
            </a:r>
            <a:endParaRPr lang="en-US" sz="1200" dirty="0"/>
          </a:p>
        </p:txBody>
      </p:sp>
    </p:spTree>
    <p:extLst>
      <p:ext uri="{BB962C8B-B14F-4D97-AF65-F5344CB8AC3E}">
        <p14:creationId xmlns:p14="http://schemas.microsoft.com/office/powerpoint/2010/main" val="1538991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A644-FA87-9875-E249-EC1DA059AC0F}"/>
              </a:ext>
            </a:extLst>
          </p:cNvPr>
          <p:cNvSpPr txBox="1">
            <a:spLocks/>
          </p:cNvSpPr>
          <p:nvPr/>
        </p:nvSpPr>
        <p:spPr>
          <a:xfrm>
            <a:off x="838200" y="365125"/>
            <a:ext cx="1094833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Potential modeling of sanitary sewer exfiltration</a:t>
            </a:r>
          </a:p>
        </p:txBody>
      </p:sp>
      <p:sp>
        <p:nvSpPr>
          <p:cNvPr id="4" name="TextBox 3">
            <a:extLst>
              <a:ext uri="{FF2B5EF4-FFF2-40B4-BE49-F238E27FC236}">
                <a16:creationId xmlns:a16="http://schemas.microsoft.com/office/drawing/2014/main" id="{EA29F9FF-DFAB-A4A6-F004-575E5CB43693}"/>
              </a:ext>
            </a:extLst>
          </p:cNvPr>
          <p:cNvSpPr txBox="1"/>
          <p:nvPr/>
        </p:nvSpPr>
        <p:spPr>
          <a:xfrm>
            <a:off x="1338829" y="1398300"/>
            <a:ext cx="10150521" cy="2554545"/>
          </a:xfrm>
          <a:prstGeom prst="rect">
            <a:avLst/>
          </a:prstGeom>
          <a:noFill/>
        </p:spPr>
        <p:txBody>
          <a:bodyPr wrap="square" rtlCol="0">
            <a:spAutoFit/>
          </a:bodyPr>
          <a:lstStyle/>
          <a:p>
            <a:r>
              <a:rPr lang="en-US" sz="3200" dirty="0"/>
              <a:t>Option D</a:t>
            </a:r>
          </a:p>
          <a:p>
            <a:pPr marL="457200" indent="-457200">
              <a:buFont typeface="Arial" panose="020B0604020202020204" pitchFamily="34" charset="0"/>
              <a:buChar char="•"/>
            </a:pPr>
            <a:r>
              <a:rPr lang="en-US" sz="3200" dirty="0"/>
              <a:t>A hybrid option where utilities or states opt for Option A, B, or C depending on the data they can provide and the level of detail they want accounted in exfiltration estimates.</a:t>
            </a:r>
          </a:p>
        </p:txBody>
      </p:sp>
    </p:spTree>
    <p:extLst>
      <p:ext uri="{BB962C8B-B14F-4D97-AF65-F5344CB8AC3E}">
        <p14:creationId xmlns:p14="http://schemas.microsoft.com/office/powerpoint/2010/main" val="3129961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38D7E4-C7C7-0E4C-15BC-71C39FDAA8C4}"/>
              </a:ext>
            </a:extLst>
          </p:cNvPr>
          <p:cNvSpPr txBox="1">
            <a:spLocks/>
          </p:cNvSpPr>
          <p:nvPr/>
        </p:nvSpPr>
        <p:spPr>
          <a:xfrm>
            <a:off x="838200" y="365125"/>
            <a:ext cx="1094833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Potential modeling of sanitary sewer exfiltration</a:t>
            </a:r>
          </a:p>
        </p:txBody>
      </p:sp>
      <p:sp>
        <p:nvSpPr>
          <p:cNvPr id="5" name="TextBox 4">
            <a:extLst>
              <a:ext uri="{FF2B5EF4-FFF2-40B4-BE49-F238E27FC236}">
                <a16:creationId xmlns:a16="http://schemas.microsoft.com/office/drawing/2014/main" id="{36B13B35-5FC8-3096-5339-F5A4EF4F5BD7}"/>
              </a:ext>
            </a:extLst>
          </p:cNvPr>
          <p:cNvSpPr txBox="1"/>
          <p:nvPr/>
        </p:nvSpPr>
        <p:spPr>
          <a:xfrm>
            <a:off x="1326112" y="1398300"/>
            <a:ext cx="10150521" cy="1077218"/>
          </a:xfrm>
          <a:prstGeom prst="rect">
            <a:avLst/>
          </a:prstGeom>
          <a:noFill/>
        </p:spPr>
        <p:txBody>
          <a:bodyPr wrap="square" rtlCol="0">
            <a:spAutoFit/>
          </a:bodyPr>
          <a:lstStyle/>
          <a:p>
            <a:r>
              <a:rPr lang="en-US" sz="3200" dirty="0"/>
              <a:t>Option E</a:t>
            </a:r>
          </a:p>
          <a:p>
            <a:pPr marL="457200" indent="-457200">
              <a:buFont typeface="Arial" panose="020B0604020202020204" pitchFamily="34" charset="0"/>
              <a:buChar char="•"/>
            </a:pPr>
            <a:r>
              <a:rPr lang="en-US" sz="3200" dirty="0"/>
              <a:t>No action</a:t>
            </a:r>
          </a:p>
        </p:txBody>
      </p:sp>
    </p:spTree>
    <p:extLst>
      <p:ext uri="{BB962C8B-B14F-4D97-AF65-F5344CB8AC3E}">
        <p14:creationId xmlns:p14="http://schemas.microsoft.com/office/powerpoint/2010/main" val="3237674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7C56-2D03-A61E-DF13-726EA8DE3654}"/>
              </a:ext>
            </a:extLst>
          </p:cNvPr>
          <p:cNvSpPr txBox="1">
            <a:spLocks/>
          </p:cNvSpPr>
          <p:nvPr/>
        </p:nvSpPr>
        <p:spPr>
          <a:xfrm>
            <a:off x="838200" y="365125"/>
            <a:ext cx="1094833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Crediting Sanitary Sewer Rehabilitation</a:t>
            </a:r>
          </a:p>
        </p:txBody>
      </p:sp>
      <p:sp>
        <p:nvSpPr>
          <p:cNvPr id="4" name="TextBox 3">
            <a:extLst>
              <a:ext uri="{FF2B5EF4-FFF2-40B4-BE49-F238E27FC236}">
                <a16:creationId xmlns:a16="http://schemas.microsoft.com/office/drawing/2014/main" id="{7FD52357-9C64-DA71-FBEE-41B6E36E9773}"/>
              </a:ext>
            </a:extLst>
          </p:cNvPr>
          <p:cNvSpPr txBox="1"/>
          <p:nvPr/>
        </p:nvSpPr>
        <p:spPr>
          <a:xfrm>
            <a:off x="749737" y="1508199"/>
            <a:ext cx="10187894" cy="646331"/>
          </a:xfrm>
          <a:prstGeom prst="rect">
            <a:avLst/>
          </a:prstGeom>
          <a:noFill/>
        </p:spPr>
        <p:txBody>
          <a:bodyPr wrap="square" rtlCol="0">
            <a:spAutoFit/>
          </a:bodyPr>
          <a:lstStyle/>
          <a:p>
            <a:r>
              <a:rPr lang="en-US" i="1" dirty="0"/>
              <a:t>Final Expert Panel Report on Removal Rates for the Elimination of Discovered Nutrient Discharges from Grey Infrastructure, N-6, pg. 57-59 </a:t>
            </a:r>
          </a:p>
        </p:txBody>
      </p:sp>
      <p:sp>
        <p:nvSpPr>
          <p:cNvPr id="6" name="TextBox 5">
            <a:extLst>
              <a:ext uri="{FF2B5EF4-FFF2-40B4-BE49-F238E27FC236}">
                <a16:creationId xmlns:a16="http://schemas.microsoft.com/office/drawing/2014/main" id="{2DC9FE23-FE5D-A5F5-0F8B-4FC3F9D80121}"/>
              </a:ext>
            </a:extLst>
          </p:cNvPr>
          <p:cNvSpPr txBox="1"/>
          <p:nvPr/>
        </p:nvSpPr>
        <p:spPr>
          <a:xfrm>
            <a:off x="2030011" y="2487479"/>
            <a:ext cx="8564710" cy="2862322"/>
          </a:xfrm>
          <a:prstGeom prst="rect">
            <a:avLst/>
          </a:prstGeom>
          <a:noFill/>
        </p:spPr>
        <p:txBody>
          <a:bodyPr wrap="square">
            <a:spAutoFit/>
          </a:bodyPr>
          <a:lstStyle/>
          <a:p>
            <a:r>
              <a:rPr lang="en-US" dirty="0"/>
              <a:t>“…requires before and after flow metering in the pipe to determine the change in sewage exfiltration as a direct function of the sewer repair, based on the decline in flow rate associated with the capital project. While it is allowable to use the sewage concentration default values, the credit is also subject to a discount factor. </a:t>
            </a:r>
          </a:p>
          <a:p>
            <a:endParaRPr lang="en-US" dirty="0"/>
          </a:p>
          <a:p>
            <a:r>
              <a:rPr lang="en-US" dirty="0"/>
              <a:t>Discount factors:</a:t>
            </a:r>
          </a:p>
          <a:p>
            <a:pPr marL="285750" indent="-285750">
              <a:buFont typeface="Arial" panose="020B0604020202020204" pitchFamily="34" charset="0"/>
              <a:buChar char="•"/>
            </a:pPr>
            <a:r>
              <a:rPr lang="en-US" dirty="0"/>
              <a:t>50% if project is within 150’ of stream or within 10 feet of a lower elevation storm drain pipe, </a:t>
            </a:r>
          </a:p>
          <a:p>
            <a:pPr marL="285750" indent="-285750">
              <a:buFont typeface="Arial" panose="020B0604020202020204" pitchFamily="34" charset="0"/>
              <a:buChar char="•"/>
            </a:pPr>
            <a:r>
              <a:rPr lang="en-US" dirty="0"/>
              <a:t>10% if project is greater than 150’ away from the stream or greater than 10’ feet from a lower elevation storm drain pipe to account for losses during groundwater migration </a:t>
            </a:r>
          </a:p>
        </p:txBody>
      </p:sp>
      <p:sp>
        <p:nvSpPr>
          <p:cNvPr id="7" name="TextBox 6">
            <a:extLst>
              <a:ext uri="{FF2B5EF4-FFF2-40B4-BE49-F238E27FC236}">
                <a16:creationId xmlns:a16="http://schemas.microsoft.com/office/drawing/2014/main" id="{01B95943-9908-0136-9B20-763FF4075E04}"/>
              </a:ext>
            </a:extLst>
          </p:cNvPr>
          <p:cNvSpPr txBox="1"/>
          <p:nvPr/>
        </p:nvSpPr>
        <p:spPr>
          <a:xfrm>
            <a:off x="1181455" y="5709911"/>
            <a:ext cx="10261821" cy="871008"/>
          </a:xfrm>
          <a:prstGeom prst="rect">
            <a:avLst/>
          </a:prstGeom>
          <a:noFill/>
        </p:spPr>
        <p:txBody>
          <a:bodyPr wrap="square">
            <a:spAutoFit/>
          </a:bodyPr>
          <a:lstStyle/>
          <a:p>
            <a:pPr marL="0" marR="0">
              <a:lnSpc>
                <a:spcPct val="107000"/>
              </a:lnSpc>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Walch, M.,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Brosh</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M., Lilly, L.,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Tribo</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J., Whitehurst, J., Brumbaugh, B., ... &amp;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Katchmark</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W. (2014). Recommendations of the Expert Panel to Define Removal Rates for the Elimination of Discovered Nutrient Discharges from Grey Infrastructure FINAL PANEL REPORT.</a:t>
            </a:r>
          </a:p>
        </p:txBody>
      </p:sp>
    </p:spTree>
    <p:extLst>
      <p:ext uri="{BB962C8B-B14F-4D97-AF65-F5344CB8AC3E}">
        <p14:creationId xmlns:p14="http://schemas.microsoft.com/office/powerpoint/2010/main" val="3997625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ADE9769-F336-826C-8A28-3C0B1DC19782}"/>
              </a:ext>
            </a:extLst>
          </p:cNvPr>
          <p:cNvGrpSpPr/>
          <p:nvPr/>
        </p:nvGrpSpPr>
        <p:grpSpPr>
          <a:xfrm>
            <a:off x="513154" y="2154245"/>
            <a:ext cx="5544185" cy="4338630"/>
            <a:chOff x="474265" y="1397951"/>
            <a:chExt cx="5544185" cy="4338630"/>
          </a:xfrm>
        </p:grpSpPr>
        <p:sp>
          <p:nvSpPr>
            <p:cNvPr id="2" name="Rectangle 1">
              <a:extLst>
                <a:ext uri="{FF2B5EF4-FFF2-40B4-BE49-F238E27FC236}">
                  <a16:creationId xmlns:a16="http://schemas.microsoft.com/office/drawing/2014/main" id="{BD4F3E06-FE57-1A39-A21F-029A6217A4A1}"/>
                </a:ext>
              </a:extLst>
            </p:cNvPr>
            <p:cNvSpPr/>
            <p:nvPr/>
          </p:nvSpPr>
          <p:spPr>
            <a:xfrm>
              <a:off x="1095882" y="1550397"/>
              <a:ext cx="4732638" cy="343517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7EAEC23-78FE-441D-3FD7-6C7EC3A0A1CC}"/>
                </a:ext>
              </a:extLst>
            </p:cNvPr>
            <p:cNvSpPr txBox="1"/>
            <p:nvPr/>
          </p:nvSpPr>
          <p:spPr>
            <a:xfrm rot="16200000">
              <a:off x="-809068" y="3083319"/>
              <a:ext cx="2935997" cy="369332"/>
            </a:xfrm>
            <a:prstGeom prst="rect">
              <a:avLst/>
            </a:prstGeom>
            <a:noFill/>
          </p:spPr>
          <p:txBody>
            <a:bodyPr wrap="none" rtlCol="0">
              <a:spAutoFit/>
            </a:bodyPr>
            <a:lstStyle/>
            <a:p>
              <a:r>
                <a:rPr lang="en-US" dirty="0"/>
                <a:t>Percent exfiltration reduction</a:t>
              </a:r>
            </a:p>
          </p:txBody>
        </p:sp>
        <p:sp>
          <p:nvSpPr>
            <p:cNvPr id="4" name="TextBox 3">
              <a:extLst>
                <a:ext uri="{FF2B5EF4-FFF2-40B4-BE49-F238E27FC236}">
                  <a16:creationId xmlns:a16="http://schemas.microsoft.com/office/drawing/2014/main" id="{436C1C5D-EEFC-3FBA-A6B8-245CE8E760DD}"/>
                </a:ext>
              </a:extLst>
            </p:cNvPr>
            <p:cNvSpPr txBox="1"/>
            <p:nvPr/>
          </p:nvSpPr>
          <p:spPr>
            <a:xfrm rot="16200000">
              <a:off x="760373" y="4800909"/>
              <a:ext cx="301686" cy="369332"/>
            </a:xfrm>
            <a:prstGeom prst="rect">
              <a:avLst/>
            </a:prstGeom>
            <a:noFill/>
          </p:spPr>
          <p:txBody>
            <a:bodyPr wrap="none" rtlCol="0">
              <a:spAutoFit/>
            </a:bodyPr>
            <a:lstStyle/>
            <a:p>
              <a:r>
                <a:rPr lang="en-US" dirty="0"/>
                <a:t>0</a:t>
              </a:r>
            </a:p>
          </p:txBody>
        </p:sp>
        <p:sp>
          <p:nvSpPr>
            <p:cNvPr id="5" name="TextBox 4">
              <a:extLst>
                <a:ext uri="{FF2B5EF4-FFF2-40B4-BE49-F238E27FC236}">
                  <a16:creationId xmlns:a16="http://schemas.microsoft.com/office/drawing/2014/main" id="{E1EDB072-2D82-C3F2-BBFF-B8DE969E9A74}"/>
                </a:ext>
              </a:extLst>
            </p:cNvPr>
            <p:cNvSpPr txBox="1"/>
            <p:nvPr/>
          </p:nvSpPr>
          <p:spPr>
            <a:xfrm rot="16200000">
              <a:off x="758770" y="1365731"/>
              <a:ext cx="304892" cy="369332"/>
            </a:xfrm>
            <a:prstGeom prst="rect">
              <a:avLst/>
            </a:prstGeom>
            <a:noFill/>
          </p:spPr>
          <p:txBody>
            <a:bodyPr wrap="none" rtlCol="0">
              <a:spAutoFit/>
            </a:bodyPr>
            <a:lstStyle/>
            <a:p>
              <a:r>
                <a:rPr lang="en-US" dirty="0"/>
                <a:t>Y</a:t>
              </a:r>
            </a:p>
          </p:txBody>
        </p:sp>
        <p:sp>
          <p:nvSpPr>
            <p:cNvPr id="6" name="TextBox 5">
              <a:extLst>
                <a:ext uri="{FF2B5EF4-FFF2-40B4-BE49-F238E27FC236}">
                  <a16:creationId xmlns:a16="http://schemas.microsoft.com/office/drawing/2014/main" id="{718C7240-033B-AEE6-9F28-E2F802A7CB96}"/>
                </a:ext>
              </a:extLst>
            </p:cNvPr>
            <p:cNvSpPr txBox="1"/>
            <p:nvPr/>
          </p:nvSpPr>
          <p:spPr>
            <a:xfrm>
              <a:off x="960642" y="4985575"/>
              <a:ext cx="301686" cy="369332"/>
            </a:xfrm>
            <a:prstGeom prst="rect">
              <a:avLst/>
            </a:prstGeom>
            <a:noFill/>
          </p:spPr>
          <p:txBody>
            <a:bodyPr wrap="none" rtlCol="0">
              <a:spAutoFit/>
            </a:bodyPr>
            <a:lstStyle/>
            <a:p>
              <a:r>
                <a:rPr lang="en-US" dirty="0"/>
                <a:t>0</a:t>
              </a:r>
            </a:p>
          </p:txBody>
        </p:sp>
        <p:sp>
          <p:nvSpPr>
            <p:cNvPr id="7" name="TextBox 6">
              <a:extLst>
                <a:ext uri="{FF2B5EF4-FFF2-40B4-BE49-F238E27FC236}">
                  <a16:creationId xmlns:a16="http://schemas.microsoft.com/office/drawing/2014/main" id="{5D140743-ECDA-5E69-D5FD-7C770EE4E2B5}"/>
                </a:ext>
              </a:extLst>
            </p:cNvPr>
            <p:cNvSpPr txBox="1"/>
            <p:nvPr/>
          </p:nvSpPr>
          <p:spPr>
            <a:xfrm>
              <a:off x="1329974" y="5090250"/>
              <a:ext cx="4217164" cy="646331"/>
            </a:xfrm>
            <a:prstGeom prst="rect">
              <a:avLst/>
            </a:prstGeom>
            <a:noFill/>
          </p:spPr>
          <p:txBody>
            <a:bodyPr wrap="square" rtlCol="0">
              <a:spAutoFit/>
            </a:bodyPr>
            <a:lstStyle/>
            <a:p>
              <a:pPr algn="ctr"/>
              <a:r>
                <a:rPr lang="en-US" dirty="0"/>
                <a:t>Percent length of pipe rehabilitated in last T years</a:t>
              </a:r>
            </a:p>
          </p:txBody>
        </p:sp>
        <p:sp>
          <p:nvSpPr>
            <p:cNvPr id="9" name="TextBox 8">
              <a:extLst>
                <a:ext uri="{FF2B5EF4-FFF2-40B4-BE49-F238E27FC236}">
                  <a16:creationId xmlns:a16="http://schemas.microsoft.com/office/drawing/2014/main" id="{341E4992-2878-D154-8FCD-2CC42904ED5C}"/>
                </a:ext>
              </a:extLst>
            </p:cNvPr>
            <p:cNvSpPr txBox="1"/>
            <p:nvPr/>
          </p:nvSpPr>
          <p:spPr>
            <a:xfrm>
              <a:off x="5713558" y="4985575"/>
              <a:ext cx="304892" cy="369332"/>
            </a:xfrm>
            <a:prstGeom prst="rect">
              <a:avLst/>
            </a:prstGeom>
            <a:noFill/>
          </p:spPr>
          <p:txBody>
            <a:bodyPr wrap="none" rtlCol="0">
              <a:spAutoFit/>
            </a:bodyPr>
            <a:lstStyle/>
            <a:p>
              <a:r>
                <a:rPr lang="en-US" dirty="0"/>
                <a:t>X</a:t>
              </a:r>
            </a:p>
          </p:txBody>
        </p:sp>
        <p:pic>
          <p:nvPicPr>
            <p:cNvPr id="12" name="Picture 11">
              <a:extLst>
                <a:ext uri="{FF2B5EF4-FFF2-40B4-BE49-F238E27FC236}">
                  <a16:creationId xmlns:a16="http://schemas.microsoft.com/office/drawing/2014/main" id="{A05F9BB2-5469-822E-66D1-9EFD2DEB1CA6}"/>
                </a:ext>
              </a:extLst>
            </p:cNvPr>
            <p:cNvPicPr>
              <a:picLocks noChangeAspect="1"/>
            </p:cNvPicPr>
            <p:nvPr/>
          </p:nvPicPr>
          <p:blipFill>
            <a:blip r:embed="rId2"/>
            <a:stretch>
              <a:fillRect/>
            </a:stretch>
          </p:blipFill>
          <p:spPr>
            <a:xfrm>
              <a:off x="1094395" y="1631696"/>
              <a:ext cx="4755292" cy="3298222"/>
            </a:xfrm>
            <a:prstGeom prst="rect">
              <a:avLst/>
            </a:prstGeom>
          </p:spPr>
        </p:pic>
      </p:grpSp>
      <p:sp>
        <p:nvSpPr>
          <p:cNvPr id="13" name="TextBox 12">
            <a:extLst>
              <a:ext uri="{FF2B5EF4-FFF2-40B4-BE49-F238E27FC236}">
                <a16:creationId xmlns:a16="http://schemas.microsoft.com/office/drawing/2014/main" id="{A7ADE7D9-BBF6-F47E-40B5-A2786C41A572}"/>
              </a:ext>
            </a:extLst>
          </p:cNvPr>
          <p:cNvSpPr txBox="1"/>
          <p:nvPr/>
        </p:nvSpPr>
        <p:spPr>
          <a:xfrm>
            <a:off x="6181600" y="2235691"/>
            <a:ext cx="5604932" cy="3416320"/>
          </a:xfrm>
          <a:prstGeom prst="rect">
            <a:avLst/>
          </a:prstGeom>
          <a:noFill/>
        </p:spPr>
        <p:txBody>
          <a:bodyPr wrap="square" rtlCol="0">
            <a:spAutoFit/>
          </a:bodyPr>
          <a:lstStyle/>
          <a:p>
            <a:r>
              <a:rPr lang="en-US" dirty="0"/>
              <a:t>Y: 36% to 70% in the I/I literature. Requires additional investigation.</a:t>
            </a:r>
          </a:p>
          <a:p>
            <a:endParaRPr lang="en-US" dirty="0"/>
          </a:p>
          <a:p>
            <a:r>
              <a:rPr lang="en-US" dirty="0"/>
              <a:t>X: A small percentage of pipes may account for the vast majority of exfiltration.</a:t>
            </a:r>
          </a:p>
          <a:p>
            <a:endParaRPr lang="en-US" dirty="0"/>
          </a:p>
          <a:p>
            <a:r>
              <a:rPr lang="en-US" dirty="0"/>
              <a:t>T: How often should pipes be rehabilitated?</a:t>
            </a:r>
          </a:p>
          <a:p>
            <a:endParaRPr lang="en-US" dirty="0"/>
          </a:p>
          <a:p>
            <a:r>
              <a:rPr lang="en-US" dirty="0">
                <a:latin typeface="Calibri" panose="020F0502020204030204" pitchFamily="34" charset="0"/>
                <a:ea typeface="Calibri" panose="020F0502020204030204" pitchFamily="34" charset="0"/>
                <a:cs typeface="Times New Roman" panose="02020603050405020304" pitchFamily="18" charset="0"/>
              </a:rPr>
              <a:t>Values of T and the characteristics of the curve should reflect and prioritize targeted rehabilitation.</a:t>
            </a:r>
            <a:endParaRPr lang="en-US" dirty="0"/>
          </a:p>
          <a:p>
            <a:endParaRPr lang="en-US" dirty="0"/>
          </a:p>
          <a:p>
            <a:endParaRPr lang="en-US" dirty="0"/>
          </a:p>
        </p:txBody>
      </p:sp>
      <p:sp>
        <p:nvSpPr>
          <p:cNvPr id="11" name="Title 1">
            <a:extLst>
              <a:ext uri="{FF2B5EF4-FFF2-40B4-BE49-F238E27FC236}">
                <a16:creationId xmlns:a16="http://schemas.microsoft.com/office/drawing/2014/main" id="{E0932312-E0AF-F331-15B6-DBE7D99DF4A0}"/>
              </a:ext>
            </a:extLst>
          </p:cNvPr>
          <p:cNvSpPr txBox="1">
            <a:spLocks/>
          </p:cNvSpPr>
          <p:nvPr/>
        </p:nvSpPr>
        <p:spPr>
          <a:xfrm>
            <a:off x="838200" y="365125"/>
            <a:ext cx="1094833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Crediting Sanitary Sewer Rehabilitation</a:t>
            </a:r>
          </a:p>
        </p:txBody>
      </p:sp>
      <p:sp>
        <p:nvSpPr>
          <p:cNvPr id="15" name="TextBox 14">
            <a:extLst>
              <a:ext uri="{FF2B5EF4-FFF2-40B4-BE49-F238E27FC236}">
                <a16:creationId xmlns:a16="http://schemas.microsoft.com/office/drawing/2014/main" id="{479C374F-0C5B-21FF-F989-183E6DF6CD31}"/>
              </a:ext>
            </a:extLst>
          </p:cNvPr>
          <p:cNvSpPr txBox="1"/>
          <p:nvPr/>
        </p:nvSpPr>
        <p:spPr>
          <a:xfrm>
            <a:off x="697819" y="1459855"/>
            <a:ext cx="4468531" cy="461665"/>
          </a:xfrm>
          <a:prstGeom prst="rect">
            <a:avLst/>
          </a:prstGeom>
          <a:noFill/>
        </p:spPr>
        <p:txBody>
          <a:bodyPr wrap="none" rtlCol="0">
            <a:spAutoFit/>
          </a:bodyPr>
          <a:lstStyle/>
          <a:p>
            <a:r>
              <a:rPr lang="en-US" sz="2400" dirty="0"/>
              <a:t>A possible whole system approach</a:t>
            </a:r>
          </a:p>
        </p:txBody>
      </p:sp>
    </p:spTree>
    <p:extLst>
      <p:ext uri="{BB962C8B-B14F-4D97-AF65-F5344CB8AC3E}">
        <p14:creationId xmlns:p14="http://schemas.microsoft.com/office/powerpoint/2010/main" val="427104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E5A0C3-2374-63F9-7852-1E50AACB7ED4}"/>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1500" dirty="0"/>
              <a:t>End</a:t>
            </a:r>
          </a:p>
        </p:txBody>
      </p:sp>
    </p:spTree>
    <p:extLst>
      <p:ext uri="{BB962C8B-B14F-4D97-AF65-F5344CB8AC3E}">
        <p14:creationId xmlns:p14="http://schemas.microsoft.com/office/powerpoint/2010/main" val="3413749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ACDC5F21-2123-BD95-B159-E0959F6E490F}"/>
              </a:ext>
            </a:extLst>
          </p:cNvPr>
          <p:cNvPicPr>
            <a:picLocks noChangeAspect="1"/>
          </p:cNvPicPr>
          <p:nvPr/>
        </p:nvPicPr>
        <p:blipFill rotWithShape="1">
          <a:blip r:embed="rId3">
            <a:extLst>
              <a:ext uri="{28A0092B-C50C-407E-A947-70E740481C1C}">
                <a14:useLocalDpi xmlns:a14="http://schemas.microsoft.com/office/drawing/2010/main" val="0"/>
              </a:ext>
            </a:extLst>
          </a:blip>
          <a:srcRect b="32863"/>
          <a:stretch/>
        </p:blipFill>
        <p:spPr>
          <a:xfrm>
            <a:off x="5615262" y="194584"/>
            <a:ext cx="5719212" cy="4064802"/>
          </a:xfrm>
          <a:prstGeom prst="rect">
            <a:avLst/>
          </a:prstGeom>
        </p:spPr>
      </p:pic>
      <p:sp>
        <p:nvSpPr>
          <p:cNvPr id="2" name="TextBox 1">
            <a:extLst>
              <a:ext uri="{FF2B5EF4-FFF2-40B4-BE49-F238E27FC236}">
                <a16:creationId xmlns:a16="http://schemas.microsoft.com/office/drawing/2014/main" id="{E172ED9E-E581-56DC-47A9-435C448B8200}"/>
              </a:ext>
            </a:extLst>
          </p:cNvPr>
          <p:cNvSpPr txBox="1"/>
          <p:nvPr/>
        </p:nvSpPr>
        <p:spPr>
          <a:xfrm>
            <a:off x="493485" y="383399"/>
            <a:ext cx="3973606" cy="1477328"/>
          </a:xfrm>
          <a:prstGeom prst="rect">
            <a:avLst/>
          </a:prstGeom>
          <a:noFill/>
        </p:spPr>
        <p:txBody>
          <a:bodyPr wrap="square" rtlCol="0">
            <a:spAutoFit/>
          </a:bodyPr>
          <a:lstStyle/>
          <a:p>
            <a:pPr marL="285750" indent="-285750">
              <a:buFont typeface="Arial" panose="020B0604020202020204" pitchFamily="34" charset="0"/>
              <a:buChar char="•"/>
            </a:pPr>
            <a:r>
              <a:rPr lang="en-US" dirty="0"/>
              <a:t>Humans convert food to wastewater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And we depend on sanitary infrastructure to contain and treat this nitrogen source</a:t>
            </a:r>
          </a:p>
        </p:txBody>
      </p:sp>
      <p:sp>
        <p:nvSpPr>
          <p:cNvPr id="4" name="Left Brace 3">
            <a:extLst>
              <a:ext uri="{FF2B5EF4-FFF2-40B4-BE49-F238E27FC236}">
                <a16:creationId xmlns:a16="http://schemas.microsoft.com/office/drawing/2014/main" id="{155F2A1A-1782-5A18-ECFE-9DFB78353393}"/>
              </a:ext>
            </a:extLst>
          </p:cNvPr>
          <p:cNvSpPr/>
          <p:nvPr/>
        </p:nvSpPr>
        <p:spPr>
          <a:xfrm rot="3468091">
            <a:off x="9134876" y="1105963"/>
            <a:ext cx="550600" cy="250616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3259095-35A7-7B60-5426-A3D9C3B52A07}"/>
              </a:ext>
            </a:extLst>
          </p:cNvPr>
          <p:cNvCxnSpPr>
            <a:cxnSpLocks/>
          </p:cNvCxnSpPr>
          <p:nvPr/>
        </p:nvCxnSpPr>
        <p:spPr>
          <a:xfrm>
            <a:off x="4348461" y="1367692"/>
            <a:ext cx="4915020" cy="7818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726F2A1A-D3CF-9AF0-B05B-13FDDC6DE8AF}"/>
              </a:ext>
            </a:extLst>
          </p:cNvPr>
          <p:cNvGrpSpPr/>
          <p:nvPr/>
        </p:nvGrpSpPr>
        <p:grpSpPr>
          <a:xfrm>
            <a:off x="479157" y="2011713"/>
            <a:ext cx="4418868" cy="4674404"/>
            <a:chOff x="5579166" y="354796"/>
            <a:chExt cx="5910470" cy="6148408"/>
          </a:xfrm>
        </p:grpSpPr>
        <p:grpSp>
          <p:nvGrpSpPr>
            <p:cNvPr id="11" name="Group 10">
              <a:extLst>
                <a:ext uri="{FF2B5EF4-FFF2-40B4-BE49-F238E27FC236}">
                  <a16:creationId xmlns:a16="http://schemas.microsoft.com/office/drawing/2014/main" id="{92F6CB4D-37AB-95F2-90BC-0E33ADBD555A}"/>
                </a:ext>
              </a:extLst>
            </p:cNvPr>
            <p:cNvGrpSpPr/>
            <p:nvPr/>
          </p:nvGrpSpPr>
          <p:grpSpPr>
            <a:xfrm>
              <a:off x="5579166" y="354796"/>
              <a:ext cx="5910470" cy="6148408"/>
              <a:chOff x="5579166" y="354796"/>
              <a:chExt cx="5910470" cy="6148408"/>
            </a:xfrm>
          </p:grpSpPr>
          <p:pic>
            <p:nvPicPr>
              <p:cNvPr id="14" name="Picture 13">
                <a:extLst>
                  <a:ext uri="{FF2B5EF4-FFF2-40B4-BE49-F238E27FC236}">
                    <a16:creationId xmlns:a16="http://schemas.microsoft.com/office/drawing/2014/main" id="{80FDDEED-9637-3806-0664-DB3180277827}"/>
                  </a:ext>
                </a:extLst>
              </p:cNvPr>
              <p:cNvPicPr>
                <a:picLocks noChangeAspect="1"/>
              </p:cNvPicPr>
              <p:nvPr/>
            </p:nvPicPr>
            <p:blipFill rotWithShape="1">
              <a:blip r:embed="rId4"/>
              <a:srcRect l="55380" t="12690" r="22120" b="22822"/>
              <a:stretch/>
            </p:blipFill>
            <p:spPr>
              <a:xfrm>
                <a:off x="5579166" y="354796"/>
                <a:ext cx="5910470" cy="6148408"/>
              </a:xfrm>
              <a:prstGeom prst="rect">
                <a:avLst/>
              </a:prstGeom>
            </p:spPr>
          </p:pic>
          <p:sp>
            <p:nvSpPr>
              <p:cNvPr id="15" name="Rectangle 14">
                <a:extLst>
                  <a:ext uri="{FF2B5EF4-FFF2-40B4-BE49-F238E27FC236}">
                    <a16:creationId xmlns:a16="http://schemas.microsoft.com/office/drawing/2014/main" id="{8C8E1D13-BADC-89F5-3217-A4C9C22BE1AA}"/>
                  </a:ext>
                </a:extLst>
              </p:cNvPr>
              <p:cNvSpPr/>
              <p:nvPr/>
            </p:nvSpPr>
            <p:spPr>
              <a:xfrm>
                <a:off x="6918512" y="960780"/>
                <a:ext cx="1398494" cy="436447"/>
              </a:xfrm>
              <a:prstGeom prst="rect">
                <a:avLst/>
              </a:prstGeom>
              <a:noFill/>
              <a:ln>
                <a:solidFill>
                  <a:schemeClr val="accent2">
                    <a:lumMod val="75000"/>
                  </a:schemeClr>
                </a:solidFill>
                <a:prstDash val="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3621F298-CDD1-A376-05C3-6935A223ED05}"/>
                </a:ext>
              </a:extLst>
            </p:cNvPr>
            <p:cNvSpPr/>
            <p:nvPr/>
          </p:nvSpPr>
          <p:spPr>
            <a:xfrm>
              <a:off x="7113494" y="2642347"/>
              <a:ext cx="1203512" cy="359563"/>
            </a:xfrm>
            <a:prstGeom prst="rect">
              <a:avLst/>
            </a:prstGeom>
            <a:noFill/>
            <a:ln>
              <a:solidFill>
                <a:schemeClr val="accent2">
                  <a:lumMod val="75000"/>
                </a:schemeClr>
              </a:solidFill>
              <a:prstDash val="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709AC8-2C3D-EA89-18EE-58BA83989BA6}"/>
                </a:ext>
              </a:extLst>
            </p:cNvPr>
            <p:cNvSpPr/>
            <p:nvPr/>
          </p:nvSpPr>
          <p:spPr>
            <a:xfrm>
              <a:off x="6573370" y="4392993"/>
              <a:ext cx="1743635" cy="359563"/>
            </a:xfrm>
            <a:prstGeom prst="rect">
              <a:avLst/>
            </a:prstGeom>
            <a:noFill/>
            <a:ln>
              <a:solidFill>
                <a:schemeClr val="accent2">
                  <a:lumMod val="75000"/>
                </a:schemeClr>
              </a:solidFill>
              <a:prstDash val="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3F0C5F43-0576-6AA0-AFAE-13B791925A98}"/>
              </a:ext>
            </a:extLst>
          </p:cNvPr>
          <p:cNvSpPr txBox="1"/>
          <p:nvPr/>
        </p:nvSpPr>
        <p:spPr>
          <a:xfrm>
            <a:off x="5400431" y="4916038"/>
            <a:ext cx="6791569" cy="1785104"/>
          </a:xfrm>
          <a:prstGeom prst="rect">
            <a:avLst/>
          </a:prstGeom>
          <a:noFill/>
        </p:spPr>
        <p:txBody>
          <a:bodyPr wrap="square">
            <a:spAutoFit/>
          </a:bodyPr>
          <a:lstStyle/>
          <a:p>
            <a:r>
              <a:rPr lang="en-US" sz="1000" dirty="0">
                <a:effectLst/>
              </a:rPr>
              <a:t>Bernhardt, E. S., Band, L. E., Walsh, C. J., &amp; </a:t>
            </a:r>
            <a:r>
              <a:rPr lang="en-US" sz="1000" dirty="0" err="1">
                <a:effectLst/>
              </a:rPr>
              <a:t>Berke</a:t>
            </a:r>
            <a:r>
              <a:rPr lang="en-US" sz="1000" dirty="0">
                <a:effectLst/>
              </a:rPr>
              <a:t>, P. E. (2008). Understanding, managing, and minimizing urban impacts on surface water nitrogen loading. </a:t>
            </a:r>
            <a:r>
              <a:rPr lang="en-US" sz="1000" i="1" dirty="0">
                <a:effectLst/>
              </a:rPr>
              <a:t>Annals of the New York Academy of Sciences</a:t>
            </a:r>
            <a:r>
              <a:rPr lang="en-US" sz="1000" dirty="0">
                <a:effectLst/>
              </a:rPr>
              <a:t>, </a:t>
            </a:r>
            <a:r>
              <a:rPr lang="en-US" sz="1000" i="1" dirty="0">
                <a:effectLst/>
              </a:rPr>
              <a:t>1134</a:t>
            </a:r>
            <a:r>
              <a:rPr lang="en-US" sz="1000" dirty="0">
                <a:effectLst/>
              </a:rPr>
              <a:t>, 61–96. </a:t>
            </a:r>
          </a:p>
          <a:p>
            <a:endParaRPr lang="en-US" sz="1000" dirty="0"/>
          </a:p>
          <a:p>
            <a:r>
              <a:rPr lang="en-US" sz="1000" dirty="0">
                <a:effectLst/>
              </a:rPr>
              <a:t>Baker, L. A., Hope, D., Xu, Y., Edmonds, J., &amp; </a:t>
            </a:r>
            <a:r>
              <a:rPr lang="en-US" sz="1000" dirty="0" err="1">
                <a:effectLst/>
              </a:rPr>
              <a:t>Lauver</a:t>
            </a:r>
            <a:r>
              <a:rPr lang="en-US" sz="1000" dirty="0">
                <a:effectLst/>
              </a:rPr>
              <a:t>, L. (2001). Nitrogen balance for the Central Arizona-Phoenix (CAP) ecosystem. </a:t>
            </a:r>
            <a:r>
              <a:rPr lang="en-US" sz="1000" i="1" dirty="0">
                <a:effectLst/>
              </a:rPr>
              <a:t>Ecosystems</a:t>
            </a:r>
            <a:r>
              <a:rPr lang="en-US" sz="1000" dirty="0">
                <a:effectLst/>
              </a:rPr>
              <a:t>, </a:t>
            </a:r>
            <a:r>
              <a:rPr lang="en-US" sz="1000" i="1" dirty="0">
                <a:effectLst/>
              </a:rPr>
              <a:t>4</a:t>
            </a:r>
            <a:r>
              <a:rPr lang="en-US" sz="1000" dirty="0">
                <a:effectLst/>
              </a:rPr>
              <a:t>(6), 582–602. </a:t>
            </a:r>
          </a:p>
          <a:p>
            <a:endParaRPr lang="en-US" sz="1000" dirty="0"/>
          </a:p>
          <a:p>
            <a:r>
              <a:rPr lang="en-US" sz="1000" dirty="0" err="1">
                <a:effectLst/>
              </a:rPr>
              <a:t>Groffman</a:t>
            </a:r>
            <a:r>
              <a:rPr lang="en-US" sz="1000" dirty="0">
                <a:effectLst/>
              </a:rPr>
              <a:t>, P. M., Law, N. L., Belt, K. T., Band, L. E., &amp; Fisher, G. T. (2004). Nitrogen Fluxes and Retention in Urban Watershed Ecosystems. </a:t>
            </a:r>
            <a:r>
              <a:rPr lang="en-US" sz="1000" i="1" dirty="0">
                <a:effectLst/>
              </a:rPr>
              <a:t>Ecosystems</a:t>
            </a:r>
            <a:r>
              <a:rPr lang="en-US" sz="1000" dirty="0">
                <a:effectLst/>
              </a:rPr>
              <a:t>, </a:t>
            </a:r>
            <a:r>
              <a:rPr lang="en-US" sz="1000" i="1" dirty="0">
                <a:effectLst/>
              </a:rPr>
              <a:t>7</a:t>
            </a:r>
            <a:r>
              <a:rPr lang="en-US" sz="1000" dirty="0">
                <a:effectLst/>
              </a:rPr>
              <a:t>(4), 393–403. </a:t>
            </a:r>
          </a:p>
          <a:p>
            <a:endParaRPr lang="en-US" sz="1000" dirty="0"/>
          </a:p>
          <a:p>
            <a:r>
              <a:rPr lang="en-US" sz="1000" dirty="0"/>
              <a:t>Warren-Rhodes, K. &amp; A. Koenig. (2001). Ecosystem ap- </a:t>
            </a:r>
            <a:r>
              <a:rPr lang="en-US" sz="1000" dirty="0" err="1"/>
              <a:t>propriation</a:t>
            </a:r>
            <a:r>
              <a:rPr lang="en-US" sz="1000" dirty="0"/>
              <a:t> by Hong Kong and its implications for sustainable development. Ecol. Econ. 39: 347–359.</a:t>
            </a:r>
          </a:p>
        </p:txBody>
      </p:sp>
    </p:spTree>
    <p:extLst>
      <p:ext uri="{BB962C8B-B14F-4D97-AF65-F5344CB8AC3E}">
        <p14:creationId xmlns:p14="http://schemas.microsoft.com/office/powerpoint/2010/main" val="76507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unnel with water flowing through it&#10;&#10;Description automatically generated">
            <a:extLst>
              <a:ext uri="{FF2B5EF4-FFF2-40B4-BE49-F238E27FC236}">
                <a16:creationId xmlns:a16="http://schemas.microsoft.com/office/drawing/2014/main" id="{F1BAD066-D841-7799-C780-F1C43E6D6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 y="516320"/>
            <a:ext cx="3996410" cy="2659429"/>
          </a:xfrm>
          <a:prstGeom prst="rect">
            <a:avLst/>
          </a:prstGeom>
        </p:spPr>
      </p:pic>
      <p:pic>
        <p:nvPicPr>
          <p:cNvPr id="3" name="Picture 2" descr="A close-up of a tunnel&#10;&#10;Description automatically generated">
            <a:extLst>
              <a:ext uri="{FF2B5EF4-FFF2-40B4-BE49-F238E27FC236}">
                <a16:creationId xmlns:a16="http://schemas.microsoft.com/office/drawing/2014/main" id="{C1879DD1-55CC-5BA0-F7ED-A464D4E926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765" y="3346970"/>
            <a:ext cx="3992946" cy="2994710"/>
          </a:xfrm>
          <a:prstGeom prst="rect">
            <a:avLst/>
          </a:prstGeom>
        </p:spPr>
      </p:pic>
      <p:pic>
        <p:nvPicPr>
          <p:cNvPr id="4" name="Picture 3" descr="A large pipe in the woods&#10;&#10;Description automatically generated">
            <a:extLst>
              <a:ext uri="{FF2B5EF4-FFF2-40B4-BE49-F238E27FC236}">
                <a16:creationId xmlns:a16="http://schemas.microsoft.com/office/drawing/2014/main" id="{191FF76C-9394-4F18-5D5C-06BDD863AD83}"/>
              </a:ext>
            </a:extLst>
          </p:cNvPr>
          <p:cNvPicPr>
            <a:picLocks noChangeAspect="1"/>
          </p:cNvPicPr>
          <p:nvPr/>
        </p:nvPicPr>
        <p:blipFill rotWithShape="1">
          <a:blip r:embed="rId5">
            <a:extLst>
              <a:ext uri="{28A0092B-C50C-407E-A947-70E740481C1C}">
                <a14:useLocalDpi xmlns:a14="http://schemas.microsoft.com/office/drawing/2010/main" val="0"/>
              </a:ext>
            </a:extLst>
          </a:blip>
          <a:srcRect l="11327" t="28569"/>
          <a:stretch/>
        </p:blipFill>
        <p:spPr>
          <a:xfrm>
            <a:off x="6975930" y="516320"/>
            <a:ext cx="4936938" cy="2982729"/>
          </a:xfrm>
          <a:prstGeom prst="rect">
            <a:avLst/>
          </a:prstGeom>
        </p:spPr>
      </p:pic>
      <p:pic>
        <p:nvPicPr>
          <p:cNvPr id="5" name="Picture 4" descr="A large pipe in the woods&#10;&#10;Description automatically generated">
            <a:extLst>
              <a:ext uri="{FF2B5EF4-FFF2-40B4-BE49-F238E27FC236}">
                <a16:creationId xmlns:a16="http://schemas.microsoft.com/office/drawing/2014/main" id="{C2B62F6B-F731-04FB-9F9D-A10EEBFE9DF0}"/>
              </a:ext>
            </a:extLst>
          </p:cNvPr>
          <p:cNvPicPr>
            <a:picLocks noChangeAspect="1"/>
          </p:cNvPicPr>
          <p:nvPr/>
        </p:nvPicPr>
        <p:blipFill rotWithShape="1">
          <a:blip r:embed="rId5">
            <a:extLst>
              <a:ext uri="{28A0092B-C50C-407E-A947-70E740481C1C}">
                <a14:useLocalDpi xmlns:a14="http://schemas.microsoft.com/office/drawing/2010/main" val="0"/>
              </a:ext>
            </a:extLst>
          </a:blip>
          <a:srcRect l="44603" t="47484" r="39082" b="30646"/>
          <a:stretch/>
        </p:blipFill>
        <p:spPr>
          <a:xfrm>
            <a:off x="5289551" y="2080569"/>
            <a:ext cx="2704856" cy="2719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4B6FF203-35C7-F44C-3A2E-B504CFCEB535}"/>
              </a:ext>
            </a:extLst>
          </p:cNvPr>
          <p:cNvSpPr/>
          <p:nvPr/>
        </p:nvSpPr>
        <p:spPr>
          <a:xfrm>
            <a:off x="8864627" y="1228492"/>
            <a:ext cx="881259" cy="893051"/>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5DD4D133-17C6-9623-2A07-7EAEBB249164}"/>
              </a:ext>
            </a:extLst>
          </p:cNvPr>
          <p:cNvCxnSpPr>
            <a:cxnSpLocks/>
          </p:cNvCxnSpPr>
          <p:nvPr/>
        </p:nvCxnSpPr>
        <p:spPr>
          <a:xfrm flipH="1">
            <a:off x="5289551" y="1228492"/>
            <a:ext cx="3575076" cy="852077"/>
          </a:xfrm>
          <a:prstGeom prst="line">
            <a:avLst/>
          </a:prstGeom>
          <a:ln w="1905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CBC13D9D-D9D4-1C65-4141-99E417121621}"/>
              </a:ext>
            </a:extLst>
          </p:cNvPr>
          <p:cNvCxnSpPr>
            <a:cxnSpLocks/>
          </p:cNvCxnSpPr>
          <p:nvPr/>
        </p:nvCxnSpPr>
        <p:spPr>
          <a:xfrm flipH="1">
            <a:off x="7994407" y="2121543"/>
            <a:ext cx="1751479" cy="2655889"/>
          </a:xfrm>
          <a:prstGeom prst="line">
            <a:avLst/>
          </a:prstGeom>
          <a:ln w="19050"/>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00FC2394-0DEF-F8EF-0150-040D6ACAE17A}"/>
              </a:ext>
            </a:extLst>
          </p:cNvPr>
          <p:cNvSpPr txBox="1"/>
          <p:nvPr/>
        </p:nvSpPr>
        <p:spPr>
          <a:xfrm>
            <a:off x="568765" y="3346970"/>
            <a:ext cx="1453857" cy="369332"/>
          </a:xfrm>
          <a:prstGeom prst="rect">
            <a:avLst/>
          </a:prstGeom>
          <a:noFill/>
        </p:spPr>
        <p:txBody>
          <a:bodyPr wrap="square">
            <a:spAutoFit/>
          </a:bodyPr>
          <a:lstStyle/>
          <a:p>
            <a:r>
              <a:rPr lang="en-US" sz="1800" dirty="0"/>
              <a:t>SCCWRP.org</a:t>
            </a:r>
            <a:endParaRPr lang="en-US" dirty="0"/>
          </a:p>
        </p:txBody>
      </p:sp>
      <p:sp>
        <p:nvSpPr>
          <p:cNvPr id="12" name="TextBox 11">
            <a:extLst>
              <a:ext uri="{FF2B5EF4-FFF2-40B4-BE49-F238E27FC236}">
                <a16:creationId xmlns:a16="http://schemas.microsoft.com/office/drawing/2014/main" id="{B103030C-551C-5A8A-C137-18ADB29130C4}"/>
              </a:ext>
            </a:extLst>
          </p:cNvPr>
          <p:cNvSpPr txBox="1"/>
          <p:nvPr/>
        </p:nvSpPr>
        <p:spPr>
          <a:xfrm>
            <a:off x="8425492" y="3938660"/>
            <a:ext cx="3602737" cy="2123658"/>
          </a:xfrm>
          <a:prstGeom prst="rect">
            <a:avLst/>
          </a:prstGeom>
          <a:noFill/>
        </p:spPr>
        <p:txBody>
          <a:bodyPr wrap="square">
            <a:spAutoFit/>
          </a:bodyPr>
          <a:lstStyle/>
          <a:p>
            <a:r>
              <a:rPr lang="en-US" dirty="0"/>
              <a:t>“</a:t>
            </a:r>
            <a:r>
              <a:rPr lang="en-US" b="1" dirty="0"/>
              <a:t>Sewer pipes are not designed to be watertight. </a:t>
            </a:r>
            <a:r>
              <a:rPr lang="en-US" sz="1600" dirty="0"/>
              <a:t>Sewer design sets a standard for allowable leakage during construction, which averages 125 gallons per 400 feet of pipe, which is the standard distance between sewer manholes (ASTM, 2009), or about 1,650 gallons per mile of standard sewer pipe.” </a:t>
            </a:r>
            <a:endParaRPr lang="en-US" dirty="0"/>
          </a:p>
        </p:txBody>
      </p:sp>
      <p:sp>
        <p:nvSpPr>
          <p:cNvPr id="14" name="TextBox 13">
            <a:extLst>
              <a:ext uri="{FF2B5EF4-FFF2-40B4-BE49-F238E27FC236}">
                <a16:creationId xmlns:a16="http://schemas.microsoft.com/office/drawing/2014/main" id="{47B5893B-1FB5-A93A-AF86-B6D5D5820CE6}"/>
              </a:ext>
            </a:extLst>
          </p:cNvPr>
          <p:cNvSpPr txBox="1"/>
          <p:nvPr/>
        </p:nvSpPr>
        <p:spPr>
          <a:xfrm>
            <a:off x="5213839" y="6161188"/>
            <a:ext cx="6978162" cy="523220"/>
          </a:xfrm>
          <a:prstGeom prst="rect">
            <a:avLst/>
          </a:prstGeom>
          <a:noFill/>
        </p:spPr>
        <p:txBody>
          <a:bodyPr wrap="square">
            <a:spAutoFit/>
          </a:bodyPr>
          <a:lstStyle/>
          <a:p>
            <a:r>
              <a:rPr lang="en-US" sz="1400" dirty="0"/>
              <a:t>Chesapeake Bay Program, (2014). “Final Expert Panel Report on Removal Rates for the Elimination of Discovered Nutrient Discharges from Grey Infrastructure”</a:t>
            </a:r>
          </a:p>
        </p:txBody>
      </p:sp>
    </p:spTree>
    <p:extLst>
      <p:ext uri="{BB962C8B-B14F-4D97-AF65-F5344CB8AC3E}">
        <p14:creationId xmlns:p14="http://schemas.microsoft.com/office/powerpoint/2010/main" val="216240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DBE7-7A88-2635-F467-4A8ADC14E2C4}"/>
              </a:ext>
            </a:extLst>
          </p:cNvPr>
          <p:cNvSpPr>
            <a:spLocks noGrp="1"/>
          </p:cNvSpPr>
          <p:nvPr>
            <p:ph type="title"/>
          </p:nvPr>
        </p:nvSpPr>
        <p:spPr>
          <a:xfrm>
            <a:off x="292510" y="225580"/>
            <a:ext cx="10515600" cy="1325563"/>
          </a:xfrm>
        </p:spPr>
        <p:txBody>
          <a:bodyPr/>
          <a:lstStyle/>
          <a:p>
            <a:r>
              <a:rPr lang="en-US" dirty="0"/>
              <a:t>If it can infiltrate, it can exfiltrate.</a:t>
            </a:r>
          </a:p>
        </p:txBody>
      </p:sp>
      <p:sp>
        <p:nvSpPr>
          <p:cNvPr id="3" name="Content Placeholder 2">
            <a:extLst>
              <a:ext uri="{FF2B5EF4-FFF2-40B4-BE49-F238E27FC236}">
                <a16:creationId xmlns:a16="http://schemas.microsoft.com/office/drawing/2014/main" id="{A3175498-5F18-1C0B-1822-837030119BEE}"/>
              </a:ext>
            </a:extLst>
          </p:cNvPr>
          <p:cNvSpPr>
            <a:spLocks noGrp="1"/>
          </p:cNvSpPr>
          <p:nvPr>
            <p:ph sz="half" idx="1"/>
          </p:nvPr>
        </p:nvSpPr>
        <p:spPr>
          <a:xfrm>
            <a:off x="672829" y="1492384"/>
            <a:ext cx="6642101" cy="4351338"/>
          </a:xfrm>
        </p:spPr>
        <p:txBody>
          <a:bodyPr>
            <a:normAutofit/>
          </a:bodyPr>
          <a:lstStyle/>
          <a:p>
            <a:r>
              <a:rPr lang="en-US" dirty="0"/>
              <a:t>Net system infiltration does not exclude areas of exfiltration</a:t>
            </a:r>
          </a:p>
          <a:p>
            <a:endParaRPr lang="en-US" sz="1000" dirty="0"/>
          </a:p>
          <a:p>
            <a:r>
              <a:rPr lang="en-US" dirty="0"/>
              <a:t>Segments may infiltrate in wet periods and exfiltrate in dry periods</a:t>
            </a:r>
          </a:p>
          <a:p>
            <a:endParaRPr lang="en-US" sz="1000" dirty="0"/>
          </a:p>
          <a:p>
            <a:r>
              <a:rPr lang="en-US" dirty="0"/>
              <a:t>Because WW nutrient concentrations are 2 orders or magnitude greater than background, small amounts of exfiltration can represent large loads</a:t>
            </a:r>
          </a:p>
        </p:txBody>
      </p:sp>
      <p:pic>
        <p:nvPicPr>
          <p:cNvPr id="10" name="Picture 9">
            <a:extLst>
              <a:ext uri="{FF2B5EF4-FFF2-40B4-BE49-F238E27FC236}">
                <a16:creationId xmlns:a16="http://schemas.microsoft.com/office/drawing/2014/main" id="{8D63A887-1178-9928-FAF3-9CE3268D1AAC}"/>
              </a:ext>
            </a:extLst>
          </p:cNvPr>
          <p:cNvPicPr>
            <a:picLocks noChangeAspect="1"/>
          </p:cNvPicPr>
          <p:nvPr/>
        </p:nvPicPr>
        <p:blipFill rotWithShape="1">
          <a:blip r:embed="rId3"/>
          <a:srcRect l="10036" r="11329" b="6474"/>
          <a:stretch/>
        </p:blipFill>
        <p:spPr>
          <a:xfrm>
            <a:off x="7335264" y="1374086"/>
            <a:ext cx="4856736" cy="4109827"/>
          </a:xfrm>
          <a:prstGeom prst="rect">
            <a:avLst/>
          </a:prstGeom>
        </p:spPr>
      </p:pic>
      <p:sp>
        <p:nvSpPr>
          <p:cNvPr id="12" name="TextBox 11">
            <a:extLst>
              <a:ext uri="{FF2B5EF4-FFF2-40B4-BE49-F238E27FC236}">
                <a16:creationId xmlns:a16="http://schemas.microsoft.com/office/drawing/2014/main" id="{D13CF4D4-F5EC-FDFE-479E-B1BE0D3BFF67}"/>
              </a:ext>
            </a:extLst>
          </p:cNvPr>
          <p:cNvSpPr txBox="1"/>
          <p:nvPr/>
        </p:nvSpPr>
        <p:spPr>
          <a:xfrm>
            <a:off x="7447908" y="5678312"/>
            <a:ext cx="4856736" cy="954107"/>
          </a:xfrm>
          <a:prstGeom prst="rect">
            <a:avLst/>
          </a:prstGeom>
          <a:noFill/>
        </p:spPr>
        <p:txBody>
          <a:bodyPr wrap="square">
            <a:spAutoFit/>
          </a:bodyPr>
          <a:lstStyle/>
          <a:p>
            <a:r>
              <a:rPr lang="en-US" sz="1400" b="0" i="0" dirty="0">
                <a:solidFill>
                  <a:srgbClr val="222222"/>
                </a:solidFill>
                <a:effectLst/>
                <a:latin typeface="Arial" panose="020B0604020202020204" pitchFamily="34" charset="0"/>
              </a:rPr>
              <a:t>Nguyen, Hong Hanh, Aaron </a:t>
            </a:r>
            <a:r>
              <a:rPr lang="en-US" sz="1400" b="0" i="0" dirty="0" err="1">
                <a:solidFill>
                  <a:srgbClr val="222222"/>
                </a:solidFill>
                <a:effectLst/>
                <a:latin typeface="Arial" panose="020B0604020202020204" pitchFamily="34" charset="0"/>
              </a:rPr>
              <a:t>Peche</a:t>
            </a:r>
            <a:r>
              <a:rPr lang="en-US" sz="1400" b="0" i="0" dirty="0">
                <a:solidFill>
                  <a:srgbClr val="222222"/>
                </a:solidFill>
                <a:effectLst/>
                <a:latin typeface="Arial" panose="020B0604020202020204" pitchFamily="34" charset="0"/>
              </a:rPr>
              <a:t>, and Markus </a:t>
            </a:r>
            <a:r>
              <a:rPr lang="en-US" sz="1400" b="0" i="0" dirty="0" err="1">
                <a:solidFill>
                  <a:srgbClr val="222222"/>
                </a:solidFill>
                <a:effectLst/>
                <a:latin typeface="Arial" panose="020B0604020202020204" pitchFamily="34" charset="0"/>
              </a:rPr>
              <a:t>Venohr</a:t>
            </a:r>
            <a:r>
              <a:rPr lang="en-US" sz="1400" b="0" i="0" dirty="0">
                <a:solidFill>
                  <a:srgbClr val="222222"/>
                </a:solidFill>
                <a:effectLst/>
                <a:latin typeface="Arial" panose="020B0604020202020204" pitchFamily="34" charset="0"/>
              </a:rPr>
              <a:t>. "Modelling of sewer exfiltration to groundwater in urban wastewater systems: A critical review." </a:t>
            </a:r>
            <a:r>
              <a:rPr lang="en-US" sz="1400" b="0" i="1" dirty="0">
                <a:solidFill>
                  <a:srgbClr val="222222"/>
                </a:solidFill>
                <a:effectLst/>
                <a:latin typeface="Arial" panose="020B0604020202020204" pitchFamily="34" charset="0"/>
              </a:rPr>
              <a:t>Journal of Hydrology</a:t>
            </a:r>
            <a:r>
              <a:rPr lang="en-US" sz="1400" b="0" i="0" dirty="0">
                <a:solidFill>
                  <a:srgbClr val="222222"/>
                </a:solidFill>
                <a:effectLst/>
                <a:latin typeface="Arial" panose="020B0604020202020204" pitchFamily="34" charset="0"/>
              </a:rPr>
              <a:t> 596 (2021): 126130.</a:t>
            </a:r>
            <a:endParaRPr lang="en-US" sz="1400" dirty="0"/>
          </a:p>
        </p:txBody>
      </p:sp>
    </p:spTree>
    <p:extLst>
      <p:ext uri="{BB962C8B-B14F-4D97-AF65-F5344CB8AC3E}">
        <p14:creationId xmlns:p14="http://schemas.microsoft.com/office/powerpoint/2010/main" val="2003157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2CE0-2A59-4351-AD0C-12FB440FAA01}"/>
              </a:ext>
            </a:extLst>
          </p:cNvPr>
          <p:cNvSpPr>
            <a:spLocks noGrp="1"/>
          </p:cNvSpPr>
          <p:nvPr>
            <p:ph type="title"/>
          </p:nvPr>
        </p:nvSpPr>
        <p:spPr/>
        <p:txBody>
          <a:bodyPr/>
          <a:lstStyle/>
          <a:p>
            <a:r>
              <a:rPr lang="en-US" dirty="0"/>
              <a:t>Why does this matter for the model?</a:t>
            </a:r>
          </a:p>
        </p:txBody>
      </p:sp>
      <p:sp>
        <p:nvSpPr>
          <p:cNvPr id="3" name="Content Placeholder 2">
            <a:extLst>
              <a:ext uri="{FF2B5EF4-FFF2-40B4-BE49-F238E27FC236}">
                <a16:creationId xmlns:a16="http://schemas.microsoft.com/office/drawing/2014/main" id="{7C40AA41-FCD3-6F84-BC21-012B77498468}"/>
              </a:ext>
            </a:extLst>
          </p:cNvPr>
          <p:cNvSpPr>
            <a:spLocks noGrp="1"/>
          </p:cNvSpPr>
          <p:nvPr>
            <p:ph sz="half" idx="1"/>
          </p:nvPr>
        </p:nvSpPr>
        <p:spPr>
          <a:xfrm>
            <a:off x="838199" y="1825625"/>
            <a:ext cx="10261821" cy="4351338"/>
          </a:xfrm>
        </p:spPr>
        <p:txBody>
          <a:bodyPr/>
          <a:lstStyle/>
          <a:p>
            <a:r>
              <a:rPr lang="en-US" dirty="0"/>
              <a:t>Proper appropriation of loads</a:t>
            </a:r>
          </a:p>
          <a:p>
            <a:r>
              <a:rPr lang="en-US" dirty="0"/>
              <a:t>Improved targeting and crediting of management actions</a:t>
            </a:r>
          </a:p>
          <a:p>
            <a:r>
              <a:rPr lang="en-US" dirty="0"/>
              <a:t>Scenario analysis (E.g., remediation, pipe ageing, etc.)</a:t>
            </a:r>
          </a:p>
          <a:p>
            <a:endParaRPr lang="en-US" dirty="0"/>
          </a:p>
          <a:p>
            <a:pPr marL="0" indent="0" algn="ctr">
              <a:buNone/>
            </a:pPr>
            <a:r>
              <a:rPr lang="en-US" dirty="0"/>
              <a:t>This load is in the bay, the load is in the model, but it is currently misappropriated.</a:t>
            </a:r>
          </a:p>
        </p:txBody>
      </p:sp>
    </p:spTree>
    <p:extLst>
      <p:ext uri="{BB962C8B-B14F-4D97-AF65-F5344CB8AC3E}">
        <p14:creationId xmlns:p14="http://schemas.microsoft.com/office/powerpoint/2010/main" val="278768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C9877A-8A7A-64FE-A06D-106E82A145E8}"/>
              </a:ext>
            </a:extLst>
          </p:cNvPr>
          <p:cNvSpPr txBox="1"/>
          <p:nvPr/>
        </p:nvSpPr>
        <p:spPr>
          <a:xfrm rot="19032751">
            <a:off x="2457619" y="2599140"/>
            <a:ext cx="6464718" cy="1446550"/>
          </a:xfrm>
          <a:prstGeom prst="rect">
            <a:avLst/>
          </a:prstGeom>
          <a:noFill/>
        </p:spPr>
        <p:txBody>
          <a:bodyPr wrap="none" rtlCol="0">
            <a:spAutoFit/>
          </a:bodyPr>
          <a:lstStyle/>
          <a:p>
            <a:r>
              <a:rPr lang="en-US" sz="8800" dirty="0">
                <a:solidFill>
                  <a:schemeClr val="bg1">
                    <a:lumMod val="85000"/>
                  </a:schemeClr>
                </a:solidFill>
              </a:rPr>
              <a:t>PRELIMINARY</a:t>
            </a:r>
          </a:p>
        </p:txBody>
      </p:sp>
      <p:sp>
        <p:nvSpPr>
          <p:cNvPr id="2" name="TextBox 1">
            <a:extLst>
              <a:ext uri="{FF2B5EF4-FFF2-40B4-BE49-F238E27FC236}">
                <a16:creationId xmlns:a16="http://schemas.microsoft.com/office/drawing/2014/main" id="{8C75D426-C3AE-53BA-BC49-2F6DE74E0EBB}"/>
              </a:ext>
            </a:extLst>
          </p:cNvPr>
          <p:cNvSpPr txBox="1"/>
          <p:nvPr/>
        </p:nvSpPr>
        <p:spPr>
          <a:xfrm>
            <a:off x="1129833" y="1413063"/>
            <a:ext cx="10240029" cy="4031873"/>
          </a:xfrm>
          <a:prstGeom prst="rect">
            <a:avLst/>
          </a:prstGeom>
          <a:noFill/>
        </p:spPr>
        <p:txBody>
          <a:bodyPr wrap="square" rtlCol="0">
            <a:spAutoFit/>
          </a:bodyPr>
          <a:lstStyle/>
          <a:p>
            <a:r>
              <a:rPr lang="en-US" sz="2400" dirty="0"/>
              <a:t>Conservative estimated contribution to the CBW from literature:</a:t>
            </a:r>
            <a:endParaRPr lang="en-US" sz="800" dirty="0"/>
          </a:p>
          <a:p>
            <a:pPr marL="800100" lvl="1" indent="-342900">
              <a:buFont typeface="Arial" panose="020B0604020202020204" pitchFamily="34" charset="0"/>
              <a:buChar char="•"/>
            </a:pPr>
            <a:r>
              <a:rPr lang="en-US" sz="2400" dirty="0"/>
              <a:t>665,392 – 2,217,974 </a:t>
            </a:r>
            <a:r>
              <a:rPr lang="en-US" sz="2400" dirty="0" err="1"/>
              <a:t>lb</a:t>
            </a:r>
            <a:r>
              <a:rPr lang="en-US" sz="2400" dirty="0"/>
              <a:t> N/year</a:t>
            </a:r>
          </a:p>
          <a:p>
            <a:pPr marL="342900" indent="-342900">
              <a:buFont typeface="Arial" panose="020B0604020202020204" pitchFamily="34" charset="0"/>
              <a:buChar char="•"/>
            </a:pPr>
            <a:endParaRPr lang="en-US" sz="800" dirty="0"/>
          </a:p>
          <a:p>
            <a:pPr marL="800100" lvl="1" indent="-342900">
              <a:buFont typeface="Arial" panose="020B0604020202020204" pitchFamily="34" charset="0"/>
              <a:buChar char="•"/>
            </a:pPr>
            <a:r>
              <a:rPr lang="en-US" sz="2400" dirty="0"/>
              <a:t>0.23 - 0.76% of the total N load to the CB</a:t>
            </a:r>
          </a:p>
          <a:p>
            <a:pPr marL="342900" indent="-342900">
              <a:buFont typeface="Arial" panose="020B0604020202020204" pitchFamily="34" charset="0"/>
              <a:buChar char="•"/>
            </a:pPr>
            <a:endParaRPr lang="en-US" sz="800" dirty="0"/>
          </a:p>
          <a:p>
            <a:pPr marL="800100" lvl="1" indent="-342900">
              <a:buFont typeface="Arial" panose="020B0604020202020204" pitchFamily="34" charset="0"/>
              <a:buChar char="•"/>
            </a:pPr>
            <a:r>
              <a:rPr lang="en-US" sz="2400" dirty="0"/>
              <a:t>1.51 - 6.04% of the WW load to the CB</a:t>
            </a:r>
          </a:p>
          <a:p>
            <a:pPr marL="342900" indent="-342900">
              <a:buFont typeface="Arial" panose="020B0604020202020204" pitchFamily="34" charset="0"/>
              <a:buChar char="•"/>
            </a:pPr>
            <a:endParaRPr lang="en-US" sz="800" dirty="0"/>
          </a:p>
          <a:p>
            <a:pPr marL="800100" lvl="1" indent="-342900">
              <a:buFont typeface="Arial" panose="020B0604020202020204" pitchFamily="34" charset="0"/>
              <a:buChar char="•"/>
            </a:pPr>
            <a:r>
              <a:rPr lang="en-US" sz="2400" dirty="0"/>
              <a:t>3.28 - 10.93% of the urban load to the CB</a:t>
            </a:r>
          </a:p>
          <a:p>
            <a:pPr marL="342900" indent="-342900">
              <a:buFont typeface="Arial" panose="020B0604020202020204" pitchFamily="34" charset="0"/>
              <a:buChar char="•"/>
            </a:pPr>
            <a:endParaRPr lang="en-US" sz="800" dirty="0"/>
          </a:p>
          <a:p>
            <a:pPr marL="800100" lvl="1" indent="-342900">
              <a:buFont typeface="Arial" panose="020B0604020202020204" pitchFamily="34" charset="0"/>
              <a:buChar char="•"/>
            </a:pPr>
            <a:r>
              <a:rPr lang="en-US" sz="2400" dirty="0"/>
              <a:t>0.60% – 48.9% of the load from individual urbanized catchments to CBW**</a:t>
            </a:r>
          </a:p>
          <a:p>
            <a:pPr marL="800100" lvl="1" indent="-342900">
              <a:buFont typeface="Arial" panose="020B0604020202020204" pitchFamily="34" charset="0"/>
              <a:buChar char="•"/>
            </a:pPr>
            <a:endParaRPr lang="en-US" sz="800" dirty="0"/>
          </a:p>
          <a:p>
            <a:pPr marL="800100" lvl="1" indent="-342900">
              <a:buFont typeface="Arial" panose="020B0604020202020204" pitchFamily="34" charset="0"/>
              <a:buChar char="•"/>
            </a:pPr>
            <a:r>
              <a:rPr lang="en-US" sz="2400" dirty="0"/>
              <a:t>13 - 47.5% of the measured load from individual urbanized residential catchments in the NC Piedmont*</a:t>
            </a:r>
          </a:p>
          <a:p>
            <a:pPr marL="800100" lvl="1" indent="-342900">
              <a:buFont typeface="Arial" panose="020B0604020202020204" pitchFamily="34" charset="0"/>
              <a:buChar char="•"/>
            </a:pPr>
            <a:endParaRPr lang="en-US" sz="2400" dirty="0"/>
          </a:p>
        </p:txBody>
      </p:sp>
      <p:sp>
        <p:nvSpPr>
          <p:cNvPr id="3" name="TextBox 2">
            <a:extLst>
              <a:ext uri="{FF2B5EF4-FFF2-40B4-BE49-F238E27FC236}">
                <a16:creationId xmlns:a16="http://schemas.microsoft.com/office/drawing/2014/main" id="{FC78F06C-22BF-11FE-8441-0D3BE62A54F0}"/>
              </a:ext>
            </a:extLst>
          </p:cNvPr>
          <p:cNvSpPr txBox="1"/>
          <p:nvPr/>
        </p:nvSpPr>
        <p:spPr>
          <a:xfrm>
            <a:off x="479238" y="334254"/>
            <a:ext cx="10577960" cy="769441"/>
          </a:xfrm>
          <a:prstGeom prst="rect">
            <a:avLst/>
          </a:prstGeom>
          <a:noFill/>
        </p:spPr>
        <p:txBody>
          <a:bodyPr wrap="none" rtlCol="0">
            <a:spAutoFit/>
          </a:bodyPr>
          <a:lstStyle/>
          <a:p>
            <a:r>
              <a:rPr lang="en-US" sz="4400" dirty="0">
                <a:latin typeface="+mj-lt"/>
              </a:rPr>
              <a:t>Potential impacts of SS Exfiltration in the CBW</a:t>
            </a:r>
          </a:p>
        </p:txBody>
      </p:sp>
      <p:sp>
        <p:nvSpPr>
          <p:cNvPr id="4" name="TextBox 3">
            <a:extLst>
              <a:ext uri="{FF2B5EF4-FFF2-40B4-BE49-F238E27FC236}">
                <a16:creationId xmlns:a16="http://schemas.microsoft.com/office/drawing/2014/main" id="{8C86BF0F-D0FC-8E0C-6B3F-0E35798CF2C5}"/>
              </a:ext>
            </a:extLst>
          </p:cNvPr>
          <p:cNvSpPr txBox="1"/>
          <p:nvPr/>
        </p:nvSpPr>
        <p:spPr>
          <a:xfrm>
            <a:off x="822137" y="5232589"/>
            <a:ext cx="10873123" cy="1569660"/>
          </a:xfrm>
          <a:prstGeom prst="rect">
            <a:avLst/>
          </a:prstGeom>
          <a:noFill/>
        </p:spPr>
        <p:txBody>
          <a:bodyPr wrap="square" rtlCol="0">
            <a:spAutoFit/>
          </a:bodyPr>
          <a:lstStyle/>
          <a:p>
            <a:r>
              <a:rPr lang="en-US" sz="1600" dirty="0"/>
              <a:t>Note: Values derived from the mean of studies or study regions (Delesantro et al., 2022; Nguyen and </a:t>
            </a:r>
            <a:r>
              <a:rPr lang="en-US" sz="1600" dirty="0" err="1"/>
              <a:t>Venohr</a:t>
            </a:r>
            <a:r>
              <a:rPr lang="en-US" sz="1600" dirty="0"/>
              <a:t>, 2021)</a:t>
            </a:r>
          </a:p>
          <a:p>
            <a:r>
              <a:rPr lang="en-US" sz="1600" dirty="0"/>
              <a:t>           Assuming 30mg/l N in raw WW</a:t>
            </a:r>
          </a:p>
          <a:p>
            <a:r>
              <a:rPr lang="en-US" sz="1600" dirty="0"/>
              <a:t>           Delesantro et al., 2022: Assuming NO</a:t>
            </a:r>
            <a:r>
              <a:rPr lang="en-US" sz="1600" baseline="-25000" dirty="0"/>
              <a:t>3</a:t>
            </a:r>
            <a:r>
              <a:rPr lang="en-US" sz="1600" baseline="30000" dirty="0"/>
              <a:t>-</a:t>
            </a:r>
            <a:r>
              <a:rPr lang="en-US" sz="1600" dirty="0"/>
              <a:t> proportion from WW ~ TN proportion from WW</a:t>
            </a:r>
          </a:p>
          <a:p>
            <a:r>
              <a:rPr lang="en-US" sz="1600" dirty="0"/>
              <a:t>           *Assuming stormflow WW exfiltration loading from mean of Delesantro et al., (in review) urban catchments</a:t>
            </a:r>
          </a:p>
          <a:p>
            <a:r>
              <a:rPr lang="en-US" sz="1600" dirty="0"/>
              <a:t>            and baseflow WW exfiltration from Delesantro et al., 2022</a:t>
            </a:r>
          </a:p>
          <a:p>
            <a:r>
              <a:rPr lang="en-US" sz="1600" dirty="0"/>
              <a:t>           ** using full range in exfiltration values reported from Nguyen and </a:t>
            </a:r>
            <a:r>
              <a:rPr lang="en-US" sz="1600" dirty="0" err="1"/>
              <a:t>Venohr</a:t>
            </a:r>
            <a:r>
              <a:rPr lang="en-US" sz="1600" dirty="0"/>
              <a:t>, 2021 </a:t>
            </a:r>
          </a:p>
        </p:txBody>
      </p:sp>
    </p:spTree>
    <p:extLst>
      <p:ext uri="{BB962C8B-B14F-4D97-AF65-F5344CB8AC3E}">
        <p14:creationId xmlns:p14="http://schemas.microsoft.com/office/powerpoint/2010/main" val="3030733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A644-FA87-9875-E249-EC1DA059AC0F}"/>
              </a:ext>
            </a:extLst>
          </p:cNvPr>
          <p:cNvSpPr txBox="1">
            <a:spLocks/>
          </p:cNvSpPr>
          <p:nvPr/>
        </p:nvSpPr>
        <p:spPr>
          <a:xfrm>
            <a:off x="838200" y="365125"/>
            <a:ext cx="1094833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Potential modeling of sanitary sewer exfiltration</a:t>
            </a:r>
          </a:p>
        </p:txBody>
      </p:sp>
      <p:sp>
        <p:nvSpPr>
          <p:cNvPr id="4" name="TextBox 3">
            <a:extLst>
              <a:ext uri="{FF2B5EF4-FFF2-40B4-BE49-F238E27FC236}">
                <a16:creationId xmlns:a16="http://schemas.microsoft.com/office/drawing/2014/main" id="{EA29F9FF-DFAB-A4A6-F004-575E5CB43693}"/>
              </a:ext>
            </a:extLst>
          </p:cNvPr>
          <p:cNvSpPr txBox="1"/>
          <p:nvPr/>
        </p:nvSpPr>
        <p:spPr>
          <a:xfrm>
            <a:off x="1300293" y="1351829"/>
            <a:ext cx="6560449" cy="5016758"/>
          </a:xfrm>
          <a:prstGeom prst="rect">
            <a:avLst/>
          </a:prstGeom>
          <a:noFill/>
        </p:spPr>
        <p:txBody>
          <a:bodyPr wrap="square" rtlCol="0">
            <a:spAutoFit/>
          </a:bodyPr>
          <a:lstStyle/>
          <a:p>
            <a:r>
              <a:rPr lang="en-US" sz="3200" dirty="0"/>
              <a:t>Option A</a:t>
            </a:r>
          </a:p>
          <a:p>
            <a:pPr marL="457200" indent="-457200">
              <a:buFont typeface="Arial" panose="020B0604020202020204" pitchFamily="34" charset="0"/>
              <a:buChar char="•"/>
            </a:pPr>
            <a:r>
              <a:rPr lang="en-US" sz="3200" dirty="0"/>
              <a:t>Use per unit area or per capita exfiltration estimates from the most relevant literature </a:t>
            </a:r>
          </a:p>
          <a:p>
            <a:pPr marL="457200" indent="-457200">
              <a:buFont typeface="Arial" panose="020B0604020202020204" pitchFamily="34" charset="0"/>
              <a:buChar char="•"/>
            </a:pPr>
            <a:r>
              <a:rPr lang="en-US" sz="3200" dirty="0"/>
              <a:t>Apply load to urban land use within service boundaries</a:t>
            </a:r>
          </a:p>
          <a:p>
            <a:pPr marL="457200" indent="-457200">
              <a:buFont typeface="Arial" panose="020B0604020202020204" pitchFamily="34" charset="0"/>
              <a:buChar char="•"/>
            </a:pPr>
            <a:r>
              <a:rPr lang="en-US" sz="3200" dirty="0"/>
              <a:t>Requires no additional data collection</a:t>
            </a:r>
          </a:p>
          <a:p>
            <a:pPr marL="457200" indent="-457200">
              <a:buFont typeface="Arial" panose="020B0604020202020204" pitchFamily="34" charset="0"/>
              <a:buChar char="•"/>
            </a:pPr>
            <a:r>
              <a:rPr lang="en-US" sz="3200" dirty="0"/>
              <a:t>Requires literature review and WG approval of exfiltration values</a:t>
            </a:r>
          </a:p>
        </p:txBody>
      </p:sp>
      <p:pic>
        <p:nvPicPr>
          <p:cNvPr id="6" name="Picture 5">
            <a:extLst>
              <a:ext uri="{FF2B5EF4-FFF2-40B4-BE49-F238E27FC236}">
                <a16:creationId xmlns:a16="http://schemas.microsoft.com/office/drawing/2014/main" id="{E7F9351B-F658-9D53-4634-AA6830B20BF3}"/>
              </a:ext>
            </a:extLst>
          </p:cNvPr>
          <p:cNvPicPr>
            <a:picLocks noChangeAspect="1"/>
          </p:cNvPicPr>
          <p:nvPr/>
        </p:nvPicPr>
        <p:blipFill>
          <a:blip r:embed="rId2"/>
          <a:stretch>
            <a:fillRect/>
          </a:stretch>
        </p:blipFill>
        <p:spPr>
          <a:xfrm>
            <a:off x="7986577" y="1351829"/>
            <a:ext cx="3590072" cy="5141046"/>
          </a:xfrm>
          <a:prstGeom prst="rect">
            <a:avLst/>
          </a:prstGeom>
        </p:spPr>
      </p:pic>
    </p:spTree>
    <p:extLst>
      <p:ext uri="{BB962C8B-B14F-4D97-AF65-F5344CB8AC3E}">
        <p14:creationId xmlns:p14="http://schemas.microsoft.com/office/powerpoint/2010/main" val="1658813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A644-FA87-9875-E249-EC1DA059AC0F}"/>
              </a:ext>
            </a:extLst>
          </p:cNvPr>
          <p:cNvSpPr txBox="1">
            <a:spLocks/>
          </p:cNvSpPr>
          <p:nvPr/>
        </p:nvSpPr>
        <p:spPr>
          <a:xfrm>
            <a:off x="838200" y="365125"/>
            <a:ext cx="1094833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Potential modeling of sanitary sewer exfiltration</a:t>
            </a:r>
          </a:p>
        </p:txBody>
      </p:sp>
      <p:sp>
        <p:nvSpPr>
          <p:cNvPr id="4" name="TextBox 3">
            <a:extLst>
              <a:ext uri="{FF2B5EF4-FFF2-40B4-BE49-F238E27FC236}">
                <a16:creationId xmlns:a16="http://schemas.microsoft.com/office/drawing/2014/main" id="{EA29F9FF-DFAB-A4A6-F004-575E5CB43693}"/>
              </a:ext>
            </a:extLst>
          </p:cNvPr>
          <p:cNvSpPr txBox="1"/>
          <p:nvPr/>
        </p:nvSpPr>
        <p:spPr>
          <a:xfrm>
            <a:off x="1342239" y="1398300"/>
            <a:ext cx="9999678" cy="2062103"/>
          </a:xfrm>
          <a:prstGeom prst="rect">
            <a:avLst/>
          </a:prstGeom>
          <a:noFill/>
        </p:spPr>
        <p:txBody>
          <a:bodyPr wrap="square" rtlCol="0">
            <a:spAutoFit/>
          </a:bodyPr>
          <a:lstStyle/>
          <a:p>
            <a:r>
              <a:rPr lang="en-US" sz="3200" dirty="0"/>
              <a:t>Option B</a:t>
            </a:r>
          </a:p>
          <a:p>
            <a:pPr marL="457200" indent="-457200">
              <a:buFont typeface="Arial" panose="020B0604020202020204" pitchFamily="34" charset="0"/>
              <a:buChar char="•"/>
            </a:pPr>
            <a:r>
              <a:rPr lang="en-US" sz="3200" dirty="0"/>
              <a:t>Use exfiltration per unit length of gravity pipe estimated from the literature at watershed or system scale</a:t>
            </a:r>
          </a:p>
          <a:p>
            <a:pPr marL="914400" lvl="1" indent="-457200">
              <a:buFont typeface="Arial" panose="020B0604020202020204" pitchFamily="34" charset="0"/>
              <a:buChar char="•"/>
            </a:pPr>
            <a:r>
              <a:rPr lang="en-US" sz="3200" dirty="0"/>
              <a:t>These values generally have good agreement</a:t>
            </a:r>
          </a:p>
        </p:txBody>
      </p:sp>
      <p:pic>
        <p:nvPicPr>
          <p:cNvPr id="3" name="Picture 2" descr="Map&#10;&#10;Description automatically generated">
            <a:extLst>
              <a:ext uri="{FF2B5EF4-FFF2-40B4-BE49-F238E27FC236}">
                <a16:creationId xmlns:a16="http://schemas.microsoft.com/office/drawing/2014/main" id="{AEF8D527-447F-7330-81CE-9E2EF2443F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10151" y="3578006"/>
            <a:ext cx="4127383" cy="3097536"/>
          </a:xfrm>
          <a:prstGeom prst="rect">
            <a:avLst/>
          </a:prstGeom>
        </p:spPr>
      </p:pic>
      <p:grpSp>
        <p:nvGrpSpPr>
          <p:cNvPr id="5" name="Group 4">
            <a:extLst>
              <a:ext uri="{FF2B5EF4-FFF2-40B4-BE49-F238E27FC236}">
                <a16:creationId xmlns:a16="http://schemas.microsoft.com/office/drawing/2014/main" id="{9FA6383C-F454-EE11-E65F-A26A6B4D279E}"/>
              </a:ext>
            </a:extLst>
          </p:cNvPr>
          <p:cNvGrpSpPr/>
          <p:nvPr/>
        </p:nvGrpSpPr>
        <p:grpSpPr>
          <a:xfrm>
            <a:off x="10377182" y="3719180"/>
            <a:ext cx="1447021" cy="416107"/>
            <a:chOff x="3462921" y="2017579"/>
            <a:chExt cx="1459805" cy="516059"/>
          </a:xfrm>
        </p:grpSpPr>
        <p:sp>
          <p:nvSpPr>
            <p:cNvPr id="6" name="Rectangle 5">
              <a:extLst>
                <a:ext uri="{FF2B5EF4-FFF2-40B4-BE49-F238E27FC236}">
                  <a16:creationId xmlns:a16="http://schemas.microsoft.com/office/drawing/2014/main" id="{A9581C1E-FBF8-5B48-FB7F-4D832142FA78}"/>
                </a:ext>
              </a:extLst>
            </p:cNvPr>
            <p:cNvSpPr/>
            <p:nvPr/>
          </p:nvSpPr>
          <p:spPr>
            <a:xfrm>
              <a:off x="3462921" y="2017579"/>
              <a:ext cx="1459805" cy="51605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BCC2A06-B0B3-EA0F-304B-25575885478A}"/>
                </a:ext>
              </a:extLst>
            </p:cNvPr>
            <p:cNvCxnSpPr/>
            <p:nvPr/>
          </p:nvCxnSpPr>
          <p:spPr>
            <a:xfrm>
              <a:off x="3510116" y="2165066"/>
              <a:ext cx="19467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918BC853-DBF2-45C0-4548-8E0CCE60389B}"/>
                </a:ext>
              </a:extLst>
            </p:cNvPr>
            <p:cNvSpPr/>
            <p:nvPr/>
          </p:nvSpPr>
          <p:spPr>
            <a:xfrm>
              <a:off x="3584595" y="2372280"/>
              <a:ext cx="45719" cy="45719"/>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C85E9FD-45FC-670A-5B5D-DBB0C799F8BF}"/>
                </a:ext>
              </a:extLst>
            </p:cNvPr>
            <p:cNvSpPr txBox="1"/>
            <p:nvPr/>
          </p:nvSpPr>
          <p:spPr>
            <a:xfrm>
              <a:off x="3811524" y="2017579"/>
              <a:ext cx="1111202" cy="276999"/>
            </a:xfrm>
            <a:prstGeom prst="rect">
              <a:avLst/>
            </a:prstGeom>
            <a:noFill/>
          </p:spPr>
          <p:txBody>
            <a:bodyPr wrap="none" rtlCol="0">
              <a:spAutoFit/>
            </a:bodyPr>
            <a:lstStyle/>
            <a:p>
              <a:r>
                <a:rPr lang="en-US" sz="1200" dirty="0"/>
                <a:t>Sanitary Sewer</a:t>
              </a:r>
            </a:p>
          </p:txBody>
        </p:sp>
        <p:sp>
          <p:nvSpPr>
            <p:cNvPr id="10" name="TextBox 9">
              <a:extLst>
                <a:ext uri="{FF2B5EF4-FFF2-40B4-BE49-F238E27FC236}">
                  <a16:creationId xmlns:a16="http://schemas.microsoft.com/office/drawing/2014/main" id="{CA02CD71-0CA6-8A57-9DF7-9964814B7259}"/>
                </a:ext>
              </a:extLst>
            </p:cNvPr>
            <p:cNvSpPr txBox="1"/>
            <p:nvPr/>
          </p:nvSpPr>
          <p:spPr>
            <a:xfrm>
              <a:off x="3811524" y="2256639"/>
              <a:ext cx="1044517" cy="276999"/>
            </a:xfrm>
            <a:prstGeom prst="rect">
              <a:avLst/>
            </a:prstGeom>
            <a:noFill/>
          </p:spPr>
          <p:txBody>
            <a:bodyPr wrap="none" rtlCol="0">
              <a:spAutoFit/>
            </a:bodyPr>
            <a:lstStyle/>
            <a:p>
              <a:r>
                <a:rPr lang="en-US" sz="1200" dirty="0"/>
                <a:t>Septic System</a:t>
              </a:r>
            </a:p>
          </p:txBody>
        </p:sp>
      </p:grpSp>
      <p:sp>
        <p:nvSpPr>
          <p:cNvPr id="11" name="TextBox 10">
            <a:extLst>
              <a:ext uri="{FF2B5EF4-FFF2-40B4-BE49-F238E27FC236}">
                <a16:creationId xmlns:a16="http://schemas.microsoft.com/office/drawing/2014/main" id="{9AD54BAB-2EA7-514F-DC4C-2E75D2536872}"/>
              </a:ext>
            </a:extLst>
          </p:cNvPr>
          <p:cNvSpPr txBox="1"/>
          <p:nvPr/>
        </p:nvSpPr>
        <p:spPr>
          <a:xfrm>
            <a:off x="1342239" y="3460403"/>
            <a:ext cx="6359866" cy="3323987"/>
          </a:xfrm>
          <a:prstGeom prst="rect">
            <a:avLst/>
          </a:prstGeom>
          <a:noFill/>
        </p:spPr>
        <p:txBody>
          <a:bodyPr wrap="square" rtlCol="0">
            <a:spAutoFit/>
          </a:bodyPr>
          <a:lstStyle/>
          <a:p>
            <a:pPr marL="457200" indent="-457200">
              <a:buFont typeface="Arial" panose="020B0604020202020204" pitchFamily="34" charset="0"/>
              <a:buChar char="•"/>
            </a:pPr>
            <a:r>
              <a:rPr lang="en-US" sz="3200" dirty="0"/>
              <a:t>Apply load to urban land use within service boundaries</a:t>
            </a:r>
          </a:p>
          <a:p>
            <a:pPr marL="457200" indent="-457200">
              <a:buFont typeface="Arial" panose="020B0604020202020204" pitchFamily="34" charset="0"/>
              <a:buChar char="•"/>
            </a:pPr>
            <a:r>
              <a:rPr lang="en-US" sz="3200" dirty="0"/>
              <a:t>Requires gravity pipe length from each utility</a:t>
            </a:r>
          </a:p>
          <a:p>
            <a:pPr marL="457200" indent="-457200">
              <a:buFont typeface="Arial" panose="020B0604020202020204" pitchFamily="34" charset="0"/>
              <a:buChar char="•"/>
            </a:pPr>
            <a:r>
              <a:rPr lang="en-US" sz="3200" dirty="0"/>
              <a:t>Requires literature review and WG approval of exfiltration values</a:t>
            </a:r>
          </a:p>
          <a:p>
            <a:endParaRPr lang="en-US" dirty="0"/>
          </a:p>
        </p:txBody>
      </p:sp>
    </p:spTree>
    <p:extLst>
      <p:ext uri="{BB962C8B-B14F-4D97-AF65-F5344CB8AC3E}">
        <p14:creationId xmlns:p14="http://schemas.microsoft.com/office/powerpoint/2010/main" val="376446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6E7BCD-C30D-32CE-A95C-59B9577F7099}"/>
              </a:ext>
            </a:extLst>
          </p:cNvPr>
          <p:cNvSpPr txBox="1"/>
          <p:nvPr/>
        </p:nvSpPr>
        <p:spPr>
          <a:xfrm>
            <a:off x="3792319" y="2011939"/>
            <a:ext cx="2444438" cy="923330"/>
          </a:xfrm>
          <a:prstGeom prst="rect">
            <a:avLst/>
          </a:prstGeom>
          <a:noFill/>
        </p:spPr>
        <p:txBody>
          <a:bodyPr wrap="square" rtlCol="0">
            <a:spAutoFit/>
          </a:bodyPr>
          <a:lstStyle/>
          <a:p>
            <a:pPr algn="ctr"/>
            <a:r>
              <a:rPr lang="en-US" dirty="0"/>
              <a:t>Exfiltration per unit length of pipe</a:t>
            </a:r>
          </a:p>
          <a:p>
            <a:pPr algn="ctr"/>
            <a:r>
              <a:rPr lang="en-US" dirty="0"/>
              <a:t>Vol/year/length</a:t>
            </a:r>
          </a:p>
        </p:txBody>
      </p:sp>
      <p:sp>
        <p:nvSpPr>
          <p:cNvPr id="3" name="TextBox 2">
            <a:extLst>
              <a:ext uri="{FF2B5EF4-FFF2-40B4-BE49-F238E27FC236}">
                <a16:creationId xmlns:a16="http://schemas.microsoft.com/office/drawing/2014/main" id="{FBCAD3B8-CF6E-28B6-EBA5-616D32E18586}"/>
              </a:ext>
            </a:extLst>
          </p:cNvPr>
          <p:cNvSpPr txBox="1"/>
          <p:nvPr/>
        </p:nvSpPr>
        <p:spPr>
          <a:xfrm>
            <a:off x="6342191" y="2011939"/>
            <a:ext cx="2041278" cy="923330"/>
          </a:xfrm>
          <a:prstGeom prst="rect">
            <a:avLst/>
          </a:prstGeom>
          <a:noFill/>
        </p:spPr>
        <p:txBody>
          <a:bodyPr wrap="square" rtlCol="0">
            <a:spAutoFit/>
          </a:bodyPr>
          <a:lstStyle/>
          <a:p>
            <a:pPr algn="ctr"/>
            <a:r>
              <a:rPr lang="en-US" dirty="0"/>
              <a:t>Length of pipe in the service area</a:t>
            </a:r>
          </a:p>
          <a:p>
            <a:pPr algn="ctr"/>
            <a:r>
              <a:rPr lang="en-US" dirty="0"/>
              <a:t>Length</a:t>
            </a:r>
          </a:p>
        </p:txBody>
      </p:sp>
      <p:sp>
        <p:nvSpPr>
          <p:cNvPr id="17" name="TextBox 16">
            <a:extLst>
              <a:ext uri="{FF2B5EF4-FFF2-40B4-BE49-F238E27FC236}">
                <a16:creationId xmlns:a16="http://schemas.microsoft.com/office/drawing/2014/main" id="{7E01E3F7-CF9A-1374-7377-0B3B3149709A}"/>
              </a:ext>
            </a:extLst>
          </p:cNvPr>
          <p:cNvSpPr txBox="1"/>
          <p:nvPr/>
        </p:nvSpPr>
        <p:spPr>
          <a:xfrm>
            <a:off x="8655898" y="2011939"/>
            <a:ext cx="1863001" cy="923330"/>
          </a:xfrm>
          <a:prstGeom prst="rect">
            <a:avLst/>
          </a:prstGeom>
          <a:noFill/>
        </p:spPr>
        <p:txBody>
          <a:bodyPr wrap="square" rtlCol="0">
            <a:spAutoFit/>
          </a:bodyPr>
          <a:lstStyle/>
          <a:p>
            <a:pPr algn="ctr"/>
            <a:r>
              <a:rPr lang="en-US" dirty="0"/>
              <a:t>N and P per unit vol raw WW</a:t>
            </a:r>
          </a:p>
          <a:p>
            <a:pPr algn="ctr"/>
            <a:r>
              <a:rPr lang="en-US" dirty="0"/>
              <a:t>mass N and P/Vol</a:t>
            </a:r>
          </a:p>
        </p:txBody>
      </p:sp>
      <p:sp>
        <p:nvSpPr>
          <p:cNvPr id="18" name="TextBox 17">
            <a:extLst>
              <a:ext uri="{FF2B5EF4-FFF2-40B4-BE49-F238E27FC236}">
                <a16:creationId xmlns:a16="http://schemas.microsoft.com/office/drawing/2014/main" id="{F12FD11A-8B38-40D8-08F5-AD69D51B128F}"/>
              </a:ext>
            </a:extLst>
          </p:cNvPr>
          <p:cNvSpPr txBox="1"/>
          <p:nvPr/>
        </p:nvSpPr>
        <p:spPr>
          <a:xfrm>
            <a:off x="1160081" y="2011939"/>
            <a:ext cx="2739522" cy="923330"/>
          </a:xfrm>
          <a:prstGeom prst="rect">
            <a:avLst/>
          </a:prstGeom>
          <a:noFill/>
        </p:spPr>
        <p:txBody>
          <a:bodyPr wrap="square" rtlCol="0">
            <a:spAutoFit/>
          </a:bodyPr>
          <a:lstStyle/>
          <a:p>
            <a:pPr algn="ctr"/>
            <a:r>
              <a:rPr lang="en-US" dirty="0"/>
              <a:t>Load exfiltrated (N and P) within the service area</a:t>
            </a:r>
          </a:p>
          <a:p>
            <a:pPr algn="ctr"/>
            <a:r>
              <a:rPr lang="en-US" dirty="0"/>
              <a:t>mass N and P/ year</a:t>
            </a:r>
          </a:p>
        </p:txBody>
      </p:sp>
      <p:sp>
        <p:nvSpPr>
          <p:cNvPr id="19" name="Cross 18">
            <a:extLst>
              <a:ext uri="{FF2B5EF4-FFF2-40B4-BE49-F238E27FC236}">
                <a16:creationId xmlns:a16="http://schemas.microsoft.com/office/drawing/2014/main" id="{88F19275-D6A4-A80B-2CA9-92B18ABE1102}"/>
              </a:ext>
            </a:extLst>
          </p:cNvPr>
          <p:cNvSpPr/>
          <p:nvPr/>
        </p:nvSpPr>
        <p:spPr>
          <a:xfrm rot="18904422">
            <a:off x="6022249" y="2326304"/>
            <a:ext cx="385493" cy="392266"/>
          </a:xfrm>
          <a:prstGeom prst="plus">
            <a:avLst>
              <a:gd name="adj" fmla="val 4264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ross 19">
            <a:extLst>
              <a:ext uri="{FF2B5EF4-FFF2-40B4-BE49-F238E27FC236}">
                <a16:creationId xmlns:a16="http://schemas.microsoft.com/office/drawing/2014/main" id="{2B351E26-0013-663B-761C-8B30CC98663E}"/>
              </a:ext>
            </a:extLst>
          </p:cNvPr>
          <p:cNvSpPr/>
          <p:nvPr/>
        </p:nvSpPr>
        <p:spPr>
          <a:xfrm rot="18904422">
            <a:off x="8191426" y="2345588"/>
            <a:ext cx="384086" cy="386461"/>
          </a:xfrm>
          <a:prstGeom prst="plus">
            <a:avLst>
              <a:gd name="adj" fmla="val 4263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quals 20">
            <a:extLst>
              <a:ext uri="{FF2B5EF4-FFF2-40B4-BE49-F238E27FC236}">
                <a16:creationId xmlns:a16="http://schemas.microsoft.com/office/drawing/2014/main" id="{BFA0AC09-3F0A-0442-04EE-65AD649543F9}"/>
              </a:ext>
            </a:extLst>
          </p:cNvPr>
          <p:cNvSpPr/>
          <p:nvPr/>
        </p:nvSpPr>
        <p:spPr>
          <a:xfrm>
            <a:off x="3709440" y="2278047"/>
            <a:ext cx="380325" cy="391114"/>
          </a:xfrm>
          <a:prstGeom prst="mathEqual">
            <a:avLst>
              <a:gd name="adj1" fmla="val 16440"/>
              <a:gd name="adj2" fmla="val 1176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Arrow Connector 22">
            <a:extLst>
              <a:ext uri="{FF2B5EF4-FFF2-40B4-BE49-F238E27FC236}">
                <a16:creationId xmlns:a16="http://schemas.microsoft.com/office/drawing/2014/main" id="{F8029802-3F28-3122-9B2B-09BBDC9F32E0}"/>
              </a:ext>
            </a:extLst>
          </p:cNvPr>
          <p:cNvCxnSpPr>
            <a:cxnSpLocks/>
            <a:endCxn id="18" idx="2"/>
          </p:cNvCxnSpPr>
          <p:nvPr/>
        </p:nvCxnSpPr>
        <p:spPr>
          <a:xfrm flipV="1">
            <a:off x="2529842" y="2935269"/>
            <a:ext cx="0" cy="820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2657E0F-EA86-F40D-57AF-E117188810C3}"/>
              </a:ext>
            </a:extLst>
          </p:cNvPr>
          <p:cNvSpPr txBox="1"/>
          <p:nvPr/>
        </p:nvSpPr>
        <p:spPr>
          <a:xfrm>
            <a:off x="1388865" y="3755839"/>
            <a:ext cx="3236007" cy="2585323"/>
          </a:xfrm>
          <a:prstGeom prst="rect">
            <a:avLst/>
          </a:prstGeom>
          <a:noFill/>
        </p:spPr>
        <p:txBody>
          <a:bodyPr wrap="square" rtlCol="0">
            <a:spAutoFit/>
          </a:bodyPr>
          <a:lstStyle/>
          <a:p>
            <a:r>
              <a:rPr lang="en-US" dirty="0"/>
              <a:t>Load can be evenly proportioned to developed LU within the service boundary</a:t>
            </a:r>
          </a:p>
          <a:p>
            <a:pPr algn="ctr"/>
            <a:r>
              <a:rPr lang="en-US" dirty="0"/>
              <a:t>Or</a:t>
            </a:r>
          </a:p>
          <a:p>
            <a:r>
              <a:rPr lang="en-US" dirty="0"/>
              <a:t>Proportioned to model units based on the relationship between sewer length density and sewer served population density. </a:t>
            </a:r>
          </a:p>
        </p:txBody>
      </p:sp>
      <p:sp>
        <p:nvSpPr>
          <p:cNvPr id="32" name="TextBox 31">
            <a:extLst>
              <a:ext uri="{FF2B5EF4-FFF2-40B4-BE49-F238E27FC236}">
                <a16:creationId xmlns:a16="http://schemas.microsoft.com/office/drawing/2014/main" id="{4CF3556A-0AF0-6818-F32A-1234C2118895}"/>
              </a:ext>
            </a:extLst>
          </p:cNvPr>
          <p:cNvSpPr txBox="1"/>
          <p:nvPr/>
        </p:nvSpPr>
        <p:spPr>
          <a:xfrm>
            <a:off x="4914287" y="3783553"/>
            <a:ext cx="2363426" cy="1200329"/>
          </a:xfrm>
          <a:prstGeom prst="rect">
            <a:avLst/>
          </a:prstGeom>
          <a:noFill/>
        </p:spPr>
        <p:txBody>
          <a:bodyPr wrap="square" rtlCol="0">
            <a:spAutoFit/>
          </a:bodyPr>
          <a:lstStyle/>
          <a:p>
            <a:r>
              <a:rPr lang="en-US" dirty="0"/>
              <a:t>Derived from studies of system or network averages or solicited from utilities.</a:t>
            </a:r>
          </a:p>
        </p:txBody>
      </p:sp>
      <p:cxnSp>
        <p:nvCxnSpPr>
          <p:cNvPr id="34" name="Straight Arrow Connector 33">
            <a:extLst>
              <a:ext uri="{FF2B5EF4-FFF2-40B4-BE49-F238E27FC236}">
                <a16:creationId xmlns:a16="http://schemas.microsoft.com/office/drawing/2014/main" id="{5CB7D6F9-4F12-DB1C-5643-79F7E6D3FB9B}"/>
              </a:ext>
            </a:extLst>
          </p:cNvPr>
          <p:cNvCxnSpPr>
            <a:cxnSpLocks/>
            <a:endCxn id="2" idx="2"/>
          </p:cNvCxnSpPr>
          <p:nvPr/>
        </p:nvCxnSpPr>
        <p:spPr>
          <a:xfrm flipH="1" flipV="1">
            <a:off x="5014538" y="2935269"/>
            <a:ext cx="254826" cy="848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EDC20FA9-4162-C316-851F-2A520210A91C}"/>
              </a:ext>
            </a:extLst>
          </p:cNvPr>
          <p:cNvSpPr txBox="1">
            <a:spLocks/>
          </p:cNvSpPr>
          <p:nvPr/>
        </p:nvSpPr>
        <p:spPr>
          <a:xfrm>
            <a:off x="838200" y="365125"/>
            <a:ext cx="1094833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Potential modeling of sanitary sewer exfiltration</a:t>
            </a:r>
          </a:p>
        </p:txBody>
      </p:sp>
      <p:sp>
        <p:nvSpPr>
          <p:cNvPr id="6" name="TextBox 5">
            <a:extLst>
              <a:ext uri="{FF2B5EF4-FFF2-40B4-BE49-F238E27FC236}">
                <a16:creationId xmlns:a16="http://schemas.microsoft.com/office/drawing/2014/main" id="{462D36AB-7DFA-4846-0CEF-63F16A9A4D95}"/>
              </a:ext>
            </a:extLst>
          </p:cNvPr>
          <p:cNvSpPr txBox="1"/>
          <p:nvPr/>
        </p:nvSpPr>
        <p:spPr>
          <a:xfrm>
            <a:off x="570154" y="1289344"/>
            <a:ext cx="6094602" cy="584775"/>
          </a:xfrm>
          <a:prstGeom prst="rect">
            <a:avLst/>
          </a:prstGeom>
          <a:noFill/>
        </p:spPr>
        <p:txBody>
          <a:bodyPr wrap="square">
            <a:spAutoFit/>
          </a:bodyPr>
          <a:lstStyle/>
          <a:p>
            <a:r>
              <a:rPr lang="en-US" sz="3200" dirty="0"/>
              <a:t>Option B</a:t>
            </a:r>
          </a:p>
        </p:txBody>
      </p:sp>
    </p:spTree>
    <p:extLst>
      <p:ext uri="{BB962C8B-B14F-4D97-AF65-F5344CB8AC3E}">
        <p14:creationId xmlns:p14="http://schemas.microsoft.com/office/powerpoint/2010/main" val="2267400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2514</TotalTime>
  <Words>1360</Words>
  <Application>Microsoft Office PowerPoint</Application>
  <PresentationFormat>Widescreen</PresentationFormat>
  <Paragraphs>121</Paragraphs>
  <Slides>15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Sanitary Sewer Exfiltration Model Proposal</vt:lpstr>
      <vt:lpstr>PowerPoint Presentation</vt:lpstr>
      <vt:lpstr>PowerPoint Presentation</vt:lpstr>
      <vt:lpstr>If it can infiltrate, it can exfiltrate.</vt:lpstr>
      <vt:lpstr>Why does this matter for the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Sanitary Sewer Exfiltration</dc:title>
  <dc:creator>Joseph Delesantro</dc:creator>
  <cp:lastModifiedBy>Joseph Delesantro</cp:lastModifiedBy>
  <cp:revision>2</cp:revision>
  <dcterms:created xsi:type="dcterms:W3CDTF">2024-05-04T20:00:40Z</dcterms:created>
  <dcterms:modified xsi:type="dcterms:W3CDTF">2024-05-06T13:55:16Z</dcterms:modified>
</cp:coreProperties>
</file>