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6" r:id="rId3"/>
    <p:sldId id="353" r:id="rId4"/>
    <p:sldId id="333" r:id="rId5"/>
    <p:sldId id="347" r:id="rId6"/>
    <p:sldId id="351" r:id="rId7"/>
    <p:sldId id="352" r:id="rId8"/>
    <p:sldId id="350" r:id="rId9"/>
    <p:sldId id="348" r:id="rId10"/>
    <p:sldId id="349" r:id="rId11"/>
  </p:sldIdLst>
  <p:sldSz cx="9144000" cy="6858000" type="screen4x3"/>
  <p:notesSz cx="7010400" cy="9296400"/>
  <p:embeddedFontLst>
    <p:embeddedFont>
      <p:font typeface="Calibri" panose="020F0502020204030204" pitchFamily="34" charset="0"/>
      <p:regular r:id="rId14"/>
      <p:bold r:id="rId15"/>
      <p:italic r:id="rId16"/>
      <p:boldItalic r:id="rId17"/>
    </p:embeddedFont>
    <p:embeddedFont>
      <p:font typeface="Georgia" panose="02040502050405020303" pitchFamily="18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304" autoAdjust="0"/>
    <p:restoredTop sz="86867" autoAdjust="0"/>
  </p:normalViewPr>
  <p:slideViewPr>
    <p:cSldViewPr>
      <p:cViewPr>
        <p:scale>
          <a:sx n="72" d="100"/>
          <a:sy n="72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17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5AA781-2CB3-44FC-A8A1-82732C82E50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4CF8848-9FEE-4B93-8EB2-0136DB742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78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5887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1774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766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3547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9434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5321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1208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27094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0937" y="0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5887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1774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766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3547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9434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5321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1208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27094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5887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1774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766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3547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9434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5321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1208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27094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48818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last outcome focuses on environmental</a:t>
            </a:r>
            <a:r>
              <a:rPr lang="en-US" baseline="0" dirty="0" smtClean="0"/>
              <a:t> literacy policy and metrics. </a:t>
            </a:r>
          </a:p>
          <a:p>
            <a:endParaRPr lang="en-US" baseline="0" dirty="0" smtClean="0"/>
          </a:p>
          <a:p>
            <a:pPr marL="406400" lvl="0" indent="-311150" algn="l">
              <a:spcBef>
                <a:spcPts val="540"/>
              </a:spcBef>
              <a:buClr>
                <a:srgbClr val="D16349"/>
              </a:buClr>
              <a:buFont typeface="Noto Sans Symbols"/>
              <a:buChar char="●"/>
            </a:pPr>
            <a:r>
              <a:rPr lang="en-US" sz="2700" b="0" dirty="0" smtClean="0">
                <a:solidFill>
                  <a:srgbClr val="000000"/>
                </a:solidFill>
              </a:rPr>
              <a:t>School system level implementation is important for SYSTEMIC and SUSTAINABLE programs</a:t>
            </a:r>
          </a:p>
          <a:p>
            <a:pPr marL="406400" lvl="0" indent="-311150" algn="l">
              <a:spcBef>
                <a:spcPts val="540"/>
              </a:spcBef>
              <a:buClr>
                <a:srgbClr val="D16349"/>
              </a:buClr>
              <a:buFont typeface="Noto Sans Symbols"/>
              <a:buChar char="●"/>
            </a:pPr>
            <a:endParaRPr lang="en-US" sz="2700" b="0" dirty="0" smtClean="0">
              <a:solidFill>
                <a:srgbClr val="000000"/>
              </a:solidFill>
            </a:endParaRPr>
          </a:p>
          <a:p>
            <a:pPr marL="406400" lvl="0" indent="-311150" algn="l">
              <a:spcBef>
                <a:spcPts val="540"/>
              </a:spcBef>
              <a:buClr>
                <a:srgbClr val="D16349"/>
              </a:buClr>
              <a:buFont typeface="Noto Sans Symbols"/>
              <a:buChar char="●"/>
              <a:defRPr/>
            </a:pPr>
            <a:r>
              <a:rPr lang="en-US" sz="2700" b="0" dirty="0" smtClean="0">
                <a:solidFill>
                  <a:srgbClr val="000000"/>
                </a:solidFill>
              </a:rPr>
              <a:t>Environmental Literacy Indicator Tool (ELIT) collected baseline data for 2014-2015 school year</a:t>
            </a:r>
          </a:p>
          <a:p>
            <a:pPr marL="788670" lvl="1" indent="-514350">
              <a:buFont typeface="Wingdings" pitchFamily="2" charset="2"/>
              <a:buAutoNum type="arabicPeriod"/>
              <a:defRPr/>
            </a:pPr>
            <a:r>
              <a:rPr lang="en-US" dirty="0" smtClean="0"/>
              <a:t>Degree of preparedness to provide Environmental Literacy programming</a:t>
            </a:r>
          </a:p>
          <a:p>
            <a:pPr marL="788670" lvl="1" indent="-514350">
              <a:buFont typeface="Wingdings" pitchFamily="2" charset="2"/>
              <a:buAutoNum type="arabicPeriod"/>
              <a:defRPr/>
            </a:pPr>
            <a:r>
              <a:rPr lang="en-US" dirty="0" smtClean="0"/>
              <a:t>Extent to which MWEEs are being provided to students</a:t>
            </a:r>
          </a:p>
          <a:p>
            <a:pPr marL="788670" lvl="1" indent="-514350">
              <a:buFont typeface="Wingdings" pitchFamily="2" charset="2"/>
              <a:buAutoNum type="arabicPeriod"/>
              <a:defRPr/>
            </a:pPr>
            <a:r>
              <a:rPr lang="en-US" dirty="0" smtClean="0"/>
              <a:t>Number of sustainable schools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3250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lt2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Shape 26"/>
          <p:cNvSpPr/>
          <p:nvPr/>
        </p:nvSpPr>
        <p:spPr>
          <a:xfrm>
            <a:off x="8991600" y="3047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0" y="0"/>
            <a:ext cx="9144000" cy="25145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146304" y="639165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ctr" rtl="0">
              <a:spcBef>
                <a:spcPts val="440"/>
              </a:spcBef>
              <a:buClr>
                <a:schemeClr val="accent2"/>
              </a:buClr>
              <a:buFont typeface="Noto Sans Symbols"/>
              <a:buNone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ctr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ctr" rtl="0">
              <a:spcBef>
                <a:spcPts val="360"/>
              </a:spcBef>
              <a:buClr>
                <a:schemeClr val="accent5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ctr" rtl="0">
              <a:spcBef>
                <a:spcPts val="360"/>
              </a:spcBef>
              <a:buClr>
                <a:schemeClr val="accent6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ctr" rtl="0">
              <a:spcBef>
                <a:spcPts val="320"/>
              </a:spcBef>
              <a:buClr>
                <a:srgbClr val="B75640"/>
              </a:buClr>
              <a:buFont typeface="Georgia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ctr" rtl="0">
              <a:spcBef>
                <a:spcPts val="320"/>
              </a:spcBef>
              <a:buClr>
                <a:srgbClr val="7A6B62"/>
              </a:buClr>
              <a:buFont typeface="Georgia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ctr" rtl="0">
              <a:spcBef>
                <a:spcPts val="280"/>
              </a:spcBef>
              <a:buClr>
                <a:srgbClr val="B29D00"/>
              </a:buClr>
              <a:buFont typeface="Georgia"/>
              <a:buNone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33" name="Shape 33"/>
          <p:cNvCxnSpPr/>
          <p:nvPr/>
        </p:nvCxnSpPr>
        <p:spPr>
          <a:xfrm>
            <a:off x="155447" y="2420111"/>
            <a:ext cx="8833103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4" name="Shape 34"/>
          <p:cNvSpPr/>
          <p:nvPr/>
        </p:nvSpPr>
        <p:spPr>
          <a:xfrm>
            <a:off x="152400" y="152400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4267200" y="2115311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4361687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accent1"/>
              </a:buClr>
              <a:buFont typeface="Georgia"/>
              <a:buNone/>
              <a:defRPr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lt2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4361687" y="1026371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bg>
      <p:bgPr>
        <a:solidFill>
          <a:schemeClr val="lt2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5791200" y="6409944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67" name="Shape 67"/>
          <p:cNvCxnSpPr/>
          <p:nvPr/>
        </p:nvCxnSpPr>
        <p:spPr>
          <a:xfrm rot="10800000" flipH="1">
            <a:off x="4563080" y="1575652"/>
            <a:ext cx="8920" cy="4819556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599" cy="4681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9382" algn="l" rtl="0">
              <a:spcBef>
                <a:spcPts val="5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599" cy="4681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9382" algn="l" rtl="0">
              <a:spcBef>
                <a:spcPts val="5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bg>
      <p:bgPr>
        <a:solidFill>
          <a:schemeClr val="lt2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hape 71"/>
          <p:cNvCxnSpPr/>
          <p:nvPr/>
        </p:nvCxnSpPr>
        <p:spPr>
          <a:xfrm rot="10800000">
            <a:off x="4572000" y="2200274"/>
            <a:ext cx="0" cy="418795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72" name="Shape 72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152400" y="1371600"/>
            <a:ext cx="8833103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145922" y="6391655"/>
            <a:ext cx="8833103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7" cy="7329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40"/>
              </a:spcBef>
              <a:buClr>
                <a:schemeClr val="accent1"/>
              </a:buClr>
              <a:buFont typeface="Noto Sans Symbols"/>
              <a:buNone/>
              <a:defRPr sz="2200" b="1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28194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38760" algn="l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233680" algn="l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228600" algn="l" rtl="0">
              <a:spcBef>
                <a:spcPts val="320"/>
              </a:spcBef>
              <a:buClr>
                <a:schemeClr val="accent5"/>
              </a:buClr>
              <a:buFont typeface="Georgia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4" cy="7315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40"/>
              </a:spcBef>
              <a:buClr>
                <a:schemeClr val="accent1"/>
              </a:buClr>
              <a:buFont typeface="Noto Sans Symbols"/>
              <a:buNone/>
              <a:defRPr sz="2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28194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38760" algn="l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233680" algn="l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228600" algn="l" rtl="0">
              <a:spcBef>
                <a:spcPts val="320"/>
              </a:spcBef>
              <a:buClr>
                <a:schemeClr val="accent5"/>
              </a:buClr>
              <a:buFont typeface="Georgia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82" name="Shape 82"/>
          <p:cNvCxnSpPr/>
          <p:nvPr/>
        </p:nvCxnSpPr>
        <p:spPr>
          <a:xfrm>
            <a:off x="152400" y="1280159"/>
            <a:ext cx="8833103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83" name="Shape 83"/>
          <p:cNvSpPr/>
          <p:nvPr/>
        </p:nvSpPr>
        <p:spPr>
          <a:xfrm>
            <a:off x="152400" y="155447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599" cy="3822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6" name="Shape 86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4361687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Shape 124"/>
          <p:cNvCxnSpPr/>
          <p:nvPr/>
        </p:nvCxnSpPr>
        <p:spPr>
          <a:xfrm>
            <a:off x="152400" y="533400"/>
            <a:ext cx="8833103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Shape 129"/>
          <p:cNvSpPr/>
          <p:nvPr/>
        </p:nvSpPr>
        <p:spPr>
          <a:xfrm>
            <a:off x="152400" y="152400"/>
            <a:ext cx="8833103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152400" y="609600"/>
            <a:ext cx="2743199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152400" y="155447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1295400" y="22860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1389887" y="323087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 sz="24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399" cy="52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100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228600" algn="l" rtl="0">
              <a:spcBef>
                <a:spcPts val="2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1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91135" algn="l" rtl="0">
              <a:spcBef>
                <a:spcPts val="2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1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93675" algn="l" rtl="0">
              <a:spcBef>
                <a:spcPts val="18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71450" algn="l" rtl="0">
              <a:spcBef>
                <a:spcPts val="180"/>
              </a:spcBef>
              <a:buClr>
                <a:schemeClr val="accent5"/>
              </a:buClr>
              <a:buSzPct val="100000"/>
              <a:buFont typeface="Georgia"/>
              <a:buChar char="•"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149352" y="638838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dt" idx="10"/>
          </p:nvPr>
        </p:nvSpPr>
        <p:spPr>
          <a:xfrm>
            <a:off x="5788151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47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Pr>
        <a:solidFill>
          <a:schemeClr val="lt2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 rot="5400000">
            <a:off x="2269236" y="-443483"/>
            <a:ext cx="4599431" cy="853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2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7010400" y="0"/>
            <a:ext cx="21335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Shape 152"/>
          <p:cNvSpPr/>
          <p:nvPr/>
        </p:nvSpPr>
        <p:spPr>
          <a:xfrm>
            <a:off x="146304" y="639165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Shape 153"/>
          <p:cNvSpPr/>
          <p:nvPr/>
        </p:nvSpPr>
        <p:spPr>
          <a:xfrm>
            <a:off x="152400" y="155447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4" name="Shape 154"/>
          <p:cNvCxnSpPr/>
          <p:nvPr/>
        </p:nvCxnSpPr>
        <p:spPr>
          <a:xfrm rot="5400000">
            <a:off x="4021835" y="3278124"/>
            <a:ext cx="6245352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55" name="Shape 155"/>
          <p:cNvSpPr/>
          <p:nvPr/>
        </p:nvSpPr>
        <p:spPr>
          <a:xfrm>
            <a:off x="6839711" y="2925763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6934200" y="302025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6915911" y="300990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 rot="5400000">
            <a:off x="670716" y="-61117"/>
            <a:ext cx="5821365" cy="655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 rot="5400000">
            <a:off x="5189537" y="2506663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lt1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" name="Shape 47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9" name="Shape 49"/>
          <p:cNvSpPr/>
          <p:nvPr/>
        </p:nvSpPr>
        <p:spPr>
          <a:xfrm>
            <a:off x="8991600" y="1905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152400" y="2286000"/>
            <a:ext cx="8833103" cy="3047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155447" y="142352"/>
            <a:ext cx="8833103" cy="21396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1368425" y="2743200"/>
            <a:ext cx="6480174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281940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38760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233680" algn="l" rtl="0">
              <a:spcBef>
                <a:spcPts val="280"/>
              </a:spcBef>
              <a:buClr>
                <a:schemeClr val="accent4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228600" algn="l" rtl="0">
              <a:spcBef>
                <a:spcPts val="280"/>
              </a:spcBef>
              <a:buClr>
                <a:schemeClr val="accent5"/>
              </a:buClr>
              <a:buFont typeface="Georgia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146304" y="639165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Shape 54"/>
          <p:cNvSpPr/>
          <p:nvPr/>
        </p:nvSpPr>
        <p:spPr>
          <a:xfrm>
            <a:off x="152400" y="152400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57" name="Shape 57"/>
          <p:cNvCxnSpPr/>
          <p:nvPr/>
        </p:nvCxnSpPr>
        <p:spPr>
          <a:xfrm>
            <a:off x="152400" y="2438400"/>
            <a:ext cx="8833103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58" name="Shape 58"/>
          <p:cNvSpPr/>
          <p:nvPr/>
        </p:nvSpPr>
        <p:spPr>
          <a:xfrm>
            <a:off x="4267200" y="2115311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9" name="Shape 59"/>
          <p:cNvSpPr/>
          <p:nvPr/>
        </p:nvSpPr>
        <p:spPr>
          <a:xfrm>
            <a:off x="4361687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722312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 sz="42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980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149352" y="638838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7" name="Shape 17"/>
          <p:cNvSpPr/>
          <p:nvPr/>
        </p:nvSpPr>
        <p:spPr>
          <a:xfrm>
            <a:off x="152400" y="155447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8" name="Shape 18"/>
          <p:cNvCxnSpPr/>
          <p:nvPr/>
        </p:nvCxnSpPr>
        <p:spPr>
          <a:xfrm>
            <a:off x="152400" y="1276742"/>
            <a:ext cx="8833103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4361687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u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399" cy="45994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6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Shape 1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62748" y="4198619"/>
            <a:ext cx="2971799" cy="22021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2400" y="4198619"/>
            <a:ext cx="2923864" cy="22021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Shape 16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49296" y="4198619"/>
            <a:ext cx="2936241" cy="2202181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Shape 169"/>
          <p:cNvSpPr txBox="1">
            <a:spLocks noGrp="1"/>
          </p:cNvSpPr>
          <p:nvPr>
            <p:ph type="subTitle" idx="1"/>
          </p:nvPr>
        </p:nvSpPr>
        <p:spPr>
          <a:xfrm>
            <a:off x="2438400" y="1447801"/>
            <a:ext cx="41148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dirty="0" smtClean="0">
                <a:solidFill>
                  <a:schemeClr val="dk1"/>
                </a:solidFill>
              </a:rPr>
              <a:t>April</a:t>
            </a:r>
            <a:r>
              <a:rPr lang="en-US" sz="1600" b="1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dirty="0" smtClean="0">
                <a:solidFill>
                  <a:schemeClr val="dk1"/>
                </a:solidFill>
              </a:rPr>
              <a:t>11</a:t>
            </a:r>
            <a:r>
              <a:rPr lang="en-US" sz="1600" b="1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2017</a:t>
            </a:r>
            <a:endParaRPr lang="en-US" sz="1600" b="1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ctrTitle"/>
          </p:nvPr>
        </p:nvSpPr>
        <p:spPr>
          <a:xfrm>
            <a:off x="12123" y="381000"/>
            <a:ext cx="9144000" cy="9182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3200" dirty="0" smtClean="0">
                <a:solidFill>
                  <a:schemeClr val="dk1"/>
                </a:solidFill>
              </a:rPr>
              <a:t>Policy and Metrics</a:t>
            </a:r>
            <a:endParaRPr lang="en-US" sz="32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73" name="Shape 173"/>
          <p:cNvPicPr preferRelativeResize="0"/>
          <p:nvPr/>
        </p:nvPicPr>
        <p:blipFill rotWithShape="1">
          <a:blip r:embed="rId6">
            <a:alphaModFix/>
          </a:blip>
          <a:srcRect r="14576"/>
          <a:stretch/>
        </p:blipFill>
        <p:spPr>
          <a:xfrm>
            <a:off x="285425" y="1059182"/>
            <a:ext cx="1467175" cy="1226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19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91400" y="990600"/>
            <a:ext cx="1524000" cy="13006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Guide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676400"/>
            <a:ext cx="8503920" cy="4572000"/>
          </a:xfrm>
        </p:spPr>
        <p:txBody>
          <a:bodyPr/>
          <a:lstStyle/>
          <a:p>
            <a:pPr marL="630238" indent="-457200">
              <a:spcBef>
                <a:spcPts val="1800"/>
              </a:spcBef>
            </a:pPr>
            <a:r>
              <a:rPr lang="en-US" dirty="0" smtClean="0"/>
              <a:t>Continue incomplete conversations from throughout the day</a:t>
            </a:r>
          </a:p>
          <a:p>
            <a:pPr marL="630238" indent="-457200">
              <a:spcBef>
                <a:spcPts val="1800"/>
              </a:spcBef>
            </a:pPr>
            <a:r>
              <a:rPr lang="en-US" dirty="0" smtClean="0"/>
              <a:t>Identify 2-4 priority actions for implementation in 2017/2018, including responsible agency</a:t>
            </a:r>
          </a:p>
          <a:p>
            <a:pPr marL="630238" indent="-457200">
              <a:spcBef>
                <a:spcPts val="1800"/>
              </a:spcBef>
            </a:pPr>
            <a:r>
              <a:rPr lang="en-US" dirty="0" smtClean="0"/>
              <a:t>If time allows, begin discussing how to move forward with these actions</a:t>
            </a:r>
          </a:p>
          <a:p>
            <a:pPr marL="461963" indent="-288925">
              <a:spcBef>
                <a:spcPts val="1800"/>
              </a:spcBef>
            </a:pPr>
            <a:endParaRPr lang="en-US" dirty="0" smtClean="0"/>
          </a:p>
          <a:p>
            <a:pPr marL="461963" indent="-288925"/>
            <a:endParaRPr lang="en-US" dirty="0" smtClean="0"/>
          </a:p>
          <a:p>
            <a:pPr marL="461963" indent="-28892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2743200"/>
            <a:ext cx="8534400" cy="167322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2" y="152400"/>
            <a:ext cx="7772400" cy="1524000"/>
          </a:xfrm>
        </p:spPr>
        <p:txBody>
          <a:bodyPr/>
          <a:lstStyle/>
          <a:p>
            <a:r>
              <a:rPr lang="en-US" dirty="0" smtClean="0"/>
              <a:t>School District Engagement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7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ELIT Survey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676400"/>
            <a:ext cx="8503920" cy="4572000"/>
          </a:xfrm>
        </p:spPr>
        <p:txBody>
          <a:bodyPr/>
          <a:lstStyle/>
          <a:p>
            <a:pPr marL="461963" indent="-288925">
              <a:spcBef>
                <a:spcPts val="1200"/>
              </a:spcBef>
            </a:pPr>
            <a:r>
              <a:rPr lang="en-US" dirty="0" smtClean="0"/>
              <a:t>OMB approved survey ready for distribution </a:t>
            </a:r>
            <a:br>
              <a:rPr lang="en-US" dirty="0" smtClean="0"/>
            </a:br>
            <a:r>
              <a:rPr lang="en-US" dirty="0" smtClean="0"/>
              <a:t>May 1, 2017</a:t>
            </a:r>
          </a:p>
          <a:p>
            <a:pPr marL="461963" indent="-288925">
              <a:spcBef>
                <a:spcPts val="1200"/>
              </a:spcBef>
            </a:pPr>
            <a:r>
              <a:rPr lang="en-US" dirty="0" smtClean="0"/>
              <a:t>Due date September 30, 2017</a:t>
            </a:r>
          </a:p>
          <a:p>
            <a:pPr marL="461963" indent="-288925">
              <a:spcBef>
                <a:spcPts val="1200"/>
              </a:spcBef>
            </a:pPr>
            <a:r>
              <a:rPr lang="en-US" dirty="0" smtClean="0"/>
              <a:t>States can include up to 3 state specific questions</a:t>
            </a:r>
          </a:p>
          <a:p>
            <a:pPr marL="461963" indent="-288925">
              <a:spcBef>
                <a:spcPts val="1200"/>
              </a:spcBef>
            </a:pPr>
            <a:r>
              <a:rPr lang="en-US" dirty="0" smtClean="0"/>
              <a:t>Ask questions in three areas:</a:t>
            </a:r>
          </a:p>
          <a:p>
            <a:pPr marL="736283" lvl="1" indent="-288925">
              <a:spcBef>
                <a:spcPts val="1200"/>
              </a:spcBef>
            </a:pPr>
            <a:r>
              <a:rPr lang="en-US" dirty="0" smtClean="0"/>
              <a:t>Environmental </a:t>
            </a:r>
            <a:r>
              <a:rPr lang="en-US" dirty="0"/>
              <a:t>literacy </a:t>
            </a:r>
            <a:r>
              <a:rPr lang="en-US" dirty="0" smtClean="0"/>
              <a:t>Planning</a:t>
            </a:r>
            <a:endParaRPr lang="en-US" dirty="0"/>
          </a:p>
          <a:p>
            <a:pPr marL="736283" lvl="1" indent="-288925">
              <a:spcBef>
                <a:spcPts val="1200"/>
              </a:spcBef>
            </a:pPr>
            <a:r>
              <a:rPr lang="en-US" dirty="0"/>
              <a:t>Student Participation in MWEEs in each grade band</a:t>
            </a:r>
          </a:p>
          <a:p>
            <a:pPr marL="736283" lvl="1" indent="-288925">
              <a:spcBef>
                <a:spcPts val="1200"/>
              </a:spcBef>
            </a:pPr>
            <a:r>
              <a:rPr lang="en-US" dirty="0"/>
              <a:t>Sustainable Schools</a:t>
            </a:r>
          </a:p>
          <a:p>
            <a:pPr marL="461963" indent="-288925">
              <a:spcBef>
                <a:spcPts val="1800"/>
              </a:spcBef>
            </a:pPr>
            <a:endParaRPr lang="en-US" dirty="0" smtClean="0"/>
          </a:p>
          <a:p>
            <a:pPr marL="461963" indent="-288925">
              <a:spcBef>
                <a:spcPts val="1800"/>
              </a:spcBef>
            </a:pPr>
            <a:endParaRPr lang="en-US" dirty="0" smtClean="0"/>
          </a:p>
          <a:p>
            <a:pPr marL="461963" indent="-288925"/>
            <a:endParaRPr lang="en-US" dirty="0" smtClean="0"/>
          </a:p>
          <a:p>
            <a:pPr marL="461963" indent="-28892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47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Guide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03920" cy="4572000"/>
          </a:xfrm>
        </p:spPr>
        <p:txBody>
          <a:bodyPr/>
          <a:lstStyle/>
          <a:p>
            <a:pPr marL="173038" indent="0">
              <a:spcBef>
                <a:spcPts val="1800"/>
              </a:spcBef>
              <a:buNone/>
            </a:pPr>
            <a:r>
              <a:rPr lang="en-US" dirty="0" smtClean="0"/>
              <a:t>For states:</a:t>
            </a:r>
          </a:p>
          <a:p>
            <a:pPr marL="461963" indent="-288925">
              <a:spcBef>
                <a:spcPts val="1800"/>
              </a:spcBef>
            </a:pPr>
            <a:r>
              <a:rPr lang="en-US" dirty="0" smtClean="0"/>
              <a:t>What can you do to distribute the ELIT survey so we get a strong response rate?</a:t>
            </a:r>
          </a:p>
          <a:p>
            <a:pPr marL="461963" indent="-288925">
              <a:spcBef>
                <a:spcPts val="1800"/>
              </a:spcBef>
            </a:pPr>
            <a:r>
              <a:rPr lang="en-US" dirty="0" smtClean="0"/>
              <a:t>What 3 questions would you like to include on ELIT to ask school districts?</a:t>
            </a:r>
          </a:p>
          <a:p>
            <a:pPr marL="173038" indent="0">
              <a:spcBef>
                <a:spcPts val="1800"/>
              </a:spcBef>
              <a:buNone/>
            </a:pPr>
            <a:r>
              <a:rPr lang="en-US" dirty="0" smtClean="0"/>
              <a:t>For everyone:</a:t>
            </a:r>
          </a:p>
          <a:p>
            <a:pPr marL="630238" indent="-457200">
              <a:spcBef>
                <a:spcPts val="1800"/>
              </a:spcBef>
            </a:pPr>
            <a:r>
              <a:rPr lang="en-US" dirty="0" smtClean="0"/>
              <a:t>What can you do to encourage and support LEAs in developing and implementing systemic programs?</a:t>
            </a:r>
          </a:p>
          <a:p>
            <a:pPr marL="461963" indent="-288925">
              <a:spcBef>
                <a:spcPts val="1800"/>
              </a:spcBef>
            </a:pPr>
            <a:endParaRPr lang="en-US" dirty="0" smtClean="0"/>
          </a:p>
          <a:p>
            <a:pPr marL="461963" indent="-288925"/>
            <a:endParaRPr lang="en-US" dirty="0" smtClean="0"/>
          </a:p>
          <a:p>
            <a:pPr marL="461963" indent="-28892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2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2" y="152400"/>
            <a:ext cx="7772400" cy="1524000"/>
          </a:xfrm>
        </p:spPr>
        <p:txBody>
          <a:bodyPr/>
          <a:lstStyle/>
          <a:p>
            <a:r>
              <a:rPr lang="en-US" dirty="0" smtClean="0"/>
              <a:t>Education Directive 98-1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74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Council/Bay Program will…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676400"/>
            <a:ext cx="8503920" cy="4572000"/>
          </a:xfrm>
        </p:spPr>
        <p:txBody>
          <a:bodyPr/>
          <a:lstStyle/>
          <a:p>
            <a:pPr marL="465138" indent="-344488">
              <a:spcBef>
                <a:spcPts val="1800"/>
              </a:spcBef>
            </a:pPr>
            <a:r>
              <a:rPr lang="en-US" dirty="0" smtClean="0"/>
              <a:t>Encourage </a:t>
            </a:r>
            <a:r>
              <a:rPr lang="en-US" dirty="0"/>
              <a:t>the State Departments of </a:t>
            </a:r>
            <a:r>
              <a:rPr lang="en-US" dirty="0" smtClean="0"/>
              <a:t>Education become/remain </a:t>
            </a:r>
            <a:r>
              <a:rPr lang="en-US" dirty="0"/>
              <a:t>active partners in the Bay </a:t>
            </a:r>
            <a:r>
              <a:rPr lang="en-US" dirty="0" smtClean="0"/>
              <a:t>Program</a:t>
            </a:r>
            <a:endParaRPr lang="en-US" dirty="0"/>
          </a:p>
          <a:p>
            <a:pPr marL="465138" lvl="0" indent="-344488">
              <a:spcBef>
                <a:spcPts val="1800"/>
              </a:spcBef>
            </a:pPr>
            <a:r>
              <a:rPr lang="en-US" dirty="0"/>
              <a:t>Maintain the Education </a:t>
            </a:r>
            <a:r>
              <a:rPr lang="en-US" dirty="0" smtClean="0"/>
              <a:t>Workgroup</a:t>
            </a:r>
            <a:endParaRPr lang="en-US" dirty="0"/>
          </a:p>
          <a:p>
            <a:pPr marL="465138" indent="-344488">
              <a:spcBef>
                <a:spcPts val="1800"/>
              </a:spcBef>
            </a:pPr>
            <a:r>
              <a:rPr lang="en-US" dirty="0" smtClean="0"/>
              <a:t>Convene a biennial </a:t>
            </a:r>
            <a:r>
              <a:rPr lang="en-US" dirty="0"/>
              <a:t>Environmental Literacy Leadership Summit to bring together the Superintendents of </a:t>
            </a:r>
            <a:r>
              <a:rPr lang="en-US" dirty="0" smtClean="0"/>
              <a:t>Education, state </a:t>
            </a:r>
            <a:r>
              <a:rPr lang="en-US" dirty="0"/>
              <a:t>natural resource agencies, </a:t>
            </a:r>
            <a:r>
              <a:rPr lang="en-US" dirty="0" smtClean="0"/>
              <a:t>and others </a:t>
            </a:r>
          </a:p>
          <a:p>
            <a:pPr marL="465138" indent="-344488">
              <a:spcBef>
                <a:spcPts val="1800"/>
              </a:spcBef>
            </a:pPr>
            <a:r>
              <a:rPr lang="en-US" dirty="0" smtClean="0"/>
              <a:t>Report </a:t>
            </a:r>
            <a:r>
              <a:rPr lang="en-US" dirty="0"/>
              <a:t>outcomes of the Education Summit </a:t>
            </a:r>
            <a:r>
              <a:rPr lang="en-US" dirty="0" smtClean="0"/>
              <a:t>to </a:t>
            </a:r>
            <a:r>
              <a:rPr lang="en-US" dirty="0"/>
              <a:t>the Executive </a:t>
            </a:r>
            <a:r>
              <a:rPr lang="en-US" dirty="0" smtClean="0"/>
              <a:t>Council</a:t>
            </a:r>
          </a:p>
          <a:p>
            <a:pPr marL="461963" indent="-28892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46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signed onto outcomes will…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600200"/>
            <a:ext cx="8503920" cy="4572000"/>
          </a:xfrm>
        </p:spPr>
        <p:txBody>
          <a:bodyPr/>
          <a:lstStyle/>
          <a:p>
            <a:pPr marL="273050" lvl="0" indent="-273050"/>
            <a:r>
              <a:rPr lang="en-US" sz="2600" dirty="0" smtClean="0"/>
              <a:t>Participate in </a:t>
            </a:r>
            <a:r>
              <a:rPr lang="en-US" sz="2600" dirty="0"/>
              <a:t>Education </a:t>
            </a:r>
            <a:r>
              <a:rPr lang="en-US" sz="2600" dirty="0" smtClean="0"/>
              <a:t>Workgroup</a:t>
            </a:r>
            <a:endParaRPr lang="en-US" sz="2600" dirty="0"/>
          </a:p>
          <a:p>
            <a:pPr marL="273050" lvl="0" indent="-273050"/>
            <a:r>
              <a:rPr lang="en-US" sz="2600" dirty="0"/>
              <a:t>Provide actions </a:t>
            </a:r>
            <a:r>
              <a:rPr lang="en-US" sz="2600" dirty="0" smtClean="0"/>
              <a:t>for </a:t>
            </a:r>
            <a:r>
              <a:rPr lang="en-US" sz="2600" dirty="0"/>
              <a:t>biennial </a:t>
            </a:r>
            <a:r>
              <a:rPr lang="en-US" sz="2600" dirty="0" err="1" smtClean="0"/>
              <a:t>workplans</a:t>
            </a:r>
            <a:endParaRPr lang="en-US" sz="2600" dirty="0"/>
          </a:p>
          <a:p>
            <a:pPr marL="273050" lvl="0" indent="-273050"/>
            <a:r>
              <a:rPr lang="en-US" sz="2600" dirty="0"/>
              <a:t>Support </a:t>
            </a:r>
            <a:r>
              <a:rPr lang="en-US" sz="2600" dirty="0" smtClean="0"/>
              <a:t>state </a:t>
            </a:r>
            <a:r>
              <a:rPr lang="en-US" sz="2600" dirty="0"/>
              <a:t>interagency </a:t>
            </a:r>
            <a:r>
              <a:rPr lang="en-US" sz="2600" dirty="0" smtClean="0"/>
              <a:t>EL group led </a:t>
            </a:r>
            <a:r>
              <a:rPr lang="en-US" sz="2600" dirty="0"/>
              <a:t>or co-led by </a:t>
            </a:r>
            <a:r>
              <a:rPr lang="en-US" sz="2600" dirty="0" smtClean="0"/>
              <a:t>state </a:t>
            </a:r>
            <a:r>
              <a:rPr lang="en-US" sz="2600" dirty="0"/>
              <a:t>department of </a:t>
            </a:r>
            <a:r>
              <a:rPr lang="en-US" sz="2600" dirty="0" smtClean="0"/>
              <a:t>education</a:t>
            </a:r>
            <a:endParaRPr lang="en-US" sz="2600" dirty="0"/>
          </a:p>
          <a:p>
            <a:pPr marL="273050" lvl="0" indent="-273050"/>
            <a:r>
              <a:rPr lang="en-US" sz="2600" dirty="0"/>
              <a:t>Encourage each Department of </a:t>
            </a:r>
            <a:r>
              <a:rPr lang="en-US" sz="2600" dirty="0" smtClean="0"/>
              <a:t>Education to:</a:t>
            </a:r>
            <a:endParaRPr lang="en-US" sz="2600" dirty="0"/>
          </a:p>
          <a:p>
            <a:pPr marL="514350" lvl="1" indent="-117475"/>
            <a:r>
              <a:rPr lang="en-US" dirty="0"/>
              <a:t>Encourage and support school districts </a:t>
            </a:r>
            <a:r>
              <a:rPr lang="en-US" dirty="0" smtClean="0"/>
              <a:t>to conduct EL</a:t>
            </a:r>
            <a:endParaRPr lang="en-US" dirty="0"/>
          </a:p>
          <a:p>
            <a:pPr marL="514350" lvl="1" indent="-117475"/>
            <a:r>
              <a:rPr lang="en-US" dirty="0" smtClean="0"/>
              <a:t>Collect </a:t>
            </a:r>
            <a:r>
              <a:rPr lang="en-US" dirty="0"/>
              <a:t>data and information from local school </a:t>
            </a:r>
            <a:r>
              <a:rPr lang="en-US" dirty="0" smtClean="0"/>
              <a:t>districts</a:t>
            </a:r>
            <a:endParaRPr lang="en-US" dirty="0"/>
          </a:p>
          <a:p>
            <a:pPr marL="514350" lvl="1" indent="-117475"/>
            <a:r>
              <a:rPr lang="en-US" dirty="0"/>
              <a:t>Send senior level </a:t>
            </a:r>
            <a:r>
              <a:rPr lang="en-US" dirty="0" smtClean="0"/>
              <a:t>reps </a:t>
            </a:r>
            <a:r>
              <a:rPr lang="en-US" dirty="0"/>
              <a:t>to biennial </a:t>
            </a:r>
            <a:r>
              <a:rPr lang="en-US" dirty="0" smtClean="0"/>
              <a:t>Management Board meetings </a:t>
            </a:r>
            <a:r>
              <a:rPr lang="en-US" dirty="0"/>
              <a:t>focused on </a:t>
            </a:r>
            <a:r>
              <a:rPr lang="en-US" dirty="0" smtClean="0"/>
              <a:t>EL progress; Alert PSC </a:t>
            </a:r>
            <a:r>
              <a:rPr lang="en-US" dirty="0"/>
              <a:t>if issues </a:t>
            </a:r>
            <a:r>
              <a:rPr lang="en-US" dirty="0" smtClean="0"/>
              <a:t>arise</a:t>
            </a:r>
            <a:endParaRPr lang="en-US" dirty="0"/>
          </a:p>
          <a:p>
            <a:pPr marL="514350" lvl="1" indent="-117475"/>
            <a:r>
              <a:rPr lang="en-US" dirty="0" smtClean="0"/>
              <a:t>Provide annual summary </a:t>
            </a:r>
            <a:r>
              <a:rPr lang="en-US" dirty="0"/>
              <a:t>to their Executive Council </a:t>
            </a:r>
            <a:r>
              <a:rPr lang="en-US" dirty="0" smtClean="0"/>
              <a:t>member</a:t>
            </a:r>
          </a:p>
          <a:p>
            <a:pPr marL="273050" indent="-273050"/>
            <a:r>
              <a:rPr lang="en-US" sz="2600" dirty="0" smtClean="0"/>
              <a:t>Invite </a:t>
            </a:r>
            <a:r>
              <a:rPr lang="en-US" sz="2600" dirty="0"/>
              <a:t>and encourage </a:t>
            </a:r>
            <a:r>
              <a:rPr lang="en-US" sz="2600" dirty="0" smtClean="0"/>
              <a:t>higher </a:t>
            </a:r>
            <a:r>
              <a:rPr lang="en-US" sz="2600" dirty="0"/>
              <a:t>education to </a:t>
            </a:r>
            <a:r>
              <a:rPr lang="en-US" sz="2600" dirty="0" smtClean="0"/>
              <a:t>get involved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31770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Guide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752600"/>
            <a:ext cx="8503920" cy="4572000"/>
          </a:xfrm>
        </p:spPr>
        <p:txBody>
          <a:bodyPr/>
          <a:lstStyle/>
          <a:p>
            <a:pPr marL="461963" indent="-288925">
              <a:spcBef>
                <a:spcPts val="1800"/>
              </a:spcBef>
            </a:pPr>
            <a:r>
              <a:rPr lang="en-US" dirty="0" smtClean="0"/>
              <a:t>Review revisions to Directive 98-1 to ensure that they will work for your agency/state</a:t>
            </a:r>
          </a:p>
          <a:p>
            <a:pPr marL="461963" indent="-288925">
              <a:spcBef>
                <a:spcPts val="1800"/>
              </a:spcBef>
            </a:pPr>
            <a:r>
              <a:rPr lang="en-US" dirty="0" smtClean="0"/>
              <a:t>Be ready to indicate whether your table supports moving the directive forward as is, supports with changes, or does not support moving the document forward.</a:t>
            </a:r>
          </a:p>
          <a:p>
            <a:pPr marL="461963" indent="-288925">
              <a:spcBef>
                <a:spcPts val="1800"/>
              </a:spcBef>
            </a:pPr>
            <a:r>
              <a:rPr lang="en-US" dirty="0" smtClean="0"/>
              <a:t>If changes are requested, be prepared to provide written comments</a:t>
            </a:r>
          </a:p>
          <a:p>
            <a:pPr marL="461963" indent="-288925"/>
            <a:endParaRPr lang="en-US" dirty="0" smtClean="0"/>
          </a:p>
          <a:p>
            <a:pPr marL="461963" indent="-28892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32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2" y="152400"/>
            <a:ext cx="7772400" cy="1524000"/>
          </a:xfrm>
        </p:spPr>
        <p:txBody>
          <a:bodyPr/>
          <a:lstStyle/>
          <a:p>
            <a:r>
              <a:rPr lang="en-US" dirty="0" smtClean="0"/>
              <a:t>State Discussions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63377"/>
      </p:ext>
    </p:extLst>
  </p:cSld>
  <p:clrMapOvr>
    <a:masterClrMapping/>
  </p:clrMapOvr>
</p:sld>
</file>

<file path=ppt/theme/theme1.xml><?xml version="1.0" encoding="utf-8"?>
<a:theme xmlns:a="http://schemas.openxmlformats.org/drawingml/2006/main" name="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6594</TotalTime>
  <Words>366</Words>
  <Application>Microsoft Office PowerPoint</Application>
  <PresentationFormat>On-screen Show (4:3)</PresentationFormat>
  <Paragraphs>55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Noto Sans Symbols</vt:lpstr>
      <vt:lpstr>Calibri</vt:lpstr>
      <vt:lpstr>Georgia</vt:lpstr>
      <vt:lpstr>Wingdings</vt:lpstr>
      <vt:lpstr>Civic</vt:lpstr>
      <vt:lpstr>Policy and Metrics</vt:lpstr>
      <vt:lpstr>School District Engagement</vt:lpstr>
      <vt:lpstr>ELIT Survey</vt:lpstr>
      <vt:lpstr>Discussion Guide</vt:lpstr>
      <vt:lpstr>Education Directive 98-1</vt:lpstr>
      <vt:lpstr>Executive Council/Bay Program will…</vt:lpstr>
      <vt:lpstr>States signed onto outcomes will…</vt:lpstr>
      <vt:lpstr>Discussion Guide</vt:lpstr>
      <vt:lpstr>State Discussions</vt:lpstr>
      <vt:lpstr>Discussion Guide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MWEE?</dc:title>
  <dc:creator>Shannon_Sprague</dc:creator>
  <cp:lastModifiedBy>Pizzala, Andrew Michael</cp:lastModifiedBy>
  <cp:revision>85</cp:revision>
  <cp:lastPrinted>2016-03-02T19:00:56Z</cp:lastPrinted>
  <dcterms:modified xsi:type="dcterms:W3CDTF">2017-04-13T16:14:23Z</dcterms:modified>
</cp:coreProperties>
</file>