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sldIdLst>
    <p:sldId id="427" r:id="rId5"/>
    <p:sldId id="786" r:id="rId6"/>
    <p:sldId id="826" r:id="rId7"/>
    <p:sldId id="829" r:id="rId8"/>
    <p:sldId id="823" r:id="rId9"/>
    <p:sldId id="828" r:id="rId10"/>
    <p:sldId id="827" r:id="rId11"/>
    <p:sldId id="455" r:id="rId12"/>
    <p:sldId id="831" r:id="rId13"/>
    <p:sldId id="833" r:id="rId14"/>
    <p:sldId id="812" r:id="rId15"/>
    <p:sldId id="825" r:id="rId16"/>
    <p:sldId id="793" r:id="rId17"/>
    <p:sldId id="802" r:id="rId18"/>
    <p:sldId id="830" r:id="rId19"/>
    <p:sldId id="440" r:id="rId20"/>
  </p:sldIdLst>
  <p:sldSz cx="9144000" cy="6858000" type="screen4x3"/>
  <p:notesSz cx="7053263" cy="93091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E825-CA6F-F996-5A27-B532DC396C46}" name="John Miller" initials="JM" userId="S::john.miller@chaberton.com::43a86320-8bb5-45bc-864a-6f27f17337e6" providerId="AD"/>
  <p188:author id="{5DE3AA93-0A02-2C34-0834-82D247980037}" name="Michael Doniger" initials="MD" userId="S::Mike.Doniger@chaberton.com::83b70272-f2c1-4ed5-ad93-b88fe8afd5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McGehee" initials="MM" lastIdx="1" clrIdx="0">
    <p:extLst>
      <p:ext uri="{19B8F6BF-5375-455C-9EA6-DF929625EA0E}">
        <p15:presenceInfo xmlns:p15="http://schemas.microsoft.com/office/powerpoint/2012/main" userId="062ae0394cf0b2dd" providerId="Windows Live"/>
      </p:ext>
    </p:extLst>
  </p:cmAuthor>
  <p:cmAuthor id="2" name="Ryan Boswell" initials="RB" lastIdx="16" clrIdx="1">
    <p:extLst>
      <p:ext uri="{19B8F6BF-5375-455C-9EA6-DF929625EA0E}">
        <p15:presenceInfo xmlns:p15="http://schemas.microsoft.com/office/powerpoint/2012/main" userId="S::Ryan.Boswell@chaberton.com::c6832300-84f6-4efb-b89d-2c8b3d593020" providerId="AD"/>
      </p:ext>
    </p:extLst>
  </p:cmAuthor>
  <p:cmAuthor id="3" name="John Miller" initials="JM" lastIdx="7" clrIdx="2">
    <p:extLst>
      <p:ext uri="{19B8F6BF-5375-455C-9EA6-DF929625EA0E}">
        <p15:presenceInfo xmlns:p15="http://schemas.microsoft.com/office/powerpoint/2012/main" userId="S::john.miller@chaberton.com::43a86320-8bb5-45bc-864a-6f27f17337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694"/>
    <a:srgbClr val="08AD47"/>
    <a:srgbClr val="FFFF99"/>
    <a:srgbClr val="EC6034"/>
    <a:srgbClr val="25B95E"/>
    <a:srgbClr val="9FE0B8"/>
    <a:srgbClr val="FFC000"/>
    <a:srgbClr val="FFFFFF"/>
    <a:srgbClr val="0DAF4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81" autoAdjust="0"/>
  </p:normalViewPr>
  <p:slideViewPr>
    <p:cSldViewPr snapToGrid="0">
      <p:cViewPr varScale="1">
        <p:scale>
          <a:sx n="111" d="100"/>
          <a:sy n="111" d="100"/>
        </p:scale>
        <p:origin x="161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22:59:56.125"/>
    </inkml:context>
    <inkml:brush xml:id="br0">
      <inkml:brushProperty name="width" value="0.05" units="cm"/>
      <inkml:brushProperty name="height" value="0.05" units="cm"/>
      <inkml:brushProperty name="color" value="#F8F8F8"/>
    </inkml:brush>
  </inkml:definitions>
  <inkml:trace contextRef="#ctx0" brushRef="#br0">30 2 24575,'13'0'0,"14"3"0,-11 0 0,25-3 0,-1 2 0,-27 0 0,7 1 0,-14-3 0,0 1 0,0 0 0,0-1 0,-1 1 0,1 1 0,7 2 0,-13-4 0,0 0 0,1 0 0,-1 1 0,1-1 0,-1 0 0,1 0 0,-1 0 0,0 0 0,0 0 0,1 0 0,-1 0 0,1 0 0,0 0 0,-1 0 0,0 0 0,0 0 0,1 0 0,-1 0 0,1 0 0,-1 0 0,1-1 0,-1 1 0,0 0 0,0 0 0,1-1 0,-1 1 0,1 0 0,-1 0 0,0 0 0,1 0 0,-1-1 0,0 1 0,0-1 0,0 1 0,0-1 0,1 1 0,-1 0 0,0 0 0,0-1 0,1 1 0,-1-1 0,0 1 0,0-1 0,0 1 0,0 0 0,0-1 0,4-7 0,-21 5 0,3 0 0,-1 2 0,1 0 0,-25 2 0,9 0 0,15-1 0,5-1 0,1 1 0,-1 1 0,0-1 0,-16 5 0,24-4 0,0-1 0,-1 2 0,1-1 0,0 0 0,-3 3 0,3-3 0,1 1 0,-2-1 0,1 0 0,1 0 0,-2 0 0,-2 1 0,4-2 10,0 0 0,-1 0 0,2 0 0,-2 0 0,1 0 0,0 0-1,-1-1 1,2 1 0,-2 0 0,-1-1 0,-6-2-1484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23:00:58.892"/>
    </inkml:context>
    <inkml:brush xml:id="br0">
      <inkml:brushProperty name="width" value="0.05" units="cm"/>
      <inkml:brushProperty name="height" value="0.05" units="cm"/>
      <inkml:brushProperty name="color" value="#B6B6B6"/>
    </inkml:brush>
  </inkml:definitions>
  <inkml:trace contextRef="#ctx0" brushRef="#br0">1 1 24575,'30'-1'0,"33"2"0,-61 0 0,1-1 0,0 0 0,0 1 0,3 2 0,-4-2 0,0 0 0,0-1 0,1 1 0,0 0 0,3 0 0,102 1-277,-84-2-811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23:01:49.181"/>
    </inkml:context>
    <inkml:brush xml:id="br0">
      <inkml:brushProperty name="width" value="0.05" units="cm"/>
      <inkml:brushProperty name="height" value="0.05" units="cm"/>
      <inkml:brushProperty name="color" value="#F8F8F8"/>
    </inkml:brush>
  </inkml:definitions>
  <inkml:trace contextRef="#ctx0" brushRef="#br0">17 13 24575,'32'5'0,"-7"-5"0,-17-1 0,0 1 0,16 1 0,-4 5 0,-16-4 0,0-1 0,0 0 0,0 1 0,7-1 0,30 5 0,-38-6 0,0 1 0,0-1 0,0 1 0,4 1 0,-4-1 0,0 0 0,0 0 0,0-1 0,6 1 0,109-1 0,-117 0 0,-1 0 0,1 0 0,-1 0 0,0 0 0,0 0 0,1 0 0,-1 0 0,1 0 0,-1 0 0,0 0 0,1 0 0,-1 0 0,0 0 0,0 0 0,1 0 0,-1 0 0,1-1 0,-1 1 0,0 0 0,1 0 0,-1-1 0,0 1 0,0 0 0,0-1 0,0 1 0,1 0 0,-1 0 0,0 0 0,1 0 0,-1-1 0,0 1 0,0-1 0,0 1 0,1 0 0,-1-1 0,0 1 0,0-1 0,0 1 0,0-1 0,-1 0 0,1 1 0,0 0 0,-1-1 0,1 1 0,0-1 0,-1 0 0,1 1 0,0 0 0,0 0 0,-1-1 0,1 1 0,-1-1 0,1 1 0,-1-1 0,1 1 0,0 0 0,-1 0 0,1 0 0,-1 0 0,0 0 0,1-1 0,-1 1 0,-8-2 0,0 0 0,-1 1 0,1 0 0,-16 0 0,-11 0 0,32 0 0,-1 0 0,2 0 0,-2 0 0,-5-4 0,-10-1 0,5 3 0,-1 2 0,1 0 0,-27 2 0,10 0 0,30-1 0,0-1 0,-1 1 0,1 0 0,0 0 0,0 0 0,-1 1 0,1-1 0,0 0 0,0 0 0,-1 1 0,1 0 0,0 0 0,0 0 0,0 0 0,0 0 0,-3 2 0,2 0 0,0-2 0,0 1 0,0-1 0,0 1 0,-1-1 0,1 0 0,0 0 0,-1 0 0,1 0 0,-1-1 0,1 1 0,0-1 0,-1 0 0,-6 0 0,36 5 0,-15-3 0,0 0 0,1-1 0,-1-1 0,16 0 0,-83 6 0,26 3 0,23-8 0,5-1 0,6 0 0,-1 0 0,10 0 0,-8 1 0,-1-1 0,1 0 0,-1 0 0,1-1 0,0 0 0,0 0 0,-2 1 0,8-3 0,-7 1 0,1 0 0,0 1 0,0 0 0,-1 0 0,1 0 0,8 0 0,31 3 0,-9-1 0,8-1 0,35 0 0,-72 0 0,-1-1 0,0 0 0,0 0 0,0-1 0,0 1 0,6-4 0,30-8 0,-28 10-1365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23:01:49.603"/>
    </inkml:context>
    <inkml:brush xml:id="br0">
      <inkml:brushProperty name="width" value="0.05" units="cm"/>
      <inkml:brushProperty name="height" value="0.05" units="cm"/>
      <inkml:brushProperty name="color" value="#F8F8F8"/>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23:01:54.937"/>
    </inkml:context>
    <inkml:brush xml:id="br0">
      <inkml:brushProperty name="width" value="0.05" units="cm"/>
      <inkml:brushProperty name="height" value="0.05" units="cm"/>
      <inkml:brushProperty name="color" value="#F8F8F8"/>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23:02:28.445"/>
    </inkml:context>
    <inkml:brush xml:id="br0">
      <inkml:brushProperty name="width" value="0.05" units="cm"/>
      <inkml:brushProperty name="height" value="0.05" units="cm"/>
      <inkml:brushProperty name="color" value="#C0C0C0"/>
    </inkml:brush>
  </inkml:definitions>
  <inkml:trace contextRef="#ctx0" brushRef="#br0">8 54 24575,'6'0'0,"0"0"0,1-1 0,-1 0 0,0 0 0,0 0 0,11-4 0,-11 2 0,0 0 0,1 1 0,10-2 0,38-6 0,-10 4 0,-44 6 0,0 0 0,-1 0 0,0 0 0,1 0 0,0-1 0,0 1 0,-1 0 0,0-1 0,1 1 0,-1 0 0,1 0 0,0 0 0,-1-1 0,0 1 0,0-1 0,1 1 0,-1-1 0,1 1 0,-1 0 0,1-1 0,-1 1 0,0-1 0,0 0 0,0 1 0,1 0 0,-1-1 0,0 0 0,0 1 0,0 0 0,0-1 0,0 1 0,0 0 0,0 0 0,0 0 0,0 0 0,0 0 0,0-1 0,0 1 0,0 0 0,0 0 0,0-1 0,-1 1 0,1 0 0,0 0 0,0-1 0,0 1 0,0 0 0,0 0 0,0 0 0,0 0 0,0 0 0,-1 0 0,1-1 0,-1 1 0,1 0 0,-1 0 0,1-1 0,0 1 0,-1 0 0,0 0 0,0 0 0,1 0 0,0 0 0,-1 0 0,1 0 0,-1 0 0,0 0 0,1 0 0,-22 2 0,20-2 0,-1-1 0,0 1 0,0 1 0,1-1 0,-1 0 0,1 0 0,-1 1 0,1 0 0,-1 0 0,0-1 0,1 1 0,-1 1 0,-2 1 0,3-3 0,0 2 0,0-1 0,0-1 0,0 1 0,1 0 0,-2-1 0,2 1 0,-1-1 0,-1 0 0,2 0 0,-1 0 0,-1 0 0,-1 0 0,1 0 0,1 0 0,-1 0 0,0 0 0,0 0 0,0 1 0,-3 1 0,2-2 0,0 2 0,1-1 0,-1-1 0,1 0 0,-1 0 0,0 0 0,1 0 0,-4 0 0,1-1 0,1 1 0,-10 1 0,5 2 95,8-2-277,1 0-1,-1 0 1,1-1-1,0 0 1,-1 0-1,1 1 1,-3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A5715C8-9E3D-48CA-9695-BC9EB1607BDB}"/>
              </a:ext>
            </a:extLst>
          </p:cNvPr>
          <p:cNvSpPr>
            <a:spLocks noGrp="1" noChangeArrowheads="1"/>
          </p:cNvSpPr>
          <p:nvPr>
            <p:ph type="hdr" sz="quarter"/>
          </p:nvPr>
        </p:nvSpPr>
        <p:spPr bwMode="auto">
          <a:xfrm>
            <a:off x="0" y="0"/>
            <a:ext cx="3055938" cy="465138"/>
          </a:xfrm>
          <a:prstGeom prst="rect">
            <a:avLst/>
          </a:prstGeom>
          <a:noFill/>
          <a:ln>
            <a:noFill/>
          </a:ln>
          <a:effectLst/>
        </p:spPr>
        <p:txBody>
          <a:bodyPr vert="horz" wrap="square" lIns="93497" tIns="46749" rIns="93497" bIns="46749"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6387" name="Rectangle 3">
            <a:extLst>
              <a:ext uri="{FF2B5EF4-FFF2-40B4-BE49-F238E27FC236}">
                <a16:creationId xmlns:a16="http://schemas.microsoft.com/office/drawing/2014/main" id="{A9EACD49-0A54-4BED-A631-FE0FD20A2F72}"/>
              </a:ext>
            </a:extLst>
          </p:cNvPr>
          <p:cNvSpPr>
            <a:spLocks noGrp="1" noChangeArrowheads="1"/>
          </p:cNvSpPr>
          <p:nvPr>
            <p:ph type="dt" idx="1"/>
          </p:nvPr>
        </p:nvSpPr>
        <p:spPr bwMode="auto">
          <a:xfrm>
            <a:off x="3995738" y="0"/>
            <a:ext cx="3055937" cy="465138"/>
          </a:xfrm>
          <a:prstGeom prst="rect">
            <a:avLst/>
          </a:prstGeom>
          <a:noFill/>
          <a:ln>
            <a:noFill/>
          </a:ln>
          <a:effectLst/>
        </p:spPr>
        <p:txBody>
          <a:bodyPr vert="horz" wrap="square" lIns="93497" tIns="46749" rIns="93497" bIns="46749"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124" name="Rectangle 4">
            <a:extLst>
              <a:ext uri="{FF2B5EF4-FFF2-40B4-BE49-F238E27FC236}">
                <a16:creationId xmlns:a16="http://schemas.microsoft.com/office/drawing/2014/main" id="{A64C7FB5-40B8-4052-83EC-29C67D20ACF6}"/>
              </a:ext>
            </a:extLst>
          </p:cNvPr>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50A031CF-441B-45F1-8215-6F29B28F5EDC}"/>
              </a:ext>
            </a:extLst>
          </p:cNvPr>
          <p:cNvSpPr>
            <a:spLocks noGrp="1" noChangeArrowheads="1"/>
          </p:cNvSpPr>
          <p:nvPr>
            <p:ph type="body" sz="quarter" idx="3"/>
          </p:nvPr>
        </p:nvSpPr>
        <p:spPr bwMode="auto">
          <a:xfrm>
            <a:off x="704850" y="4421188"/>
            <a:ext cx="5643563" cy="4189412"/>
          </a:xfrm>
          <a:prstGeom prst="rect">
            <a:avLst/>
          </a:prstGeom>
          <a:noFill/>
          <a:ln>
            <a:noFill/>
          </a:ln>
          <a:effectLst/>
        </p:spPr>
        <p:txBody>
          <a:bodyPr vert="horz" wrap="square" lIns="93497" tIns="46749" rIns="93497" bIns="467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7D53171D-01A7-45A8-B8A9-63576434A061}"/>
              </a:ext>
            </a:extLst>
          </p:cNvPr>
          <p:cNvSpPr>
            <a:spLocks noGrp="1" noChangeArrowheads="1"/>
          </p:cNvSpPr>
          <p:nvPr>
            <p:ph type="ftr" sz="quarter" idx="4"/>
          </p:nvPr>
        </p:nvSpPr>
        <p:spPr bwMode="auto">
          <a:xfrm>
            <a:off x="0" y="8842375"/>
            <a:ext cx="3055938" cy="465138"/>
          </a:xfrm>
          <a:prstGeom prst="rect">
            <a:avLst/>
          </a:prstGeom>
          <a:noFill/>
          <a:ln>
            <a:noFill/>
          </a:ln>
          <a:effectLst/>
        </p:spPr>
        <p:txBody>
          <a:bodyPr vert="horz" wrap="square" lIns="93497" tIns="46749" rIns="93497" bIns="46749"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6391" name="Rectangle 7">
            <a:extLst>
              <a:ext uri="{FF2B5EF4-FFF2-40B4-BE49-F238E27FC236}">
                <a16:creationId xmlns:a16="http://schemas.microsoft.com/office/drawing/2014/main" id="{9EA0A9B3-8E9B-48DE-B171-19B9DE0906D9}"/>
              </a:ext>
            </a:extLst>
          </p:cNvPr>
          <p:cNvSpPr>
            <a:spLocks noGrp="1" noChangeArrowheads="1"/>
          </p:cNvSpPr>
          <p:nvPr>
            <p:ph type="sldNum" sz="quarter" idx="5"/>
          </p:nvPr>
        </p:nvSpPr>
        <p:spPr bwMode="auto">
          <a:xfrm>
            <a:off x="3995738" y="8842375"/>
            <a:ext cx="3055937" cy="465138"/>
          </a:xfrm>
          <a:prstGeom prst="rect">
            <a:avLst/>
          </a:prstGeom>
          <a:noFill/>
          <a:ln>
            <a:noFill/>
          </a:ln>
          <a:effectLst/>
        </p:spPr>
        <p:txBody>
          <a:bodyPr vert="horz" wrap="square" lIns="93497" tIns="46749" rIns="93497" bIns="46749" numCol="1" anchor="b" anchorCtr="0" compatLnSpc="1">
            <a:prstTxWarp prst="textNoShape">
              <a:avLst/>
            </a:prstTxWarp>
          </a:bodyPr>
          <a:lstStyle>
            <a:lvl1pPr algn="r" eaLnBrk="1" hangingPunct="1">
              <a:defRPr sz="1200"/>
            </a:lvl1pPr>
          </a:lstStyle>
          <a:p>
            <a:pPr>
              <a:defRPr/>
            </a:pPr>
            <a:fld id="{B3AA0735-707B-417A-AFB7-F023894DA6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2</a:t>
            </a:fld>
            <a:endParaRPr lang="en-US" altLang="en-US"/>
          </a:p>
        </p:txBody>
      </p:sp>
    </p:spTree>
    <p:extLst>
      <p:ext uri="{BB962C8B-B14F-4D97-AF65-F5344CB8AC3E}">
        <p14:creationId xmlns:p14="http://schemas.microsoft.com/office/powerpoint/2010/main" val="415300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11</a:t>
            </a:fld>
            <a:endParaRPr lang="en-US" altLang="en-US"/>
          </a:p>
        </p:txBody>
      </p:sp>
    </p:spTree>
    <p:extLst>
      <p:ext uri="{BB962C8B-B14F-4D97-AF65-F5344CB8AC3E}">
        <p14:creationId xmlns:p14="http://schemas.microsoft.com/office/powerpoint/2010/main" val="102539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07176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65734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15</a:t>
            </a:fld>
            <a:endParaRPr lang="en-US" altLang="en-US"/>
          </a:p>
        </p:txBody>
      </p:sp>
    </p:spTree>
    <p:extLst>
      <p:ext uri="{BB962C8B-B14F-4D97-AF65-F5344CB8AC3E}">
        <p14:creationId xmlns:p14="http://schemas.microsoft.com/office/powerpoint/2010/main" val="31918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3</a:t>
            </a:fld>
            <a:endParaRPr lang="en-US" altLang="en-US"/>
          </a:p>
        </p:txBody>
      </p:sp>
    </p:spTree>
    <p:extLst>
      <p:ext uri="{BB962C8B-B14F-4D97-AF65-F5344CB8AC3E}">
        <p14:creationId xmlns:p14="http://schemas.microsoft.com/office/powerpoint/2010/main" val="69877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4</a:t>
            </a:fld>
            <a:endParaRPr lang="en-US" altLang="en-US"/>
          </a:p>
        </p:txBody>
      </p:sp>
    </p:spTree>
    <p:extLst>
      <p:ext uri="{BB962C8B-B14F-4D97-AF65-F5344CB8AC3E}">
        <p14:creationId xmlns:p14="http://schemas.microsoft.com/office/powerpoint/2010/main" val="227696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4E2C1E4-5ED1-458F-A124-3B3D673F315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6D4C8D0A-5233-4BFF-A3B7-9DCE56B95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726A88DB-8711-4CAB-BDD7-02FD513E9C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C7FADB-87A9-4042-AA04-162B62A02868}" type="slidenum">
              <a:rPr lang="en-US" altLang="en-US" smtClean="0"/>
              <a:pPr>
                <a:spcBef>
                  <a:spcPct val="0"/>
                </a:spcBef>
              </a:pPr>
              <a:t>5</a:t>
            </a:fld>
            <a:endParaRPr lang="en-US" altLang="en-US"/>
          </a:p>
        </p:txBody>
      </p:sp>
    </p:spTree>
    <p:extLst>
      <p:ext uri="{BB962C8B-B14F-4D97-AF65-F5344CB8AC3E}">
        <p14:creationId xmlns:p14="http://schemas.microsoft.com/office/powerpoint/2010/main" val="295780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800"/>
              <a:t>Utility Infrastructure </a:t>
            </a:r>
          </a:p>
          <a:p>
            <a:pPr marL="800100" lvl="1" indent="-342900">
              <a:buFont typeface="Wingdings" panose="05000000000000000000" pitchFamily="2" charset="2"/>
              <a:buChar char="Ø"/>
            </a:pPr>
            <a:r>
              <a:rPr lang="en-US" sz="800"/>
              <a:t>We need </a:t>
            </a:r>
            <a:r>
              <a:rPr lang="en-US" sz="800" b="1"/>
              <a:t>access &amp; proximity </a:t>
            </a:r>
            <a:r>
              <a:rPr lang="en-US" sz="800"/>
              <a:t>to the point in the utility infrastructure we want to connect to</a:t>
            </a:r>
          </a:p>
          <a:p>
            <a:pPr marL="800100" lvl="1" indent="-342900">
              <a:buFont typeface="Wingdings" panose="05000000000000000000" pitchFamily="2" charset="2"/>
              <a:buChar char="Ø"/>
            </a:pPr>
            <a:r>
              <a:rPr lang="en-US" sz="800"/>
              <a:t>Grid needs to </a:t>
            </a:r>
            <a:r>
              <a:rPr lang="en-US" sz="800" b="1"/>
              <a:t>accommodate electrical generation </a:t>
            </a:r>
          </a:p>
          <a:p>
            <a:pPr marL="800100" lvl="1" indent="-342900">
              <a:buFont typeface="Wingdings" panose="05000000000000000000" pitchFamily="2" charset="2"/>
              <a:buChar char="Ø"/>
            </a:pPr>
            <a:r>
              <a:rPr lang="en-US" sz="800"/>
              <a:t>The grid infrastructure needs to be in </a:t>
            </a:r>
            <a:r>
              <a:rPr lang="en-US" sz="800" b="1"/>
              <a:t>good condition </a:t>
            </a:r>
            <a:r>
              <a:rPr lang="en-US" sz="800"/>
              <a:t>for us</a:t>
            </a:r>
            <a:r>
              <a:rPr lang="en-US" sz="800" b="1"/>
              <a:t> </a:t>
            </a:r>
            <a:r>
              <a:rPr lang="en-US" sz="800"/>
              <a:t>to connect </a:t>
            </a:r>
          </a:p>
          <a:p>
            <a:pPr lvl="1"/>
            <a:r>
              <a:rPr lang="en-US" sz="800"/>
              <a:t> </a:t>
            </a:r>
          </a:p>
          <a:p>
            <a:pPr marL="342900" indent="-342900">
              <a:buAutoNum type="arabicPeriod" startAt="2"/>
            </a:pPr>
            <a:r>
              <a:rPr lang="en-US" sz="800"/>
              <a:t>Land characteristics </a:t>
            </a:r>
          </a:p>
          <a:p>
            <a:pPr marL="742950" lvl="1" indent="-285750">
              <a:buFont typeface="Wingdings" panose="05000000000000000000" pitchFamily="2" charset="2"/>
              <a:buChar char="Ø"/>
            </a:pPr>
            <a:r>
              <a:rPr lang="en-US" sz="800"/>
              <a:t>The </a:t>
            </a:r>
            <a:r>
              <a:rPr lang="en-US" sz="800" b="1"/>
              <a:t>flatter the land </a:t>
            </a:r>
            <a:r>
              <a:rPr lang="en-US" sz="800"/>
              <a:t>the better – we want to avoid shade to our system </a:t>
            </a:r>
          </a:p>
          <a:p>
            <a:pPr marL="742950" lvl="1" indent="-285750">
              <a:buFont typeface="Wingdings" panose="05000000000000000000" pitchFamily="2" charset="2"/>
              <a:buChar char="Ø"/>
            </a:pPr>
            <a:r>
              <a:rPr lang="en-US" sz="800"/>
              <a:t>The </a:t>
            </a:r>
            <a:r>
              <a:rPr lang="en-US" sz="800" b="1"/>
              <a:t>type of soil </a:t>
            </a:r>
            <a:r>
              <a:rPr lang="en-US" sz="800"/>
              <a:t>is key – not all the soils work for solar</a:t>
            </a:r>
          </a:p>
          <a:p>
            <a:pPr marL="742950" lvl="1" indent="-285750">
              <a:buFont typeface="Wingdings" panose="05000000000000000000" pitchFamily="2" charset="2"/>
              <a:buChar char="Ø"/>
            </a:pPr>
            <a:r>
              <a:rPr lang="en-US" sz="800" b="0"/>
              <a:t>We need to make sure there are </a:t>
            </a:r>
            <a:r>
              <a:rPr lang="en-US" sz="800" b="1"/>
              <a:t>no sensitive environmental features </a:t>
            </a:r>
            <a:r>
              <a:rPr lang="en-US" sz="800" b="0"/>
              <a:t>such as wetlands</a:t>
            </a:r>
            <a:r>
              <a:rPr lang="en-US" sz="800"/>
              <a:t> - may deter us from a site or cut the amount of land we can use in a parcel </a:t>
            </a:r>
          </a:p>
          <a:p>
            <a:endParaRPr lang="en-US" sz="800"/>
          </a:p>
          <a:p>
            <a:r>
              <a:rPr lang="en-US" sz="800"/>
              <a:t>3,  Landscaping </a:t>
            </a:r>
          </a:p>
          <a:p>
            <a:pPr marL="742950" lvl="1" indent="-285750">
              <a:buFont typeface="Wingdings" panose="05000000000000000000" pitchFamily="2" charset="2"/>
              <a:buChar char="Ø"/>
            </a:pPr>
            <a:r>
              <a:rPr lang="en-US" sz="800"/>
              <a:t>Our sites need strategic placement next to woods, or </a:t>
            </a:r>
            <a:r>
              <a:rPr lang="en-US" sz="800" b="1"/>
              <a:t>pre-existing vegetation </a:t>
            </a:r>
            <a:r>
              <a:rPr lang="en-US" sz="800"/>
              <a:t>to aid in our screening plans</a:t>
            </a:r>
          </a:p>
          <a:p>
            <a:endParaRPr lang="en-US"/>
          </a:p>
        </p:txBody>
      </p:sp>
      <p:sp>
        <p:nvSpPr>
          <p:cNvPr id="4" name="Slide Number Placeholder 3"/>
          <p:cNvSpPr>
            <a:spLocks noGrp="1"/>
          </p:cNvSpPr>
          <p:nvPr>
            <p:ph type="sldNum" sz="quarter" idx="5"/>
          </p:nvPr>
        </p:nvSpPr>
        <p:spPr/>
        <p:txBody>
          <a:bodyPr/>
          <a:lstStyle/>
          <a:p>
            <a:pPr>
              <a:defRPr/>
            </a:pPr>
            <a:fld id="{B3AA0735-707B-417A-AFB7-F023894DA61A}" type="slidenum">
              <a:rPr lang="en-US" altLang="en-US" smtClean="0"/>
              <a:pPr>
                <a:defRPr/>
              </a:pPr>
              <a:t>6</a:t>
            </a:fld>
            <a:endParaRPr lang="en-US" altLang="en-US"/>
          </a:p>
        </p:txBody>
      </p:sp>
    </p:spTree>
    <p:extLst>
      <p:ext uri="{BB962C8B-B14F-4D97-AF65-F5344CB8AC3E}">
        <p14:creationId xmlns:p14="http://schemas.microsoft.com/office/powerpoint/2010/main" val="33328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800"/>
              <a:t>Utility Infrastructure </a:t>
            </a:r>
          </a:p>
          <a:p>
            <a:pPr marL="800100" lvl="1" indent="-342900">
              <a:buFont typeface="Wingdings" panose="05000000000000000000" pitchFamily="2" charset="2"/>
              <a:buChar char="Ø"/>
            </a:pPr>
            <a:r>
              <a:rPr lang="en-US" sz="800"/>
              <a:t>We need </a:t>
            </a:r>
            <a:r>
              <a:rPr lang="en-US" sz="800" b="1"/>
              <a:t>access &amp; proximity </a:t>
            </a:r>
            <a:r>
              <a:rPr lang="en-US" sz="800"/>
              <a:t>to the point in the utility infrastructure we want to connect to</a:t>
            </a:r>
          </a:p>
          <a:p>
            <a:pPr marL="800100" lvl="1" indent="-342900">
              <a:buFont typeface="Wingdings" panose="05000000000000000000" pitchFamily="2" charset="2"/>
              <a:buChar char="Ø"/>
            </a:pPr>
            <a:r>
              <a:rPr lang="en-US" sz="800"/>
              <a:t>Grid needs to </a:t>
            </a:r>
            <a:r>
              <a:rPr lang="en-US" sz="800" b="1"/>
              <a:t>accommodate electrical generation </a:t>
            </a:r>
          </a:p>
          <a:p>
            <a:pPr marL="800100" lvl="1" indent="-342900">
              <a:buFont typeface="Wingdings" panose="05000000000000000000" pitchFamily="2" charset="2"/>
              <a:buChar char="Ø"/>
            </a:pPr>
            <a:r>
              <a:rPr lang="en-US" sz="800"/>
              <a:t>The grid infrastructure needs to be in </a:t>
            </a:r>
            <a:r>
              <a:rPr lang="en-US" sz="800" b="1"/>
              <a:t>good condition </a:t>
            </a:r>
            <a:r>
              <a:rPr lang="en-US" sz="800"/>
              <a:t>for us</a:t>
            </a:r>
            <a:r>
              <a:rPr lang="en-US" sz="800" b="1"/>
              <a:t> </a:t>
            </a:r>
            <a:r>
              <a:rPr lang="en-US" sz="800"/>
              <a:t>to connect </a:t>
            </a:r>
          </a:p>
          <a:p>
            <a:pPr lvl="1"/>
            <a:r>
              <a:rPr lang="en-US" sz="800"/>
              <a:t> </a:t>
            </a:r>
          </a:p>
          <a:p>
            <a:pPr marL="342900" indent="-342900">
              <a:buAutoNum type="arabicPeriod" startAt="2"/>
            </a:pPr>
            <a:r>
              <a:rPr lang="en-US" sz="800"/>
              <a:t>Land characteristics </a:t>
            </a:r>
          </a:p>
          <a:p>
            <a:pPr marL="742950" lvl="1" indent="-285750">
              <a:buFont typeface="Wingdings" panose="05000000000000000000" pitchFamily="2" charset="2"/>
              <a:buChar char="Ø"/>
            </a:pPr>
            <a:r>
              <a:rPr lang="en-US" sz="800"/>
              <a:t>The </a:t>
            </a:r>
            <a:r>
              <a:rPr lang="en-US" sz="800" b="1"/>
              <a:t>flatter the land </a:t>
            </a:r>
            <a:r>
              <a:rPr lang="en-US" sz="800"/>
              <a:t>the better – we want to avoid shade to our system </a:t>
            </a:r>
          </a:p>
          <a:p>
            <a:pPr marL="742950" lvl="1" indent="-285750">
              <a:buFont typeface="Wingdings" panose="05000000000000000000" pitchFamily="2" charset="2"/>
              <a:buChar char="Ø"/>
            </a:pPr>
            <a:r>
              <a:rPr lang="en-US" sz="800"/>
              <a:t>The </a:t>
            </a:r>
            <a:r>
              <a:rPr lang="en-US" sz="800" b="1"/>
              <a:t>type of soil </a:t>
            </a:r>
            <a:r>
              <a:rPr lang="en-US" sz="800"/>
              <a:t>is key – not all the soils work for solar</a:t>
            </a:r>
          </a:p>
          <a:p>
            <a:pPr marL="742950" lvl="1" indent="-285750">
              <a:buFont typeface="Wingdings" panose="05000000000000000000" pitchFamily="2" charset="2"/>
              <a:buChar char="Ø"/>
            </a:pPr>
            <a:r>
              <a:rPr lang="en-US" sz="800" b="0"/>
              <a:t>We need to make sure there are </a:t>
            </a:r>
            <a:r>
              <a:rPr lang="en-US" sz="800" b="1"/>
              <a:t>no sensitive environmental features </a:t>
            </a:r>
            <a:r>
              <a:rPr lang="en-US" sz="800" b="0"/>
              <a:t>such as wetlands</a:t>
            </a:r>
            <a:r>
              <a:rPr lang="en-US" sz="800"/>
              <a:t> - may deter us from a site or cut the amount of land we can use in a parcel </a:t>
            </a:r>
          </a:p>
          <a:p>
            <a:endParaRPr lang="en-US" sz="800"/>
          </a:p>
          <a:p>
            <a:r>
              <a:rPr lang="en-US" sz="800"/>
              <a:t>3,  Landscaping </a:t>
            </a:r>
          </a:p>
          <a:p>
            <a:pPr marL="742950" lvl="1" indent="-285750">
              <a:buFont typeface="Wingdings" panose="05000000000000000000" pitchFamily="2" charset="2"/>
              <a:buChar char="Ø"/>
            </a:pPr>
            <a:r>
              <a:rPr lang="en-US" sz="800"/>
              <a:t>Our sites need strategic placement next to woods, or </a:t>
            </a:r>
            <a:r>
              <a:rPr lang="en-US" sz="800" b="1"/>
              <a:t>pre-existing vegetation </a:t>
            </a:r>
            <a:r>
              <a:rPr lang="en-US" sz="800"/>
              <a:t>to aid in our screening plans</a:t>
            </a:r>
          </a:p>
          <a:p>
            <a:endParaRPr lang="en-US"/>
          </a:p>
        </p:txBody>
      </p:sp>
      <p:sp>
        <p:nvSpPr>
          <p:cNvPr id="4" name="Slide Number Placeholder 3"/>
          <p:cNvSpPr>
            <a:spLocks noGrp="1"/>
          </p:cNvSpPr>
          <p:nvPr>
            <p:ph type="sldNum" sz="quarter" idx="5"/>
          </p:nvPr>
        </p:nvSpPr>
        <p:spPr/>
        <p:txBody>
          <a:bodyPr/>
          <a:lstStyle/>
          <a:p>
            <a:pPr>
              <a:defRPr/>
            </a:pPr>
            <a:fld id="{B3AA0735-707B-417A-AFB7-F023894DA61A}" type="slidenum">
              <a:rPr lang="en-US" altLang="en-US" smtClean="0"/>
              <a:pPr>
                <a:defRPr/>
              </a:pPr>
              <a:t>7</a:t>
            </a:fld>
            <a:endParaRPr lang="en-US" altLang="en-US"/>
          </a:p>
        </p:txBody>
      </p:sp>
    </p:spTree>
    <p:extLst>
      <p:ext uri="{BB962C8B-B14F-4D97-AF65-F5344CB8AC3E}">
        <p14:creationId xmlns:p14="http://schemas.microsoft.com/office/powerpoint/2010/main" val="30135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800"/>
              <a:t>Utility Infrastructure </a:t>
            </a:r>
          </a:p>
          <a:p>
            <a:pPr marL="800100" lvl="1" indent="-342900">
              <a:buFont typeface="Wingdings" panose="05000000000000000000" pitchFamily="2" charset="2"/>
              <a:buChar char="Ø"/>
            </a:pPr>
            <a:r>
              <a:rPr lang="en-US" sz="800"/>
              <a:t>We need </a:t>
            </a:r>
            <a:r>
              <a:rPr lang="en-US" sz="800" b="1"/>
              <a:t>access &amp; proximity </a:t>
            </a:r>
            <a:r>
              <a:rPr lang="en-US" sz="800"/>
              <a:t>to the point in the utility infrastructure we want to connect to</a:t>
            </a:r>
          </a:p>
          <a:p>
            <a:pPr marL="800100" lvl="1" indent="-342900">
              <a:buFont typeface="Wingdings" panose="05000000000000000000" pitchFamily="2" charset="2"/>
              <a:buChar char="Ø"/>
            </a:pPr>
            <a:r>
              <a:rPr lang="en-US" sz="800"/>
              <a:t>Grid needs to </a:t>
            </a:r>
            <a:r>
              <a:rPr lang="en-US" sz="800" b="1"/>
              <a:t>accommodate electrical generation </a:t>
            </a:r>
          </a:p>
          <a:p>
            <a:pPr marL="800100" lvl="1" indent="-342900">
              <a:buFont typeface="Wingdings" panose="05000000000000000000" pitchFamily="2" charset="2"/>
              <a:buChar char="Ø"/>
            </a:pPr>
            <a:r>
              <a:rPr lang="en-US" sz="800"/>
              <a:t>The grid infrastructure needs to be in </a:t>
            </a:r>
            <a:r>
              <a:rPr lang="en-US" sz="800" b="1"/>
              <a:t>good condition </a:t>
            </a:r>
            <a:r>
              <a:rPr lang="en-US" sz="800"/>
              <a:t>for us</a:t>
            </a:r>
            <a:r>
              <a:rPr lang="en-US" sz="800" b="1"/>
              <a:t> </a:t>
            </a:r>
            <a:r>
              <a:rPr lang="en-US" sz="800"/>
              <a:t>to connect </a:t>
            </a:r>
          </a:p>
          <a:p>
            <a:pPr lvl="1"/>
            <a:r>
              <a:rPr lang="en-US" sz="800"/>
              <a:t> </a:t>
            </a:r>
          </a:p>
          <a:p>
            <a:pPr marL="342900" indent="-342900">
              <a:buAutoNum type="arabicPeriod" startAt="2"/>
            </a:pPr>
            <a:r>
              <a:rPr lang="en-US" sz="800"/>
              <a:t>Land characteristics </a:t>
            </a:r>
          </a:p>
          <a:p>
            <a:pPr marL="742950" lvl="1" indent="-285750">
              <a:buFont typeface="Wingdings" panose="05000000000000000000" pitchFamily="2" charset="2"/>
              <a:buChar char="Ø"/>
            </a:pPr>
            <a:r>
              <a:rPr lang="en-US" sz="800"/>
              <a:t>The </a:t>
            </a:r>
            <a:r>
              <a:rPr lang="en-US" sz="800" b="1"/>
              <a:t>flatter the land </a:t>
            </a:r>
            <a:r>
              <a:rPr lang="en-US" sz="800"/>
              <a:t>the better – we want to avoid shade to our system </a:t>
            </a:r>
          </a:p>
          <a:p>
            <a:pPr marL="742950" lvl="1" indent="-285750">
              <a:buFont typeface="Wingdings" panose="05000000000000000000" pitchFamily="2" charset="2"/>
              <a:buChar char="Ø"/>
            </a:pPr>
            <a:r>
              <a:rPr lang="en-US" sz="800"/>
              <a:t>The </a:t>
            </a:r>
            <a:r>
              <a:rPr lang="en-US" sz="800" b="1"/>
              <a:t>type of soil </a:t>
            </a:r>
            <a:r>
              <a:rPr lang="en-US" sz="800"/>
              <a:t>is key – not all the soils work for solar</a:t>
            </a:r>
          </a:p>
          <a:p>
            <a:pPr marL="742950" lvl="1" indent="-285750">
              <a:buFont typeface="Wingdings" panose="05000000000000000000" pitchFamily="2" charset="2"/>
              <a:buChar char="Ø"/>
            </a:pPr>
            <a:r>
              <a:rPr lang="en-US" sz="800" b="0"/>
              <a:t>We need to make sure there are </a:t>
            </a:r>
            <a:r>
              <a:rPr lang="en-US" sz="800" b="1"/>
              <a:t>no sensitive environmental features </a:t>
            </a:r>
            <a:r>
              <a:rPr lang="en-US" sz="800" b="0"/>
              <a:t>such as wetlands</a:t>
            </a:r>
            <a:r>
              <a:rPr lang="en-US" sz="800"/>
              <a:t> - may deter us from a site or cut the amount of land we can use in a parcel </a:t>
            </a:r>
          </a:p>
          <a:p>
            <a:endParaRPr lang="en-US" sz="800"/>
          </a:p>
          <a:p>
            <a:r>
              <a:rPr lang="en-US" sz="800"/>
              <a:t>3,  Landscaping </a:t>
            </a:r>
          </a:p>
          <a:p>
            <a:pPr marL="742950" lvl="1" indent="-285750">
              <a:buFont typeface="Wingdings" panose="05000000000000000000" pitchFamily="2" charset="2"/>
              <a:buChar char="Ø"/>
            </a:pPr>
            <a:r>
              <a:rPr lang="en-US" sz="800"/>
              <a:t>Our sites need strategic placement next to woods, or </a:t>
            </a:r>
            <a:r>
              <a:rPr lang="en-US" sz="800" b="1"/>
              <a:t>pre-existing vegetation </a:t>
            </a:r>
            <a:r>
              <a:rPr lang="en-US" sz="800"/>
              <a:t>to aid in our screening plans</a:t>
            </a:r>
          </a:p>
          <a:p>
            <a:endParaRPr lang="en-US"/>
          </a:p>
        </p:txBody>
      </p:sp>
      <p:sp>
        <p:nvSpPr>
          <p:cNvPr id="4" name="Slide Number Placeholder 3"/>
          <p:cNvSpPr>
            <a:spLocks noGrp="1"/>
          </p:cNvSpPr>
          <p:nvPr>
            <p:ph type="sldNum" sz="quarter" idx="5"/>
          </p:nvPr>
        </p:nvSpPr>
        <p:spPr/>
        <p:txBody>
          <a:bodyPr/>
          <a:lstStyle/>
          <a:p>
            <a:pPr>
              <a:defRPr/>
            </a:pPr>
            <a:fld id="{B3AA0735-707B-417A-AFB7-F023894DA61A}" type="slidenum">
              <a:rPr lang="en-US" altLang="en-US" smtClean="0"/>
              <a:pPr>
                <a:defRPr/>
              </a:pPr>
              <a:t>8</a:t>
            </a:fld>
            <a:endParaRPr lang="en-US" altLang="en-US"/>
          </a:p>
        </p:txBody>
      </p:sp>
    </p:spTree>
    <p:extLst>
      <p:ext uri="{BB962C8B-B14F-4D97-AF65-F5344CB8AC3E}">
        <p14:creationId xmlns:p14="http://schemas.microsoft.com/office/powerpoint/2010/main" val="178771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800"/>
              <a:t>Utility Infrastructure </a:t>
            </a:r>
          </a:p>
          <a:p>
            <a:pPr marL="800100" lvl="1" indent="-342900">
              <a:buFont typeface="Wingdings" panose="05000000000000000000" pitchFamily="2" charset="2"/>
              <a:buChar char="Ø"/>
            </a:pPr>
            <a:r>
              <a:rPr lang="en-US" sz="800"/>
              <a:t>We need </a:t>
            </a:r>
            <a:r>
              <a:rPr lang="en-US" sz="800" b="1"/>
              <a:t>access &amp; proximity </a:t>
            </a:r>
            <a:r>
              <a:rPr lang="en-US" sz="800"/>
              <a:t>to the point in the utility infrastructure we want to connect to</a:t>
            </a:r>
          </a:p>
          <a:p>
            <a:pPr marL="800100" lvl="1" indent="-342900">
              <a:buFont typeface="Wingdings" panose="05000000000000000000" pitchFamily="2" charset="2"/>
              <a:buChar char="Ø"/>
            </a:pPr>
            <a:r>
              <a:rPr lang="en-US" sz="800"/>
              <a:t>Grid needs to </a:t>
            </a:r>
            <a:r>
              <a:rPr lang="en-US" sz="800" b="1"/>
              <a:t>accommodate electrical generation </a:t>
            </a:r>
          </a:p>
          <a:p>
            <a:pPr marL="800100" lvl="1" indent="-342900">
              <a:buFont typeface="Wingdings" panose="05000000000000000000" pitchFamily="2" charset="2"/>
              <a:buChar char="Ø"/>
            </a:pPr>
            <a:r>
              <a:rPr lang="en-US" sz="800"/>
              <a:t>The grid infrastructure needs to be in </a:t>
            </a:r>
            <a:r>
              <a:rPr lang="en-US" sz="800" b="1"/>
              <a:t>good condition </a:t>
            </a:r>
            <a:r>
              <a:rPr lang="en-US" sz="800"/>
              <a:t>for us</a:t>
            </a:r>
            <a:r>
              <a:rPr lang="en-US" sz="800" b="1"/>
              <a:t> </a:t>
            </a:r>
            <a:r>
              <a:rPr lang="en-US" sz="800"/>
              <a:t>to connect </a:t>
            </a:r>
          </a:p>
          <a:p>
            <a:pPr lvl="1"/>
            <a:r>
              <a:rPr lang="en-US" sz="800"/>
              <a:t> </a:t>
            </a:r>
          </a:p>
          <a:p>
            <a:pPr marL="342900" indent="-342900">
              <a:buAutoNum type="arabicPeriod" startAt="2"/>
            </a:pPr>
            <a:r>
              <a:rPr lang="en-US" sz="800"/>
              <a:t>Land characteristics </a:t>
            </a:r>
          </a:p>
          <a:p>
            <a:pPr marL="742950" lvl="1" indent="-285750">
              <a:buFont typeface="Wingdings" panose="05000000000000000000" pitchFamily="2" charset="2"/>
              <a:buChar char="Ø"/>
            </a:pPr>
            <a:r>
              <a:rPr lang="en-US" sz="800"/>
              <a:t>The </a:t>
            </a:r>
            <a:r>
              <a:rPr lang="en-US" sz="800" b="1"/>
              <a:t>flatter the land </a:t>
            </a:r>
            <a:r>
              <a:rPr lang="en-US" sz="800"/>
              <a:t>the better – we want to avoid shade to our system </a:t>
            </a:r>
          </a:p>
          <a:p>
            <a:pPr marL="742950" lvl="1" indent="-285750">
              <a:buFont typeface="Wingdings" panose="05000000000000000000" pitchFamily="2" charset="2"/>
              <a:buChar char="Ø"/>
            </a:pPr>
            <a:r>
              <a:rPr lang="en-US" sz="800"/>
              <a:t>The </a:t>
            </a:r>
            <a:r>
              <a:rPr lang="en-US" sz="800" b="1"/>
              <a:t>type of soil </a:t>
            </a:r>
            <a:r>
              <a:rPr lang="en-US" sz="800"/>
              <a:t>is key – not all the soils work for solar</a:t>
            </a:r>
          </a:p>
          <a:p>
            <a:pPr marL="742950" lvl="1" indent="-285750">
              <a:buFont typeface="Wingdings" panose="05000000000000000000" pitchFamily="2" charset="2"/>
              <a:buChar char="Ø"/>
            </a:pPr>
            <a:r>
              <a:rPr lang="en-US" sz="800" b="0"/>
              <a:t>We need to make sure there are </a:t>
            </a:r>
            <a:r>
              <a:rPr lang="en-US" sz="800" b="1"/>
              <a:t>no sensitive environmental features </a:t>
            </a:r>
            <a:r>
              <a:rPr lang="en-US" sz="800" b="0"/>
              <a:t>such as wetlands</a:t>
            </a:r>
            <a:r>
              <a:rPr lang="en-US" sz="800"/>
              <a:t> - may deter us from a site or cut the amount of land we can use in a parcel </a:t>
            </a:r>
          </a:p>
          <a:p>
            <a:endParaRPr lang="en-US" sz="800"/>
          </a:p>
          <a:p>
            <a:r>
              <a:rPr lang="en-US" sz="800"/>
              <a:t>3,  Landscaping </a:t>
            </a:r>
          </a:p>
          <a:p>
            <a:pPr marL="742950" lvl="1" indent="-285750">
              <a:buFont typeface="Wingdings" panose="05000000000000000000" pitchFamily="2" charset="2"/>
              <a:buChar char="Ø"/>
            </a:pPr>
            <a:r>
              <a:rPr lang="en-US" sz="800"/>
              <a:t>Our sites need strategic placement next to woods, or </a:t>
            </a:r>
            <a:r>
              <a:rPr lang="en-US" sz="800" b="1"/>
              <a:t>pre-existing vegetation </a:t>
            </a:r>
            <a:r>
              <a:rPr lang="en-US" sz="800"/>
              <a:t>to aid in our screening plans</a:t>
            </a:r>
          </a:p>
          <a:p>
            <a:endParaRPr lang="en-US"/>
          </a:p>
        </p:txBody>
      </p:sp>
      <p:sp>
        <p:nvSpPr>
          <p:cNvPr id="4" name="Slide Number Placeholder 3"/>
          <p:cNvSpPr>
            <a:spLocks noGrp="1"/>
          </p:cNvSpPr>
          <p:nvPr>
            <p:ph type="sldNum" sz="quarter" idx="5"/>
          </p:nvPr>
        </p:nvSpPr>
        <p:spPr/>
        <p:txBody>
          <a:bodyPr/>
          <a:lstStyle/>
          <a:p>
            <a:pPr>
              <a:defRPr/>
            </a:pPr>
            <a:fld id="{B3AA0735-707B-417A-AFB7-F023894DA61A}" type="slidenum">
              <a:rPr lang="en-US" altLang="en-US" smtClean="0"/>
              <a:pPr>
                <a:defRPr/>
              </a:pPr>
              <a:t>9</a:t>
            </a:fld>
            <a:endParaRPr lang="en-US" altLang="en-US"/>
          </a:p>
        </p:txBody>
      </p:sp>
    </p:spTree>
    <p:extLst>
      <p:ext uri="{BB962C8B-B14F-4D97-AF65-F5344CB8AC3E}">
        <p14:creationId xmlns:p14="http://schemas.microsoft.com/office/powerpoint/2010/main" val="176599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800"/>
              <a:t>Utility Infrastructure </a:t>
            </a:r>
          </a:p>
          <a:p>
            <a:pPr marL="800100" lvl="1" indent="-342900">
              <a:buFont typeface="Wingdings" panose="05000000000000000000" pitchFamily="2" charset="2"/>
              <a:buChar char="Ø"/>
            </a:pPr>
            <a:r>
              <a:rPr lang="en-US" sz="800"/>
              <a:t>We need </a:t>
            </a:r>
            <a:r>
              <a:rPr lang="en-US" sz="800" b="1"/>
              <a:t>access &amp; proximity </a:t>
            </a:r>
            <a:r>
              <a:rPr lang="en-US" sz="800"/>
              <a:t>to the point in the utility infrastructure we want to connect to</a:t>
            </a:r>
          </a:p>
          <a:p>
            <a:pPr marL="800100" lvl="1" indent="-342900">
              <a:buFont typeface="Wingdings" panose="05000000000000000000" pitchFamily="2" charset="2"/>
              <a:buChar char="Ø"/>
            </a:pPr>
            <a:r>
              <a:rPr lang="en-US" sz="800"/>
              <a:t>Grid needs to </a:t>
            </a:r>
            <a:r>
              <a:rPr lang="en-US" sz="800" b="1"/>
              <a:t>accommodate electrical generation </a:t>
            </a:r>
          </a:p>
          <a:p>
            <a:pPr marL="800100" lvl="1" indent="-342900">
              <a:buFont typeface="Wingdings" panose="05000000000000000000" pitchFamily="2" charset="2"/>
              <a:buChar char="Ø"/>
            </a:pPr>
            <a:r>
              <a:rPr lang="en-US" sz="800"/>
              <a:t>The grid infrastructure needs to be in </a:t>
            </a:r>
            <a:r>
              <a:rPr lang="en-US" sz="800" b="1"/>
              <a:t>good condition </a:t>
            </a:r>
            <a:r>
              <a:rPr lang="en-US" sz="800"/>
              <a:t>for us</a:t>
            </a:r>
            <a:r>
              <a:rPr lang="en-US" sz="800" b="1"/>
              <a:t> </a:t>
            </a:r>
            <a:r>
              <a:rPr lang="en-US" sz="800"/>
              <a:t>to connect </a:t>
            </a:r>
          </a:p>
          <a:p>
            <a:pPr lvl="1"/>
            <a:r>
              <a:rPr lang="en-US" sz="800"/>
              <a:t> </a:t>
            </a:r>
          </a:p>
          <a:p>
            <a:pPr marL="342900" indent="-342900">
              <a:buAutoNum type="arabicPeriod" startAt="2"/>
            </a:pPr>
            <a:r>
              <a:rPr lang="en-US" sz="800"/>
              <a:t>Land characteristics </a:t>
            </a:r>
          </a:p>
          <a:p>
            <a:pPr marL="742950" lvl="1" indent="-285750">
              <a:buFont typeface="Wingdings" panose="05000000000000000000" pitchFamily="2" charset="2"/>
              <a:buChar char="Ø"/>
            </a:pPr>
            <a:r>
              <a:rPr lang="en-US" sz="800"/>
              <a:t>The </a:t>
            </a:r>
            <a:r>
              <a:rPr lang="en-US" sz="800" b="1"/>
              <a:t>flatter the land </a:t>
            </a:r>
            <a:r>
              <a:rPr lang="en-US" sz="800"/>
              <a:t>the better – we want to avoid shade to our system </a:t>
            </a:r>
          </a:p>
          <a:p>
            <a:pPr marL="742950" lvl="1" indent="-285750">
              <a:buFont typeface="Wingdings" panose="05000000000000000000" pitchFamily="2" charset="2"/>
              <a:buChar char="Ø"/>
            </a:pPr>
            <a:r>
              <a:rPr lang="en-US" sz="800"/>
              <a:t>The </a:t>
            </a:r>
            <a:r>
              <a:rPr lang="en-US" sz="800" b="1"/>
              <a:t>type of soil </a:t>
            </a:r>
            <a:r>
              <a:rPr lang="en-US" sz="800"/>
              <a:t>is key – not all the soils work for solar</a:t>
            </a:r>
          </a:p>
          <a:p>
            <a:pPr marL="742950" lvl="1" indent="-285750">
              <a:buFont typeface="Wingdings" panose="05000000000000000000" pitchFamily="2" charset="2"/>
              <a:buChar char="Ø"/>
            </a:pPr>
            <a:r>
              <a:rPr lang="en-US" sz="800" b="0"/>
              <a:t>We need to make sure there are </a:t>
            </a:r>
            <a:r>
              <a:rPr lang="en-US" sz="800" b="1"/>
              <a:t>no sensitive environmental features </a:t>
            </a:r>
            <a:r>
              <a:rPr lang="en-US" sz="800" b="0"/>
              <a:t>such as wetlands</a:t>
            </a:r>
            <a:r>
              <a:rPr lang="en-US" sz="800"/>
              <a:t> - may deter us from a site or cut the amount of land we can use in a parcel </a:t>
            </a:r>
          </a:p>
          <a:p>
            <a:endParaRPr lang="en-US" sz="800"/>
          </a:p>
          <a:p>
            <a:r>
              <a:rPr lang="en-US" sz="800"/>
              <a:t>3,  Landscaping </a:t>
            </a:r>
          </a:p>
          <a:p>
            <a:pPr marL="742950" lvl="1" indent="-285750">
              <a:buFont typeface="Wingdings" panose="05000000000000000000" pitchFamily="2" charset="2"/>
              <a:buChar char="Ø"/>
            </a:pPr>
            <a:r>
              <a:rPr lang="en-US" sz="800"/>
              <a:t>Our sites need strategic placement next to woods, or </a:t>
            </a:r>
            <a:r>
              <a:rPr lang="en-US" sz="800" b="1"/>
              <a:t>pre-existing vegetation </a:t>
            </a:r>
            <a:r>
              <a:rPr lang="en-US" sz="800"/>
              <a:t>to aid in our screening plans</a:t>
            </a:r>
          </a:p>
          <a:p>
            <a:endParaRPr lang="en-US"/>
          </a:p>
        </p:txBody>
      </p:sp>
      <p:sp>
        <p:nvSpPr>
          <p:cNvPr id="4" name="Slide Number Placeholder 3"/>
          <p:cNvSpPr>
            <a:spLocks noGrp="1"/>
          </p:cNvSpPr>
          <p:nvPr>
            <p:ph type="sldNum" sz="quarter" idx="5"/>
          </p:nvPr>
        </p:nvSpPr>
        <p:spPr/>
        <p:txBody>
          <a:bodyPr/>
          <a:lstStyle/>
          <a:p>
            <a:pPr>
              <a:defRPr/>
            </a:pPr>
            <a:fld id="{B3AA0735-707B-417A-AFB7-F023894DA61A}" type="slidenum">
              <a:rPr lang="en-US" altLang="en-US" smtClean="0"/>
              <a:pPr>
                <a:defRPr/>
              </a:pPr>
              <a:t>10</a:t>
            </a:fld>
            <a:endParaRPr lang="en-US" altLang="en-US"/>
          </a:p>
        </p:txBody>
      </p:sp>
    </p:spTree>
    <p:extLst>
      <p:ext uri="{BB962C8B-B14F-4D97-AF65-F5344CB8AC3E}">
        <p14:creationId xmlns:p14="http://schemas.microsoft.com/office/powerpoint/2010/main" val="2871429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6">
            <a:extLst>
              <a:ext uri="{FF2B5EF4-FFF2-40B4-BE49-F238E27FC236}">
                <a16:creationId xmlns:a16="http://schemas.microsoft.com/office/drawing/2014/main" id="{330A9075-9C5B-4C48-BAF7-547A4F5BD0E1}"/>
              </a:ext>
            </a:extLst>
          </p:cNvPr>
          <p:cNvSpPr>
            <a:spLocks noChangeShapeType="1"/>
          </p:cNvSpPr>
          <p:nvPr userDrawn="1"/>
        </p:nvSpPr>
        <p:spPr bwMode="auto">
          <a:xfrm>
            <a:off x="76200" y="2493724"/>
            <a:ext cx="830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Rectangle 7"/>
          <p:cNvSpPr>
            <a:spLocks noGrp="1" noChangeArrowheads="1"/>
          </p:cNvSpPr>
          <p:nvPr>
            <p:ph type="ctrTitle"/>
          </p:nvPr>
        </p:nvSpPr>
        <p:spPr>
          <a:xfrm>
            <a:off x="304800" y="1600200"/>
            <a:ext cx="8077200" cy="1318450"/>
          </a:xfrm>
        </p:spPr>
        <p:txBody>
          <a:bodyPr/>
          <a:lstStyle>
            <a:lvl1pPr algn="ctr">
              <a:defRPr sz="2000" b="1">
                <a:solidFill>
                  <a:srgbClr val="1C4694"/>
                </a:solidFill>
                <a:latin typeface="Calibri" panose="020F0502020204030204" pitchFamily="34" charset="0"/>
                <a:cs typeface="Calibri" panose="020F0502020204030204" pitchFamily="34" charset="0"/>
              </a:defRPr>
            </a:lvl1pPr>
          </a:lstStyle>
          <a:p>
            <a:pPr lvl="0"/>
            <a:endParaRPr lang="en-US" noProof="0"/>
          </a:p>
        </p:txBody>
      </p:sp>
      <p:sp>
        <p:nvSpPr>
          <p:cNvPr id="8" name="Rectangle 10">
            <a:extLst>
              <a:ext uri="{FF2B5EF4-FFF2-40B4-BE49-F238E27FC236}">
                <a16:creationId xmlns:a16="http://schemas.microsoft.com/office/drawing/2014/main" id="{CB91D525-368C-4A11-B366-25C8AA6DD618}"/>
              </a:ext>
            </a:extLst>
          </p:cNvPr>
          <p:cNvSpPr>
            <a:spLocks noGrp="1" noChangeArrowheads="1"/>
          </p:cNvSpPr>
          <p:nvPr>
            <p:ph type="ftr" sz="quarter" idx="10"/>
          </p:nvPr>
        </p:nvSpPr>
        <p:spPr>
          <a:xfrm>
            <a:off x="0" y="6253163"/>
            <a:ext cx="9144000" cy="457200"/>
          </a:xfrm>
        </p:spPr>
        <p:txBody>
          <a:bodyPr/>
          <a:lstStyle>
            <a:lvl1pPr algn="ctr">
              <a:defRPr>
                <a:latin typeface="Calibri" panose="020F0502020204030204" pitchFamily="34" charset="0"/>
                <a:cs typeface="Calibri" panose="020F0502020204030204" pitchFamily="34" charset="0"/>
              </a:defRPr>
            </a:lvl1pPr>
          </a:lstStyle>
          <a:p>
            <a:pPr>
              <a:defRPr/>
            </a:pPr>
            <a:r>
              <a:rPr lang="en-US"/>
              <a:t>© Chaberton Energy Holdings, Inc. 2020 – 4500 East-West Highway, Suite 125, Bethesda, MD 20814</a:t>
            </a:r>
          </a:p>
        </p:txBody>
      </p:sp>
      <p:pic>
        <p:nvPicPr>
          <p:cNvPr id="15" name="Picture 10" descr="Image result for solar plant">
            <a:extLst>
              <a:ext uri="{FF2B5EF4-FFF2-40B4-BE49-F238E27FC236}">
                <a16:creationId xmlns:a16="http://schemas.microsoft.com/office/drawing/2014/main" id="{86ECF982-EC74-4A40-BF68-A35580B778B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9752" y="3505200"/>
            <a:ext cx="3256048" cy="1981200"/>
          </a:xfrm>
          <a:prstGeom prst="rect">
            <a:avLst/>
          </a:prstGeom>
          <a:ln w="25400">
            <a:solidFill>
              <a:srgbClr val="1C4694"/>
            </a:solidFill>
          </a:ln>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5F9C6F89-0ABC-4647-84D3-1EEB30BA2DAD}"/>
              </a:ext>
            </a:extLst>
          </p:cNvPr>
          <p:cNvCxnSpPr/>
          <p:nvPr userDrawn="1"/>
        </p:nvCxnSpPr>
        <p:spPr>
          <a:xfrm>
            <a:off x="457200" y="0"/>
            <a:ext cx="0" cy="6858000"/>
          </a:xfrm>
          <a:prstGeom prst="line">
            <a:avLst/>
          </a:prstGeom>
          <a:ln w="76200">
            <a:solidFill>
              <a:srgbClr val="1C469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1F69A8-E377-4FAF-8A95-2D7F34FF4A75}"/>
              </a:ext>
            </a:extLst>
          </p:cNvPr>
          <p:cNvCxnSpPr/>
          <p:nvPr userDrawn="1"/>
        </p:nvCxnSpPr>
        <p:spPr>
          <a:xfrm>
            <a:off x="609600" y="0"/>
            <a:ext cx="0" cy="6858000"/>
          </a:xfrm>
          <a:prstGeom prst="line">
            <a:avLst/>
          </a:prstGeom>
          <a:ln w="76200">
            <a:solidFill>
              <a:srgbClr val="0DAF4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BF73E2-FFC2-48AA-9A78-3C3C3D4FBDC0}"/>
              </a:ext>
            </a:extLst>
          </p:cNvPr>
          <p:cNvCxnSpPr/>
          <p:nvPr userDrawn="1"/>
        </p:nvCxnSpPr>
        <p:spPr>
          <a:xfrm>
            <a:off x="8541657" y="0"/>
            <a:ext cx="0" cy="6858000"/>
          </a:xfrm>
          <a:prstGeom prst="line">
            <a:avLst/>
          </a:prstGeom>
          <a:ln w="76200">
            <a:solidFill>
              <a:srgbClr val="1C469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E16776-DB4E-408E-A2C3-11A90CFDEEB8}"/>
              </a:ext>
            </a:extLst>
          </p:cNvPr>
          <p:cNvCxnSpPr/>
          <p:nvPr userDrawn="1"/>
        </p:nvCxnSpPr>
        <p:spPr>
          <a:xfrm>
            <a:off x="8694057" y="0"/>
            <a:ext cx="0" cy="6858000"/>
          </a:xfrm>
          <a:prstGeom prst="line">
            <a:avLst/>
          </a:prstGeom>
          <a:ln w="76200">
            <a:solidFill>
              <a:srgbClr val="0DAF4B"/>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2E30AA8-8A78-45E5-8F0E-96F87B2720CE}"/>
              </a:ext>
            </a:extLst>
          </p:cNvPr>
          <p:cNvPicPr>
            <a:picLocks/>
          </p:cNvPicPr>
          <p:nvPr userDrawn="1"/>
        </p:nvPicPr>
        <p:blipFill rotWithShape="1">
          <a:blip r:embed="rId3" cstate="screen">
            <a:extLst>
              <a:ext uri="{28A0092B-C50C-407E-A947-70E740481C1C}">
                <a14:useLocalDpi xmlns:a14="http://schemas.microsoft.com/office/drawing/2010/main"/>
              </a:ext>
            </a:extLst>
          </a:blip>
          <a:srcRect t="-1"/>
          <a:stretch/>
        </p:blipFill>
        <p:spPr>
          <a:xfrm>
            <a:off x="4645728" y="3505200"/>
            <a:ext cx="3255264" cy="1984248"/>
          </a:xfrm>
          <a:prstGeom prst="rect">
            <a:avLst/>
          </a:prstGeom>
          <a:ln w="25400">
            <a:solidFill>
              <a:srgbClr val="1C4694"/>
            </a:solidFill>
          </a:ln>
        </p:spPr>
      </p:pic>
      <p:pic>
        <p:nvPicPr>
          <p:cNvPr id="13" name="Picture 12">
            <a:extLst>
              <a:ext uri="{FF2B5EF4-FFF2-40B4-BE49-F238E27FC236}">
                <a16:creationId xmlns:a16="http://schemas.microsoft.com/office/drawing/2014/main" id="{8BBC8D0A-929B-4C76-89F4-C3902C2A51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19400" y="228600"/>
            <a:ext cx="3429000" cy="810124"/>
          </a:xfrm>
          <a:prstGeom prst="rect">
            <a:avLst/>
          </a:prstGeom>
        </p:spPr>
      </p:pic>
    </p:spTree>
    <p:extLst>
      <p:ext uri="{BB962C8B-B14F-4D97-AF65-F5344CB8AC3E}">
        <p14:creationId xmlns:p14="http://schemas.microsoft.com/office/powerpoint/2010/main" val="233122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55131220-4A46-45E7-AF26-324EE62782D6}"/>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5" name="Rectangle 10">
            <a:extLst>
              <a:ext uri="{FF2B5EF4-FFF2-40B4-BE49-F238E27FC236}">
                <a16:creationId xmlns:a16="http://schemas.microsoft.com/office/drawing/2014/main" id="{04702C63-4766-48B3-A73A-03B11F615872}"/>
              </a:ext>
            </a:extLst>
          </p:cNvPr>
          <p:cNvSpPr>
            <a:spLocks noGrp="1" noChangeArrowheads="1"/>
          </p:cNvSpPr>
          <p:nvPr>
            <p:ph type="sldNum" sz="quarter" idx="11"/>
          </p:nvPr>
        </p:nvSpPr>
        <p:spPr>
          <a:ln/>
        </p:spPr>
        <p:txBody>
          <a:bodyPr/>
          <a:lstStyle>
            <a:lvl1pPr>
              <a:defRPr/>
            </a:lvl1pPr>
          </a:lstStyle>
          <a:p>
            <a:pPr>
              <a:defRPr/>
            </a:pPr>
            <a:fld id="{4DB7EC70-4130-428B-978C-86A37C3EB313}" type="slidenum">
              <a:rPr lang="en-US" altLang="en-US"/>
              <a:pPr>
                <a:defRPr/>
              </a:pPr>
              <a:t>‹#›</a:t>
            </a:fld>
            <a:endParaRPr lang="en-US" altLang="en-US"/>
          </a:p>
        </p:txBody>
      </p:sp>
    </p:spTree>
    <p:extLst>
      <p:ext uri="{BB962C8B-B14F-4D97-AF65-F5344CB8AC3E}">
        <p14:creationId xmlns:p14="http://schemas.microsoft.com/office/powerpoint/2010/main" val="127626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19812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791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AC3A00DE-5466-4388-BA89-684CEFF9A80E}"/>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5" name="Rectangle 10">
            <a:extLst>
              <a:ext uri="{FF2B5EF4-FFF2-40B4-BE49-F238E27FC236}">
                <a16:creationId xmlns:a16="http://schemas.microsoft.com/office/drawing/2014/main" id="{23DE5223-13D1-44DE-8430-8A49AB7A1AA0}"/>
              </a:ext>
            </a:extLst>
          </p:cNvPr>
          <p:cNvSpPr>
            <a:spLocks noGrp="1" noChangeArrowheads="1"/>
          </p:cNvSpPr>
          <p:nvPr>
            <p:ph type="sldNum" sz="quarter" idx="11"/>
          </p:nvPr>
        </p:nvSpPr>
        <p:spPr>
          <a:ln/>
        </p:spPr>
        <p:txBody>
          <a:bodyPr/>
          <a:lstStyle>
            <a:lvl1pPr>
              <a:defRPr/>
            </a:lvl1pPr>
          </a:lstStyle>
          <a:p>
            <a:pPr>
              <a:defRPr/>
            </a:pPr>
            <a:fld id="{DC91EAAF-C7F7-4B9F-A17A-4F7A18B423D3}" type="slidenum">
              <a:rPr lang="en-US" altLang="en-US"/>
              <a:pPr>
                <a:defRPr/>
              </a:pPr>
              <a:t>‹#›</a:t>
            </a:fld>
            <a:endParaRPr lang="en-US" altLang="en-US"/>
          </a:p>
        </p:txBody>
      </p:sp>
    </p:spTree>
    <p:extLst>
      <p:ext uri="{BB962C8B-B14F-4D97-AF65-F5344CB8AC3E}">
        <p14:creationId xmlns:p14="http://schemas.microsoft.com/office/powerpoint/2010/main" val="390627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772150" cy="914400"/>
          </a:xfrm>
        </p:spPr>
        <p:txBody>
          <a:bodyPr/>
          <a:lstStyle/>
          <a:p>
            <a:r>
              <a:rPr lang="en-US"/>
              <a:t>Click to edit Master title style</a:t>
            </a:r>
          </a:p>
        </p:txBody>
      </p:sp>
      <p:sp>
        <p:nvSpPr>
          <p:cNvPr id="3" name="Chart Placeholder 2"/>
          <p:cNvSpPr>
            <a:spLocks noGrp="1"/>
          </p:cNvSpPr>
          <p:nvPr>
            <p:ph type="chart" idx="1"/>
          </p:nvPr>
        </p:nvSpPr>
        <p:spPr>
          <a:xfrm>
            <a:off x="609600" y="1600200"/>
            <a:ext cx="7924800" cy="4419600"/>
          </a:xfrm>
        </p:spPr>
        <p:txBody>
          <a:bodyPr/>
          <a:lstStyle/>
          <a:p>
            <a:pPr lvl="0"/>
            <a:endParaRPr lang="en-US" noProof="0"/>
          </a:p>
        </p:txBody>
      </p:sp>
      <p:sp>
        <p:nvSpPr>
          <p:cNvPr id="4" name="Rectangle 9">
            <a:extLst>
              <a:ext uri="{FF2B5EF4-FFF2-40B4-BE49-F238E27FC236}">
                <a16:creationId xmlns:a16="http://schemas.microsoft.com/office/drawing/2014/main" id="{98D0218B-E09B-4E41-8D25-078497BF0818}"/>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5" name="Rectangle 10">
            <a:extLst>
              <a:ext uri="{FF2B5EF4-FFF2-40B4-BE49-F238E27FC236}">
                <a16:creationId xmlns:a16="http://schemas.microsoft.com/office/drawing/2014/main" id="{BBA8273C-304A-471C-B40B-E228878A858A}"/>
              </a:ext>
            </a:extLst>
          </p:cNvPr>
          <p:cNvSpPr>
            <a:spLocks noGrp="1" noChangeArrowheads="1"/>
          </p:cNvSpPr>
          <p:nvPr>
            <p:ph type="sldNum" sz="quarter" idx="11"/>
          </p:nvPr>
        </p:nvSpPr>
        <p:spPr>
          <a:ln/>
        </p:spPr>
        <p:txBody>
          <a:bodyPr/>
          <a:lstStyle>
            <a:lvl1pPr>
              <a:defRPr/>
            </a:lvl1pPr>
          </a:lstStyle>
          <a:p>
            <a:pPr>
              <a:defRPr/>
            </a:pPr>
            <a:fld id="{F96DEE89-A138-42D7-8D57-04D8E068BD4B}" type="slidenum">
              <a:rPr lang="en-US" altLang="en-US"/>
              <a:pPr>
                <a:defRPr/>
              </a:pPr>
              <a:t>‹#›</a:t>
            </a:fld>
            <a:endParaRPr lang="en-US" altLang="en-US"/>
          </a:p>
        </p:txBody>
      </p:sp>
    </p:spTree>
    <p:extLst>
      <p:ext uri="{BB962C8B-B14F-4D97-AF65-F5344CB8AC3E}">
        <p14:creationId xmlns:p14="http://schemas.microsoft.com/office/powerpoint/2010/main" val="254058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1A4C4C-E2C2-4F8B-8E99-3B8DDDB571A8}"/>
              </a:ext>
            </a:extLst>
          </p:cNvPr>
          <p:cNvSpPr/>
          <p:nvPr userDrawn="1"/>
        </p:nvSpPr>
        <p:spPr>
          <a:xfrm>
            <a:off x="5481276" y="2133600"/>
            <a:ext cx="3586524" cy="2192681"/>
          </a:xfrm>
          <a:prstGeom prst="rect">
            <a:avLst/>
          </a:prstGeom>
          <a:solidFill>
            <a:srgbClr val="0AB14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lowchart: Manual Input 2">
            <a:extLst>
              <a:ext uri="{FF2B5EF4-FFF2-40B4-BE49-F238E27FC236}">
                <a16:creationId xmlns:a16="http://schemas.microsoft.com/office/drawing/2014/main" id="{C43EF48D-6D30-4D79-86AE-A1FE52CB9581}"/>
              </a:ext>
            </a:extLst>
          </p:cNvPr>
          <p:cNvSpPr/>
          <p:nvPr userDrawn="1"/>
        </p:nvSpPr>
        <p:spPr>
          <a:xfrm rot="5400000">
            <a:off x="-31826" y="7152"/>
            <a:ext cx="7320825" cy="72952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05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058 h 10000"/>
              <a:gd name="connsiteX0" fmla="*/ 0 w 10021"/>
              <a:gd name="connsiteY0" fmla="*/ 7460 h 10000"/>
              <a:gd name="connsiteX1" fmla="*/ 10021 w 10021"/>
              <a:gd name="connsiteY1" fmla="*/ 0 h 10000"/>
              <a:gd name="connsiteX2" fmla="*/ 10021 w 10021"/>
              <a:gd name="connsiteY2" fmla="*/ 10000 h 10000"/>
              <a:gd name="connsiteX3" fmla="*/ 21 w 10021"/>
              <a:gd name="connsiteY3" fmla="*/ 10000 h 10000"/>
              <a:gd name="connsiteX4" fmla="*/ 0 w 10021"/>
              <a:gd name="connsiteY4" fmla="*/ 7460 h 10000"/>
              <a:gd name="connsiteX0" fmla="*/ 0 w 10021"/>
              <a:gd name="connsiteY0" fmla="*/ 7460 h 10000"/>
              <a:gd name="connsiteX1" fmla="*/ 10021 w 10021"/>
              <a:gd name="connsiteY1" fmla="*/ 0 h 10000"/>
              <a:gd name="connsiteX2" fmla="*/ 10021 w 10021"/>
              <a:gd name="connsiteY2" fmla="*/ 10000 h 10000"/>
              <a:gd name="connsiteX3" fmla="*/ 14 w 10021"/>
              <a:gd name="connsiteY3" fmla="*/ 9993 h 10000"/>
              <a:gd name="connsiteX4" fmla="*/ 0 w 10021"/>
              <a:gd name="connsiteY4" fmla="*/ 7460 h 10000"/>
              <a:gd name="connsiteX0" fmla="*/ 1 w 10022"/>
              <a:gd name="connsiteY0" fmla="*/ 7460 h 10000"/>
              <a:gd name="connsiteX1" fmla="*/ 10022 w 10022"/>
              <a:gd name="connsiteY1" fmla="*/ 0 h 10000"/>
              <a:gd name="connsiteX2" fmla="*/ 10022 w 10022"/>
              <a:gd name="connsiteY2" fmla="*/ 10000 h 10000"/>
              <a:gd name="connsiteX3" fmla="*/ 2 w 10022"/>
              <a:gd name="connsiteY3" fmla="*/ 9986 h 10000"/>
              <a:gd name="connsiteX4" fmla="*/ 1 w 10022"/>
              <a:gd name="connsiteY4" fmla="*/ 74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1" y="7460"/>
                </a:moveTo>
                <a:lnTo>
                  <a:pt x="10022" y="0"/>
                </a:lnTo>
                <a:lnTo>
                  <a:pt x="10022" y="10000"/>
                </a:lnTo>
                <a:lnTo>
                  <a:pt x="2" y="9986"/>
                </a:lnTo>
                <a:cubicBezTo>
                  <a:pt x="-5" y="9139"/>
                  <a:pt x="8" y="8307"/>
                  <a:pt x="1" y="7460"/>
                </a:cubicBezTo>
                <a:close/>
              </a:path>
            </a:pathLst>
          </a:custGeom>
          <a:solidFill>
            <a:srgbClr val="1E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308F705-C4B3-4CE7-81D5-260DB5F4A7DC}"/>
              </a:ext>
            </a:extLst>
          </p:cNvPr>
          <p:cNvSpPr/>
          <p:nvPr userDrawn="1"/>
        </p:nvSpPr>
        <p:spPr>
          <a:xfrm rot="19378689">
            <a:off x="4940709" y="-1063970"/>
            <a:ext cx="368521" cy="9452263"/>
          </a:xfrm>
          <a:custGeom>
            <a:avLst/>
            <a:gdLst>
              <a:gd name="connsiteX0" fmla="*/ 346432 w 346432"/>
              <a:gd name="connsiteY0" fmla="*/ 261262 h 8868915"/>
              <a:gd name="connsiteX1" fmla="*/ 346432 w 346432"/>
              <a:gd name="connsiteY1" fmla="*/ 8868915 h 8868915"/>
              <a:gd name="connsiteX2" fmla="*/ 0 w 346432"/>
              <a:gd name="connsiteY2" fmla="*/ 8607653 h 8868915"/>
              <a:gd name="connsiteX3" fmla="*/ 0 w 346432"/>
              <a:gd name="connsiteY3" fmla="*/ 0 h 8868915"/>
            </a:gdLst>
            <a:ahLst/>
            <a:cxnLst>
              <a:cxn ang="0">
                <a:pos x="connsiteX0" y="connsiteY0"/>
              </a:cxn>
              <a:cxn ang="0">
                <a:pos x="connsiteX1" y="connsiteY1"/>
              </a:cxn>
              <a:cxn ang="0">
                <a:pos x="connsiteX2" y="connsiteY2"/>
              </a:cxn>
              <a:cxn ang="0">
                <a:pos x="connsiteX3" y="connsiteY3"/>
              </a:cxn>
            </a:cxnLst>
            <a:rect l="l" t="t" r="r" b="b"/>
            <a:pathLst>
              <a:path w="346432" h="8868915">
                <a:moveTo>
                  <a:pt x="346432" y="261262"/>
                </a:moveTo>
                <a:lnTo>
                  <a:pt x="346432" y="8868915"/>
                </a:lnTo>
                <a:lnTo>
                  <a:pt x="0" y="8607653"/>
                </a:lnTo>
                <a:lnTo>
                  <a:pt x="0" y="0"/>
                </a:lnTo>
                <a:close/>
              </a:path>
            </a:pathLst>
          </a:custGeom>
          <a:solidFill>
            <a:srgbClr val="1B469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8" name="Picture 17">
            <a:extLst>
              <a:ext uri="{FF2B5EF4-FFF2-40B4-BE49-F238E27FC236}">
                <a16:creationId xmlns:a16="http://schemas.microsoft.com/office/drawing/2014/main" id="{FD932B9F-A81C-4438-AFFD-586EDAC21F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2600" y="76200"/>
            <a:ext cx="3429000" cy="810124"/>
          </a:xfrm>
          <a:prstGeom prst="rect">
            <a:avLst/>
          </a:prstGeom>
        </p:spPr>
      </p:pic>
      <p:sp>
        <p:nvSpPr>
          <p:cNvPr id="19" name="Text Placeholder 20">
            <a:extLst>
              <a:ext uri="{FF2B5EF4-FFF2-40B4-BE49-F238E27FC236}">
                <a16:creationId xmlns:a16="http://schemas.microsoft.com/office/drawing/2014/main" id="{CF580871-AD1F-486A-8808-0A395A11A53A}"/>
              </a:ext>
            </a:extLst>
          </p:cNvPr>
          <p:cNvSpPr>
            <a:spLocks noGrp="1"/>
          </p:cNvSpPr>
          <p:nvPr>
            <p:ph type="body" sz="quarter" idx="10" hasCustomPrompt="1"/>
          </p:nvPr>
        </p:nvSpPr>
        <p:spPr>
          <a:xfrm>
            <a:off x="228600" y="6085626"/>
            <a:ext cx="5943600" cy="1000974"/>
          </a:xfrm>
          <a:prstGeom prst="rect">
            <a:avLst/>
          </a:prstGeom>
        </p:spPr>
        <p:txBody>
          <a:bodyPr/>
          <a:lstStyle>
            <a:lvl1pPr marL="0" indent="0">
              <a:buNone/>
              <a:defRPr sz="2800" b="1">
                <a:solidFill>
                  <a:schemeClr val="bg1"/>
                </a:solidFill>
                <a:latin typeface="Palatino Linotype" panose="02040502050505030304" pitchFamily="18" charset="0"/>
              </a:defRPr>
            </a:lvl1pPr>
          </a:lstStyle>
          <a:p>
            <a:pPr lvl="0"/>
            <a:r>
              <a:rPr lang="en-US"/>
              <a:t>Click to edit Master title style</a:t>
            </a:r>
          </a:p>
        </p:txBody>
      </p:sp>
      <p:pic>
        <p:nvPicPr>
          <p:cNvPr id="20" name="Picture 19">
            <a:extLst>
              <a:ext uri="{FF2B5EF4-FFF2-40B4-BE49-F238E27FC236}">
                <a16:creationId xmlns:a16="http://schemas.microsoft.com/office/drawing/2014/main" id="{D475F10E-B8EB-40FA-A780-52BE3614A877}"/>
              </a:ext>
            </a:extLst>
          </p:cNvPr>
          <p:cNvPicPr>
            <a:picLocks noChangeAspect="1"/>
          </p:cNvPicPr>
          <p:nvPr userDrawn="1"/>
        </p:nvPicPr>
        <p:blipFill>
          <a:blip r:embed="rId3"/>
          <a:stretch>
            <a:fillRect/>
          </a:stretch>
        </p:blipFill>
        <p:spPr>
          <a:xfrm>
            <a:off x="1600200" y="1524000"/>
            <a:ext cx="4426858" cy="4160081"/>
          </a:xfrm>
          <a:prstGeom prst="ellipse">
            <a:avLst/>
          </a:prstGeom>
          <a:blipFill>
            <a:blip r:embed="rId4" cstate="screen">
              <a:extLst>
                <a:ext uri="{28A0092B-C50C-407E-A947-70E740481C1C}">
                  <a14:useLocalDpi xmlns:a14="http://schemas.microsoft.com/office/drawing/2010/main"/>
                </a:ext>
              </a:extLst>
            </a:blip>
            <a:stretch>
              <a:fillRect/>
            </a:stretch>
          </a:blipFill>
          <a:ln w="139700">
            <a:solidFill>
              <a:schemeClr val="bg1"/>
            </a:solidFill>
          </a:ln>
          <a:effectLst/>
        </p:spPr>
      </p:pic>
    </p:spTree>
    <p:extLst>
      <p:ext uri="{BB962C8B-B14F-4D97-AF65-F5344CB8AC3E}">
        <p14:creationId xmlns:p14="http://schemas.microsoft.com/office/powerpoint/2010/main" val="426555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9">
            <a:extLst>
              <a:ext uri="{FF2B5EF4-FFF2-40B4-BE49-F238E27FC236}">
                <a16:creationId xmlns:a16="http://schemas.microsoft.com/office/drawing/2014/main" id="{53E4781E-A994-4A1C-9F1B-F1BAA2ECE4EC}"/>
              </a:ext>
            </a:extLst>
          </p:cNvPr>
          <p:cNvSpPr>
            <a:spLocks noGrp="1" noChangeArrowheads="1"/>
          </p:cNvSpPr>
          <p:nvPr>
            <p:ph type="ftr" sz="quarter" idx="10"/>
          </p:nvPr>
        </p:nvSpPr>
        <p:spPr/>
        <p:txBody>
          <a:bodyPr/>
          <a:lstStyle>
            <a:lvl1pPr>
              <a:defRPr/>
            </a:lvl1pPr>
          </a:lstStyle>
          <a:p>
            <a:pPr>
              <a:defRPr/>
            </a:pPr>
            <a:r>
              <a:rPr lang="en-US"/>
              <a:t>© Chaberton Energy Holdings, Inc. 2020 </a:t>
            </a:r>
          </a:p>
        </p:txBody>
      </p:sp>
      <p:sp>
        <p:nvSpPr>
          <p:cNvPr id="5" name="Slide Number Placeholder 10">
            <a:extLst>
              <a:ext uri="{FF2B5EF4-FFF2-40B4-BE49-F238E27FC236}">
                <a16:creationId xmlns:a16="http://schemas.microsoft.com/office/drawing/2014/main" id="{07B64144-2A02-433E-95DB-1B95DA24A5B9}"/>
              </a:ext>
            </a:extLst>
          </p:cNvPr>
          <p:cNvSpPr>
            <a:spLocks noGrp="1" noChangeArrowheads="1"/>
          </p:cNvSpPr>
          <p:nvPr>
            <p:ph type="sldNum" sz="quarter" idx="11"/>
          </p:nvPr>
        </p:nvSpPr>
        <p:spPr/>
        <p:txBody>
          <a:bodyPr/>
          <a:lstStyle>
            <a:lvl1pPr>
              <a:defRPr/>
            </a:lvl1pPr>
          </a:lstStyle>
          <a:p>
            <a:pPr>
              <a:defRPr/>
            </a:pPr>
            <a:fld id="{7809F2EE-B027-4FBD-A272-F4C076884F0C}" type="slidenum">
              <a:rPr lang="en-US" altLang="en-US"/>
              <a:pPr>
                <a:defRPr/>
              </a:pPr>
              <a:t>‹#›</a:t>
            </a:fld>
            <a:endParaRPr lang="en-US" altLang="en-US"/>
          </a:p>
        </p:txBody>
      </p:sp>
    </p:spTree>
    <p:extLst>
      <p:ext uri="{BB962C8B-B14F-4D97-AF65-F5344CB8AC3E}">
        <p14:creationId xmlns:p14="http://schemas.microsoft.com/office/powerpoint/2010/main" val="128059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37F4AEF7-15ED-455C-9A41-1C9DB0F66AB8}"/>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5" name="Rectangle 10">
            <a:extLst>
              <a:ext uri="{FF2B5EF4-FFF2-40B4-BE49-F238E27FC236}">
                <a16:creationId xmlns:a16="http://schemas.microsoft.com/office/drawing/2014/main" id="{65D9833F-146B-4A3E-A8BD-8FBFD83D86D8}"/>
              </a:ext>
            </a:extLst>
          </p:cNvPr>
          <p:cNvSpPr>
            <a:spLocks noGrp="1" noChangeArrowheads="1"/>
          </p:cNvSpPr>
          <p:nvPr>
            <p:ph type="sldNum" sz="quarter" idx="11"/>
          </p:nvPr>
        </p:nvSpPr>
        <p:spPr>
          <a:ln/>
        </p:spPr>
        <p:txBody>
          <a:bodyPr/>
          <a:lstStyle>
            <a:lvl1pPr>
              <a:defRPr/>
            </a:lvl1pPr>
          </a:lstStyle>
          <a:p>
            <a:pPr>
              <a:defRPr/>
            </a:pPr>
            <a:fld id="{68E8CA0A-BA8A-48C3-BAB9-5386F288A314}" type="slidenum">
              <a:rPr lang="en-US" altLang="en-US"/>
              <a:pPr>
                <a:defRPr/>
              </a:pPr>
              <a:t>‹#›</a:t>
            </a:fld>
            <a:endParaRPr lang="en-US" altLang="en-US"/>
          </a:p>
        </p:txBody>
      </p:sp>
    </p:spTree>
    <p:extLst>
      <p:ext uri="{BB962C8B-B14F-4D97-AF65-F5344CB8AC3E}">
        <p14:creationId xmlns:p14="http://schemas.microsoft.com/office/powerpoint/2010/main" val="207412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E14EE766-24EE-4A1E-9511-5470E5B2E47E}"/>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6" name="Rectangle 10">
            <a:extLst>
              <a:ext uri="{FF2B5EF4-FFF2-40B4-BE49-F238E27FC236}">
                <a16:creationId xmlns:a16="http://schemas.microsoft.com/office/drawing/2014/main" id="{B3FD546E-4588-4B65-8809-021BD263C294}"/>
              </a:ext>
            </a:extLst>
          </p:cNvPr>
          <p:cNvSpPr>
            <a:spLocks noGrp="1" noChangeArrowheads="1"/>
          </p:cNvSpPr>
          <p:nvPr>
            <p:ph type="sldNum" sz="quarter" idx="11"/>
          </p:nvPr>
        </p:nvSpPr>
        <p:spPr>
          <a:ln/>
        </p:spPr>
        <p:txBody>
          <a:bodyPr/>
          <a:lstStyle>
            <a:lvl1pPr>
              <a:defRPr/>
            </a:lvl1pPr>
          </a:lstStyle>
          <a:p>
            <a:pPr>
              <a:defRPr/>
            </a:pPr>
            <a:fld id="{11C92030-290A-42F7-BF43-3B9EA7A57360}" type="slidenum">
              <a:rPr lang="en-US" altLang="en-US"/>
              <a:pPr>
                <a:defRPr/>
              </a:pPr>
              <a:t>‹#›</a:t>
            </a:fld>
            <a:endParaRPr lang="en-US" altLang="en-US"/>
          </a:p>
        </p:txBody>
      </p:sp>
    </p:spTree>
    <p:extLst>
      <p:ext uri="{BB962C8B-B14F-4D97-AF65-F5344CB8AC3E}">
        <p14:creationId xmlns:p14="http://schemas.microsoft.com/office/powerpoint/2010/main" val="260913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6680D0DE-1E5A-42FC-B2E2-7DAF0DE031D8}"/>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8" name="Rectangle 10">
            <a:extLst>
              <a:ext uri="{FF2B5EF4-FFF2-40B4-BE49-F238E27FC236}">
                <a16:creationId xmlns:a16="http://schemas.microsoft.com/office/drawing/2014/main" id="{D4380C04-DB1A-4776-ADE9-05A9C0FB4A38}"/>
              </a:ext>
            </a:extLst>
          </p:cNvPr>
          <p:cNvSpPr>
            <a:spLocks noGrp="1" noChangeArrowheads="1"/>
          </p:cNvSpPr>
          <p:nvPr>
            <p:ph type="sldNum" sz="quarter" idx="11"/>
          </p:nvPr>
        </p:nvSpPr>
        <p:spPr>
          <a:ln/>
        </p:spPr>
        <p:txBody>
          <a:bodyPr/>
          <a:lstStyle>
            <a:lvl1pPr>
              <a:defRPr/>
            </a:lvl1pPr>
          </a:lstStyle>
          <a:p>
            <a:pPr>
              <a:defRPr/>
            </a:pPr>
            <a:fld id="{D526FEE5-9F10-4019-8732-2DC6D2EE1946}" type="slidenum">
              <a:rPr lang="en-US" altLang="en-US"/>
              <a:pPr>
                <a:defRPr/>
              </a:pPr>
              <a:t>‹#›</a:t>
            </a:fld>
            <a:endParaRPr lang="en-US" altLang="en-US"/>
          </a:p>
        </p:txBody>
      </p:sp>
    </p:spTree>
    <p:extLst>
      <p:ext uri="{BB962C8B-B14F-4D97-AF65-F5344CB8AC3E}">
        <p14:creationId xmlns:p14="http://schemas.microsoft.com/office/powerpoint/2010/main" val="389438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AD4C62FF-7AD5-45B0-9173-F98F4E6790F6}"/>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4" name="Rectangle 10">
            <a:extLst>
              <a:ext uri="{FF2B5EF4-FFF2-40B4-BE49-F238E27FC236}">
                <a16:creationId xmlns:a16="http://schemas.microsoft.com/office/drawing/2014/main" id="{F9331BA3-F06E-4623-91AE-E1F48DC784AB}"/>
              </a:ext>
            </a:extLst>
          </p:cNvPr>
          <p:cNvSpPr>
            <a:spLocks noGrp="1" noChangeArrowheads="1"/>
          </p:cNvSpPr>
          <p:nvPr>
            <p:ph type="sldNum" sz="quarter" idx="11"/>
          </p:nvPr>
        </p:nvSpPr>
        <p:spPr>
          <a:ln/>
        </p:spPr>
        <p:txBody>
          <a:bodyPr/>
          <a:lstStyle>
            <a:lvl1pPr>
              <a:defRPr/>
            </a:lvl1pPr>
          </a:lstStyle>
          <a:p>
            <a:pPr>
              <a:defRPr/>
            </a:pPr>
            <a:fld id="{3E105AAD-2A4C-4D6B-B037-4D2C876A68E3}" type="slidenum">
              <a:rPr lang="en-US" altLang="en-US"/>
              <a:pPr>
                <a:defRPr/>
              </a:pPr>
              <a:t>‹#›</a:t>
            </a:fld>
            <a:endParaRPr lang="en-US" altLang="en-US"/>
          </a:p>
        </p:txBody>
      </p:sp>
    </p:spTree>
    <p:extLst>
      <p:ext uri="{BB962C8B-B14F-4D97-AF65-F5344CB8AC3E}">
        <p14:creationId xmlns:p14="http://schemas.microsoft.com/office/powerpoint/2010/main" val="206831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9C82E-14A4-4C6A-BB98-2471AF7C56BA}"/>
              </a:ext>
            </a:extLst>
          </p:cNvPr>
          <p:cNvSpPr>
            <a:spLocks noGrp="1" noChangeArrowheads="1"/>
          </p:cNvSpPr>
          <p:nvPr>
            <p:ph type="ftr" sz="quarter" idx="10"/>
          </p:nvPr>
        </p:nvSpPr>
        <p:spPr>
          <a:xfrm>
            <a:off x="0" y="6324600"/>
            <a:ext cx="3810000" cy="457200"/>
          </a:xfrm>
        </p:spPr>
        <p:txBody>
          <a:bodyPr/>
          <a:lstStyle>
            <a:lvl1pPr>
              <a:defRPr/>
            </a:lvl1pPr>
          </a:lstStyle>
          <a:p>
            <a:pPr>
              <a:defRPr/>
            </a:pPr>
            <a:r>
              <a:rPr lang="en-US"/>
              <a:t>© Chaberton Energy Holdings, Inc. 2012 – Strictly Confidential </a:t>
            </a:r>
          </a:p>
        </p:txBody>
      </p:sp>
      <p:sp>
        <p:nvSpPr>
          <p:cNvPr id="3" name="Slide Number Placeholder 2">
            <a:extLst>
              <a:ext uri="{FF2B5EF4-FFF2-40B4-BE49-F238E27FC236}">
                <a16:creationId xmlns:a16="http://schemas.microsoft.com/office/drawing/2014/main" id="{CEFB5ACF-3031-465E-A339-F9E19897AFD9}"/>
              </a:ext>
            </a:extLst>
          </p:cNvPr>
          <p:cNvSpPr>
            <a:spLocks noGrp="1" noChangeArrowheads="1"/>
          </p:cNvSpPr>
          <p:nvPr>
            <p:ph type="sldNum" sz="quarter" idx="11"/>
          </p:nvPr>
        </p:nvSpPr>
        <p:spPr/>
        <p:txBody>
          <a:bodyPr/>
          <a:lstStyle>
            <a:lvl1pPr>
              <a:defRPr/>
            </a:lvl1pPr>
          </a:lstStyle>
          <a:p>
            <a:pPr>
              <a:defRPr/>
            </a:pPr>
            <a:fld id="{AFE31606-75E7-4824-8282-18CC1E894B66}" type="slidenum">
              <a:rPr lang="en-US" altLang="en-US"/>
              <a:pPr>
                <a:defRPr/>
              </a:pPr>
              <a:t>‹#›</a:t>
            </a:fld>
            <a:endParaRPr lang="en-US" altLang="en-US"/>
          </a:p>
        </p:txBody>
      </p:sp>
    </p:spTree>
    <p:extLst>
      <p:ext uri="{BB962C8B-B14F-4D97-AF65-F5344CB8AC3E}">
        <p14:creationId xmlns:p14="http://schemas.microsoft.com/office/powerpoint/2010/main" val="16838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99B5C2E5-3B44-46F4-91F0-DA63C47E04B4}"/>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6" name="Rectangle 10">
            <a:extLst>
              <a:ext uri="{FF2B5EF4-FFF2-40B4-BE49-F238E27FC236}">
                <a16:creationId xmlns:a16="http://schemas.microsoft.com/office/drawing/2014/main" id="{5EBC4587-0725-4381-AC5B-B1C6EA870792}"/>
              </a:ext>
            </a:extLst>
          </p:cNvPr>
          <p:cNvSpPr>
            <a:spLocks noGrp="1" noChangeArrowheads="1"/>
          </p:cNvSpPr>
          <p:nvPr>
            <p:ph type="sldNum" sz="quarter" idx="11"/>
          </p:nvPr>
        </p:nvSpPr>
        <p:spPr>
          <a:ln/>
        </p:spPr>
        <p:txBody>
          <a:bodyPr/>
          <a:lstStyle>
            <a:lvl1pPr>
              <a:defRPr/>
            </a:lvl1pPr>
          </a:lstStyle>
          <a:p>
            <a:pPr>
              <a:defRPr/>
            </a:pPr>
            <a:fld id="{B588FFD2-A5C1-4AAE-9787-4D2D2F0E0BD6}" type="slidenum">
              <a:rPr lang="en-US" altLang="en-US"/>
              <a:pPr>
                <a:defRPr/>
              </a:pPr>
              <a:t>‹#›</a:t>
            </a:fld>
            <a:endParaRPr lang="en-US" altLang="en-US"/>
          </a:p>
        </p:txBody>
      </p:sp>
    </p:spTree>
    <p:extLst>
      <p:ext uri="{BB962C8B-B14F-4D97-AF65-F5344CB8AC3E}">
        <p14:creationId xmlns:p14="http://schemas.microsoft.com/office/powerpoint/2010/main" val="164547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32A6DC8F-6D93-4559-A640-F1546BEA508F}"/>
              </a:ext>
            </a:extLst>
          </p:cNvPr>
          <p:cNvSpPr>
            <a:spLocks noGrp="1" noChangeArrowheads="1"/>
          </p:cNvSpPr>
          <p:nvPr>
            <p:ph type="ftr" sz="quarter" idx="10"/>
          </p:nvPr>
        </p:nvSpPr>
        <p:spPr>
          <a:ln/>
        </p:spPr>
        <p:txBody>
          <a:bodyPr/>
          <a:lstStyle>
            <a:lvl1pPr>
              <a:defRPr/>
            </a:lvl1pPr>
          </a:lstStyle>
          <a:p>
            <a:pPr>
              <a:defRPr/>
            </a:pPr>
            <a:r>
              <a:rPr lang="en-US"/>
              <a:t>© Chaberton Energy Holdings, Inc. 2011 </a:t>
            </a:r>
          </a:p>
        </p:txBody>
      </p:sp>
      <p:sp>
        <p:nvSpPr>
          <p:cNvPr id="6" name="Rectangle 10">
            <a:extLst>
              <a:ext uri="{FF2B5EF4-FFF2-40B4-BE49-F238E27FC236}">
                <a16:creationId xmlns:a16="http://schemas.microsoft.com/office/drawing/2014/main" id="{81441D1F-B7F0-4B8B-A000-21987F98BD0D}"/>
              </a:ext>
            </a:extLst>
          </p:cNvPr>
          <p:cNvSpPr>
            <a:spLocks noGrp="1" noChangeArrowheads="1"/>
          </p:cNvSpPr>
          <p:nvPr>
            <p:ph type="sldNum" sz="quarter" idx="11"/>
          </p:nvPr>
        </p:nvSpPr>
        <p:spPr>
          <a:ln/>
        </p:spPr>
        <p:txBody>
          <a:bodyPr/>
          <a:lstStyle>
            <a:lvl1pPr>
              <a:defRPr/>
            </a:lvl1pPr>
          </a:lstStyle>
          <a:p>
            <a:pPr>
              <a:defRPr/>
            </a:pPr>
            <a:fld id="{ADB462E4-89EB-4080-A15D-80A7A091925B}" type="slidenum">
              <a:rPr lang="en-US" altLang="en-US"/>
              <a:pPr>
                <a:defRPr/>
              </a:pPr>
              <a:t>‹#›</a:t>
            </a:fld>
            <a:endParaRPr lang="en-US" altLang="en-US"/>
          </a:p>
        </p:txBody>
      </p:sp>
    </p:spTree>
    <p:extLst>
      <p:ext uri="{BB962C8B-B14F-4D97-AF65-F5344CB8AC3E}">
        <p14:creationId xmlns:p14="http://schemas.microsoft.com/office/powerpoint/2010/main" val="19556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4">
            <a:extLst>
              <a:ext uri="{FF2B5EF4-FFF2-40B4-BE49-F238E27FC236}">
                <a16:creationId xmlns:a16="http://schemas.microsoft.com/office/drawing/2014/main" id="{1B362220-6AD7-4FF6-A2E6-9FAA229ECA23}"/>
              </a:ext>
            </a:extLst>
          </p:cNvPr>
          <p:cNvSpPr>
            <a:spLocks/>
          </p:cNvSpPr>
          <p:nvPr userDrawn="1"/>
        </p:nvSpPr>
        <p:spPr bwMode="blackWhite">
          <a:xfrm>
            <a:off x="100013" y="42334"/>
            <a:ext cx="8281987" cy="685800"/>
          </a:xfrm>
          <a:custGeom>
            <a:avLst/>
            <a:gdLst>
              <a:gd name="T0" fmla="*/ 0 w 7000"/>
              <a:gd name="T1" fmla="*/ 0 h 1000"/>
              <a:gd name="T2" fmla="*/ 2147483646 w 7000"/>
              <a:gd name="T3" fmla="*/ 0 h 1000"/>
              <a:gd name="T4" fmla="*/ 2147483646 w 7000"/>
              <a:gd name="T5" fmla="*/ 2147483646 h 1000"/>
              <a:gd name="T6" fmla="*/ 2147483646 w 7000"/>
              <a:gd name="T7" fmla="*/ 2147483646 h 1000"/>
              <a:gd name="T8" fmla="*/ 0 w 7000"/>
              <a:gd name="T9" fmla="*/ 2147483646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rgbClr val="1C4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Line 5">
            <a:extLst>
              <a:ext uri="{FF2B5EF4-FFF2-40B4-BE49-F238E27FC236}">
                <a16:creationId xmlns:a16="http://schemas.microsoft.com/office/drawing/2014/main" id="{141E7D88-0D68-4961-BE99-CE5720684FBC}"/>
              </a:ext>
            </a:extLst>
          </p:cNvPr>
          <p:cNvSpPr>
            <a:spLocks noChangeShapeType="1"/>
          </p:cNvSpPr>
          <p:nvPr userDrawn="1"/>
        </p:nvSpPr>
        <p:spPr bwMode="auto">
          <a:xfrm>
            <a:off x="0" y="652463"/>
            <a:ext cx="80772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Rectangle 6">
            <a:extLst>
              <a:ext uri="{FF2B5EF4-FFF2-40B4-BE49-F238E27FC236}">
                <a16:creationId xmlns:a16="http://schemas.microsoft.com/office/drawing/2014/main" id="{024FC3F1-2A1E-49BB-A5DC-F215189DFCF9}"/>
              </a:ext>
            </a:extLst>
          </p:cNvPr>
          <p:cNvSpPr>
            <a:spLocks noGrp="1" noChangeArrowheads="1"/>
          </p:cNvSpPr>
          <p:nvPr>
            <p:ph type="title"/>
          </p:nvPr>
        </p:nvSpPr>
        <p:spPr bwMode="auto">
          <a:xfrm>
            <a:off x="576263" y="76200"/>
            <a:ext cx="7677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7">
            <a:extLst>
              <a:ext uri="{FF2B5EF4-FFF2-40B4-BE49-F238E27FC236}">
                <a16:creationId xmlns:a16="http://schemas.microsoft.com/office/drawing/2014/main" id="{9D0D595D-50C8-4B6C-915E-D251E00067EE}"/>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21" name="Rectangle 9">
            <a:extLst>
              <a:ext uri="{FF2B5EF4-FFF2-40B4-BE49-F238E27FC236}">
                <a16:creationId xmlns:a16="http://schemas.microsoft.com/office/drawing/2014/main" id="{27E69467-83BE-4D4D-960C-9A1C4622473F}"/>
              </a:ext>
            </a:extLst>
          </p:cNvPr>
          <p:cNvSpPr>
            <a:spLocks noGrp="1" noChangeArrowheads="1"/>
          </p:cNvSpPr>
          <p:nvPr>
            <p:ph type="ftr" sz="quarter" idx="3"/>
          </p:nvPr>
        </p:nvSpPr>
        <p:spPr bwMode="auto">
          <a:xfrm>
            <a:off x="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r>
              <a:rPr lang="en-US"/>
              <a:t>© Chaberton Energy Holdings, Inc. 2011 </a:t>
            </a:r>
          </a:p>
        </p:txBody>
      </p:sp>
      <p:sp>
        <p:nvSpPr>
          <p:cNvPr id="13322" name="Rectangle 10">
            <a:extLst>
              <a:ext uri="{FF2B5EF4-FFF2-40B4-BE49-F238E27FC236}">
                <a16:creationId xmlns:a16="http://schemas.microsoft.com/office/drawing/2014/main" id="{B679772F-2BDD-4D00-86C3-80256867E7B4}"/>
              </a:ext>
            </a:extLst>
          </p:cNvPr>
          <p:cNvSpPr>
            <a:spLocks noGrp="1" noChangeArrowheads="1"/>
          </p:cNvSpPr>
          <p:nvPr>
            <p:ph type="sldNum" sz="quarter" idx="4"/>
          </p:nvPr>
        </p:nvSpPr>
        <p:spPr bwMode="auto">
          <a:xfrm>
            <a:off x="6858000" y="63246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CD3D80D5-A577-49E9-B0AE-897C7AE4FAF2}" type="slidenum">
              <a:rPr lang="en-US" altLang="en-US"/>
              <a:pPr>
                <a:defRPr/>
              </a:pPr>
              <a:t>‹#›</a:t>
            </a:fld>
            <a:endParaRPr lang="en-US" altLang="en-US"/>
          </a:p>
        </p:txBody>
      </p:sp>
      <p:cxnSp>
        <p:nvCxnSpPr>
          <p:cNvPr id="3" name="Straight Connector 2">
            <a:extLst>
              <a:ext uri="{FF2B5EF4-FFF2-40B4-BE49-F238E27FC236}">
                <a16:creationId xmlns:a16="http://schemas.microsoft.com/office/drawing/2014/main" id="{4630196F-2E8A-459E-A545-02F06318A558}"/>
              </a:ext>
            </a:extLst>
          </p:cNvPr>
          <p:cNvCxnSpPr>
            <a:cxnSpLocks/>
          </p:cNvCxnSpPr>
          <p:nvPr userDrawn="1"/>
        </p:nvCxnSpPr>
        <p:spPr>
          <a:xfrm>
            <a:off x="0" y="6400800"/>
            <a:ext cx="9144000" cy="0"/>
          </a:xfrm>
          <a:prstGeom prst="line">
            <a:avLst/>
          </a:prstGeom>
          <a:ln w="28575">
            <a:solidFill>
              <a:srgbClr val="9FE0B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67CDCD9-6867-465B-A8F6-9E4998F606EA}"/>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458200" y="42335"/>
            <a:ext cx="608768" cy="642250"/>
          </a:xfrm>
          <a:prstGeom prst="rect">
            <a:avLst/>
          </a:prstGeom>
        </p:spPr>
      </p:pic>
      <p:pic>
        <p:nvPicPr>
          <p:cNvPr id="11" name="Picture 10">
            <a:extLst>
              <a:ext uri="{FF2B5EF4-FFF2-40B4-BE49-F238E27FC236}">
                <a16:creationId xmlns:a16="http://schemas.microsoft.com/office/drawing/2014/main" id="{A633FE50-EF62-4B1C-847C-B97E6C0E9EE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971364" y="6487148"/>
            <a:ext cx="1171286" cy="276724"/>
          </a:xfrm>
          <a:prstGeom prst="rect">
            <a:avLst/>
          </a:prstGeom>
        </p:spPr>
      </p:pic>
    </p:spTree>
  </p:cSld>
  <p:clrMap bg1="lt1" tx1="dk1" bg2="lt2" tx2="dk2" accent1="accent1" accent2="accent2" accent3="accent3" accent4="accent4" accent5="accent5" accent6="accent6" hlink="hlink" folHlink="folHlink"/>
  <p:sldLayoutIdLst>
    <p:sldLayoutId id="2147484230" r:id="rId1"/>
    <p:sldLayoutId id="2147484231" r:id="rId2"/>
    <p:sldLayoutId id="2147484221" r:id="rId3"/>
    <p:sldLayoutId id="2147484222" r:id="rId4"/>
    <p:sldLayoutId id="2147484223" r:id="rId5"/>
    <p:sldLayoutId id="2147484224" r:id="rId6"/>
    <p:sldLayoutId id="2147484232" r:id="rId7"/>
    <p:sldLayoutId id="2147484225" r:id="rId8"/>
    <p:sldLayoutId id="2147484226" r:id="rId9"/>
    <p:sldLayoutId id="2147484227" r:id="rId10"/>
    <p:sldLayoutId id="2147484228" r:id="rId11"/>
    <p:sldLayoutId id="2147484229" r:id="rId12"/>
    <p:sldLayoutId id="2147484233" r:id="rId13"/>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2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2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2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4.xml"/><Relationship Id="rId3" Type="http://schemas.openxmlformats.org/officeDocument/2006/relationships/image" Target="../media/image32.jpeg"/><Relationship Id="rId12" Type="http://schemas.openxmlformats.org/officeDocument/2006/relationships/image" Target="../media/image37.png"/><Relationship Id="rId17" Type="http://schemas.openxmlformats.org/officeDocument/2006/relationships/image" Target="../media/image39.png"/><Relationship Id="rId2" Type="http://schemas.openxmlformats.org/officeDocument/2006/relationships/image" Target="../media/image31.jpeg"/><Relationship Id="rId16" Type="http://schemas.openxmlformats.org/officeDocument/2006/relationships/customXml" Target="../ink/ink6.xml"/><Relationship Id="rId1" Type="http://schemas.openxmlformats.org/officeDocument/2006/relationships/slideLayout" Target="../slideLayouts/slideLayout12.xml"/><Relationship Id="rId6" Type="http://schemas.openxmlformats.org/officeDocument/2006/relationships/customXml" Target="../ink/ink1.xml"/><Relationship Id="rId11" Type="http://schemas.openxmlformats.org/officeDocument/2006/relationships/customXml" Target="../ink/ink3.xml"/><Relationship Id="rId5" Type="http://schemas.openxmlformats.org/officeDocument/2006/relationships/image" Target="../media/image34.svg"/><Relationship Id="rId15" Type="http://schemas.openxmlformats.org/officeDocument/2006/relationships/customXml" Target="../ink/ink5.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customXml" Target="../ink/ink2.xml"/><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F90E-C443-42AC-A02B-5D2549D960C7}"/>
              </a:ext>
            </a:extLst>
          </p:cNvPr>
          <p:cNvSpPr>
            <a:spLocks noGrp="1"/>
          </p:cNvSpPr>
          <p:nvPr>
            <p:ph type="body" sz="quarter" idx="10"/>
          </p:nvPr>
        </p:nvSpPr>
        <p:spPr>
          <a:xfrm>
            <a:off x="6231962" y="2457181"/>
            <a:ext cx="2743200" cy="1830734"/>
          </a:xfrm>
        </p:spPr>
        <p:txBody>
          <a:bodyPr/>
          <a:lstStyle/>
          <a:p>
            <a:r>
              <a:rPr lang="en-US" sz="2000" dirty="0">
                <a:latin typeface="Calibri" panose="020F0502020204030204" pitchFamily="34" charset="0"/>
                <a:cs typeface="Calibri" panose="020F0502020204030204" pitchFamily="34" charset="0"/>
              </a:rPr>
              <a:t>Citizens Advisory Committee</a:t>
            </a:r>
          </a:p>
          <a:p>
            <a:endParaRPr lang="en-US" sz="2000" dirty="0">
              <a:latin typeface="Calibri" panose="020F0502020204030204" pitchFamily="34" charset="0"/>
              <a:cs typeface="Calibri" panose="020F0502020204030204" pitchFamily="34"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Solar Panel Development and Water Quality Impacts</a:t>
            </a:r>
            <a:endParaRPr lang="en-US" sz="1800" dirty="0">
              <a:effectLst/>
              <a:latin typeface="Times New Roman" panose="02020603050405020304" pitchFamily="18" charset="0"/>
              <a:ea typeface="Times New Roman" panose="02020603050405020304" pitchFamily="18" charset="0"/>
            </a:endParaRPr>
          </a:p>
        </p:txBody>
      </p:sp>
      <p:sp>
        <p:nvSpPr>
          <p:cNvPr id="3" name="Text Placeholder 1">
            <a:extLst>
              <a:ext uri="{FF2B5EF4-FFF2-40B4-BE49-F238E27FC236}">
                <a16:creationId xmlns:a16="http://schemas.microsoft.com/office/drawing/2014/main" id="{96DB76CC-8278-4228-8B17-533DB612E2D2}"/>
              </a:ext>
            </a:extLst>
          </p:cNvPr>
          <p:cNvSpPr txBox="1">
            <a:spLocks/>
          </p:cNvSpPr>
          <p:nvPr/>
        </p:nvSpPr>
        <p:spPr bwMode="auto">
          <a:xfrm>
            <a:off x="304800" y="5857026"/>
            <a:ext cx="2286000" cy="100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80000"/>
              <a:buFont typeface="Wingdings" panose="05000000000000000000" pitchFamily="2" charset="2"/>
              <a:buNone/>
              <a:defRPr sz="2800" b="1">
                <a:solidFill>
                  <a:schemeClr val="bg1"/>
                </a:solidFill>
                <a:latin typeface="Palatino Linotype" panose="02040502050505030304" pitchFamily="18"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2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2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2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200">
                <a:solidFill>
                  <a:schemeClr val="tx1"/>
                </a:solidFill>
                <a:latin typeface="+mn-lt"/>
                <a:cs typeface="+mn-cs"/>
              </a:defRPr>
            </a:lvl9pPr>
          </a:lstStyle>
          <a:p>
            <a:r>
              <a:rPr lang="en-US" sz="1600" kern="0" dirty="0">
                <a:latin typeface="Calibri" panose="020F0502020204030204" pitchFamily="34" charset="0"/>
                <a:cs typeface="Calibri" panose="020F0502020204030204" pitchFamily="34" charset="0"/>
              </a:rPr>
              <a:t>May 18, 2022</a:t>
            </a:r>
          </a:p>
        </p:txBody>
      </p:sp>
    </p:spTree>
    <p:extLst>
      <p:ext uri="{BB962C8B-B14F-4D97-AF65-F5344CB8AC3E}">
        <p14:creationId xmlns:p14="http://schemas.microsoft.com/office/powerpoint/2010/main" val="127205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A964-5C39-4B8F-BA91-56DE6D8BC1C0}"/>
              </a:ext>
            </a:extLst>
          </p:cNvPr>
          <p:cNvSpPr>
            <a:spLocks noGrp="1"/>
          </p:cNvSpPr>
          <p:nvPr>
            <p:ph type="title"/>
          </p:nvPr>
        </p:nvSpPr>
        <p:spPr>
          <a:xfrm>
            <a:off x="118281" y="800100"/>
            <a:ext cx="5772150" cy="685800"/>
          </a:xfrm>
        </p:spPr>
        <p:txBody>
          <a:bodyPr/>
          <a:lstStyle/>
          <a:p>
            <a:r>
              <a:rPr lang="en-US"/>
              <a:t>Why here?</a:t>
            </a:r>
          </a:p>
        </p:txBody>
      </p:sp>
      <p:sp>
        <p:nvSpPr>
          <p:cNvPr id="5" name="Slide Number Placeholder 4">
            <a:extLst>
              <a:ext uri="{FF2B5EF4-FFF2-40B4-BE49-F238E27FC236}">
                <a16:creationId xmlns:a16="http://schemas.microsoft.com/office/drawing/2014/main" id="{146755B5-9D3E-4539-9819-5A8393488327}"/>
              </a:ext>
            </a:extLst>
          </p:cNvPr>
          <p:cNvSpPr>
            <a:spLocks noGrp="1"/>
          </p:cNvSpPr>
          <p:nvPr>
            <p:ph type="sldNum" sz="quarter" idx="11"/>
          </p:nvPr>
        </p:nvSpPr>
        <p:spPr/>
        <p:txBody>
          <a:bodyPr/>
          <a:lstStyle/>
          <a:p>
            <a:pPr>
              <a:defRPr/>
            </a:pPr>
            <a:fld id="{F96DEE89-A138-42D7-8D57-04D8E068BD4B}" type="slidenum">
              <a:rPr lang="en-US" altLang="en-US" smtClean="0">
                <a:latin typeface="Calibri" panose="020F0502020204030204" pitchFamily="34" charset="0"/>
                <a:cs typeface="Calibri" panose="020F0502020204030204" pitchFamily="34" charset="0"/>
              </a:rPr>
              <a:pPr>
                <a:defRPr/>
              </a:pPr>
              <a:t>10</a:t>
            </a:fld>
            <a:endParaRPr lang="en-US" altLang="en-US" dirty="0">
              <a:latin typeface="Calibri" panose="020F0502020204030204" pitchFamily="34" charset="0"/>
              <a:cs typeface="Calibri" panose="020F0502020204030204" pitchFamily="34" charset="0"/>
            </a:endParaRPr>
          </a:p>
        </p:txBody>
      </p:sp>
      <p:sp>
        <p:nvSpPr>
          <p:cNvPr id="16" name="Rectangle 9">
            <a:extLst>
              <a:ext uri="{FF2B5EF4-FFF2-40B4-BE49-F238E27FC236}">
                <a16:creationId xmlns:a16="http://schemas.microsoft.com/office/drawing/2014/main" id="{28527D62-06F5-413F-B715-F2BBA684B8CC}"/>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18" name="Title 1">
            <a:extLst>
              <a:ext uri="{FF2B5EF4-FFF2-40B4-BE49-F238E27FC236}">
                <a16:creationId xmlns:a16="http://schemas.microsoft.com/office/drawing/2014/main" id="{D83275B1-9AF7-4504-B5B1-960F52785806}"/>
              </a:ext>
            </a:extLst>
          </p:cNvPr>
          <p:cNvSpPr txBox="1">
            <a:spLocks/>
          </p:cNvSpPr>
          <p:nvPr/>
        </p:nvSpPr>
        <p:spPr bwMode="auto">
          <a:xfrm>
            <a:off x="334392" y="-115752"/>
            <a:ext cx="73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r>
              <a:rPr lang="en-US" kern="0" dirty="0">
                <a:latin typeface="Calibri" panose="020F0502020204030204" pitchFamily="34" charset="0"/>
                <a:cs typeface="Calibri" panose="020F0502020204030204" pitchFamily="34" charset="0"/>
              </a:rPr>
              <a:t>Stormwater Permitting</a:t>
            </a:r>
          </a:p>
        </p:txBody>
      </p:sp>
      <p:pic>
        <p:nvPicPr>
          <p:cNvPr id="8" name="Picture 7">
            <a:extLst>
              <a:ext uri="{FF2B5EF4-FFF2-40B4-BE49-F238E27FC236}">
                <a16:creationId xmlns:a16="http://schemas.microsoft.com/office/drawing/2014/main" id="{FAEFADB4-882F-12E1-9D1B-70DE97974638}"/>
              </a:ext>
            </a:extLst>
          </p:cNvPr>
          <p:cNvPicPr>
            <a:picLocks noChangeAspect="1"/>
          </p:cNvPicPr>
          <p:nvPr/>
        </p:nvPicPr>
        <p:blipFill>
          <a:blip r:embed="rId3"/>
          <a:stretch>
            <a:fillRect/>
          </a:stretch>
        </p:blipFill>
        <p:spPr>
          <a:xfrm>
            <a:off x="1161755" y="798648"/>
            <a:ext cx="6820491" cy="1074513"/>
          </a:xfrm>
          <a:prstGeom prst="rect">
            <a:avLst/>
          </a:prstGeom>
        </p:spPr>
      </p:pic>
      <p:sp>
        <p:nvSpPr>
          <p:cNvPr id="9" name="TextBox 8">
            <a:extLst>
              <a:ext uri="{FF2B5EF4-FFF2-40B4-BE49-F238E27FC236}">
                <a16:creationId xmlns:a16="http://schemas.microsoft.com/office/drawing/2014/main" id="{7E49CA62-804E-7675-1DCD-462599D1B00C}"/>
              </a:ext>
            </a:extLst>
          </p:cNvPr>
          <p:cNvSpPr txBox="1"/>
          <p:nvPr/>
        </p:nvSpPr>
        <p:spPr>
          <a:xfrm>
            <a:off x="118281" y="1940946"/>
            <a:ext cx="8873319"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Maryland Department of the Environment (MDE) sets minimum requires for stormwater management</a:t>
            </a:r>
          </a:p>
          <a:p>
            <a:pPr marL="285750" indent="-285750">
              <a:buFont typeface="Arial" panose="020B0604020202020204" pitchFamily="34" charset="0"/>
              <a:buChar char="•"/>
            </a:pPr>
            <a:r>
              <a:rPr lang="en-US" dirty="0"/>
              <a:t>Each individual County has an agency that reviews our applications specific to stormwater management, which use the requirements set forth by MDE and sometimes enacts more rigorous requirements</a:t>
            </a:r>
          </a:p>
          <a:p>
            <a:pPr marL="285750" indent="-285750">
              <a:buFont typeface="Arial" panose="020B0604020202020204" pitchFamily="34" charset="0"/>
              <a:buChar char="•"/>
            </a:pPr>
            <a:r>
              <a:rPr lang="en-US" dirty="0"/>
              <a:t>A qualified civil engineer creates a Stormwater Plan as well as a Soil Erosion and Sediment Control Plan for submittal</a:t>
            </a:r>
          </a:p>
          <a:p>
            <a:pPr marL="285750" indent="-285750">
              <a:buFont typeface="Arial" panose="020B0604020202020204" pitchFamily="34" charset="0"/>
              <a:buChar char="•"/>
            </a:pPr>
            <a:r>
              <a:rPr lang="en-US" dirty="0"/>
              <a:t>Typically, there are at least two levels of review of these plans: a Concept Level stormwater plan and a Detailed stormwater plan</a:t>
            </a:r>
          </a:p>
          <a:p>
            <a:pPr marL="285750" indent="-285750">
              <a:buFont typeface="Arial" panose="020B0604020202020204" pitchFamily="34" charset="0"/>
              <a:buChar char="•"/>
            </a:pPr>
            <a:r>
              <a:rPr lang="en-US" dirty="0"/>
              <a:t>Upon approval of the Stormwater and Pollution Prevention Plan &amp; Soil Erosion and Sediment Control Plan, and Site Plan approval, a Notice of Intent (NOI) &amp; </a:t>
            </a:r>
            <a:r>
              <a:rPr lang="fr-FR" dirty="0"/>
              <a:t>National </a:t>
            </a:r>
            <a:r>
              <a:rPr lang="fr-FR" dirty="0" err="1"/>
              <a:t>Pollutant</a:t>
            </a:r>
            <a:r>
              <a:rPr lang="fr-FR" dirty="0"/>
              <a:t> </a:t>
            </a:r>
            <a:r>
              <a:rPr lang="fr-FR" dirty="0" err="1"/>
              <a:t>Discharge</a:t>
            </a:r>
            <a:r>
              <a:rPr lang="fr-FR" dirty="0"/>
              <a:t> Elimination System (</a:t>
            </a:r>
            <a:r>
              <a:rPr lang="en-US" dirty="0"/>
              <a:t>NPDES) permit is issued by the MDE</a:t>
            </a:r>
          </a:p>
          <a:p>
            <a:pPr marL="285750" indent="-285750">
              <a:buFont typeface="Arial" panose="020B0604020202020204" pitchFamily="34" charset="0"/>
              <a:buChar char="•"/>
            </a:pPr>
            <a:r>
              <a:rPr lang="en-US" dirty="0"/>
              <a:t>Stormwater features are typically monitored by local inspectors during &amp; post construction</a:t>
            </a:r>
          </a:p>
          <a:p>
            <a:pPr marL="285750" indent="-285750">
              <a:buFont typeface="Arial" panose="020B0604020202020204" pitchFamily="34" charset="0"/>
              <a:buChar char="•"/>
            </a:pPr>
            <a:r>
              <a:rPr lang="en-US" dirty="0"/>
              <a:t>It is standard for the Project to sign a management &amp; maintenance agreement with the County to maintain the stormwater features</a:t>
            </a:r>
          </a:p>
        </p:txBody>
      </p:sp>
    </p:spTree>
    <p:extLst>
      <p:ext uri="{BB962C8B-B14F-4D97-AF65-F5344CB8AC3E}">
        <p14:creationId xmlns:p14="http://schemas.microsoft.com/office/powerpoint/2010/main" val="92637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28600" y="113696"/>
            <a:ext cx="7848600" cy="457200"/>
          </a:xfrm>
        </p:spPr>
        <p:txBody>
          <a:bodyPr/>
          <a:lstStyle/>
          <a:p>
            <a:r>
              <a:rPr lang="en-US" altLang="en-US">
                <a:latin typeface="Calibri" panose="020F0502020204030204" pitchFamily="34" charset="0"/>
                <a:cs typeface="Calibri" panose="020F0502020204030204" pitchFamily="34" charset="0"/>
              </a:rPr>
              <a:t>Construction Timeframe Is Short</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11</a:t>
            </a:fld>
            <a:endParaRPr lang="en-US" altLang="en-US" sz="12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F8AE91A-6938-4609-B7C2-38E88BF723AE}"/>
              </a:ext>
            </a:extLst>
          </p:cNvPr>
          <p:cNvSpPr txBox="1"/>
          <p:nvPr/>
        </p:nvSpPr>
        <p:spPr>
          <a:xfrm>
            <a:off x="381000" y="1101710"/>
            <a:ext cx="5231744"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Calibri"/>
                <a:cs typeface="Calibri"/>
              </a:rPr>
              <a:t>Construction: 4 to 6 months with ~2 months of “peak” activity</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a:cs typeface="Calibri"/>
              </a:rPr>
              <a:t>Truck traffic </a:t>
            </a:r>
            <a:endParaRPr lang="en-US"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dirty="0">
                <a:latin typeface="Calibri"/>
                <a:cs typeface="Calibri"/>
              </a:rPr>
              <a:t>Lay down area used so trucks can drop off their equipment and leave; trucks will not block the road</a:t>
            </a:r>
          </a:p>
          <a:p>
            <a:pPr marL="742950" lvl="1" indent="-285750">
              <a:buFont typeface="Arial" panose="020B0604020202020204" pitchFamily="34" charset="0"/>
              <a:buChar char="•"/>
            </a:pPr>
            <a:r>
              <a:rPr lang="en-US" sz="2000" dirty="0">
                <a:latin typeface="Calibri"/>
                <a:cs typeface="Calibri"/>
              </a:rPr>
              <a:t>Virtually no post-construction traffic </a:t>
            </a:r>
            <a:br>
              <a:rPr lang="en-US" sz="2000" dirty="0">
                <a:latin typeface="Calibri"/>
                <a:cs typeface="Calibri"/>
              </a:rPr>
            </a:b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a:cs typeface="Calibri"/>
              </a:rPr>
              <a:t>Hours of Construction</a:t>
            </a:r>
          </a:p>
          <a:p>
            <a:pPr marL="742950" lvl="1" indent="-285750">
              <a:buFont typeface="Arial" panose="020B0604020202020204" pitchFamily="34" charset="0"/>
              <a:buChar char="•"/>
            </a:pPr>
            <a:r>
              <a:rPr lang="en-US" sz="2000" dirty="0">
                <a:latin typeface="Calibri"/>
                <a:cs typeface="Calibri"/>
              </a:rPr>
              <a:t>Excludes Sundays and holidays</a:t>
            </a:r>
          </a:p>
          <a:p>
            <a:pPr marL="742950" lvl="1" indent="-285750">
              <a:buFont typeface="Arial" panose="020B0604020202020204" pitchFamily="34" charset="0"/>
              <a:buChar char="•"/>
            </a:pPr>
            <a:r>
              <a:rPr lang="en-US" sz="2000" dirty="0">
                <a:latin typeface="Calibri"/>
                <a:cs typeface="Calibri"/>
              </a:rPr>
              <a:t>Normally 10 hours/day in daylight hours</a:t>
            </a:r>
          </a:p>
          <a:p>
            <a:pPr marL="742950" lvl="1" indent="-285750">
              <a:buFont typeface="Arial" panose="020B0604020202020204" pitchFamily="34" charset="0"/>
              <a:buChar char="•"/>
            </a:pPr>
            <a:r>
              <a:rPr lang="en-US" sz="2000" dirty="0">
                <a:latin typeface="Calibri"/>
                <a:cs typeface="Calibri"/>
              </a:rPr>
              <a:t>Willing to exclude specific dates / times as requested</a:t>
            </a:r>
          </a:p>
        </p:txBody>
      </p:sp>
      <p:pic>
        <p:nvPicPr>
          <p:cNvPr id="11" name="Picture 10">
            <a:extLst>
              <a:ext uri="{FF2B5EF4-FFF2-40B4-BE49-F238E27FC236}">
                <a16:creationId xmlns:a16="http://schemas.microsoft.com/office/drawing/2014/main" id="{790BE8EA-6F56-4AB6-B59C-6433FDA31F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73722" y="957621"/>
            <a:ext cx="3192387" cy="1924084"/>
          </a:xfrm>
          <a:prstGeom prst="rect">
            <a:avLst/>
          </a:prstGeom>
        </p:spPr>
      </p:pic>
      <p:pic>
        <p:nvPicPr>
          <p:cNvPr id="12" name="Picture 2">
            <a:extLst>
              <a:ext uri="{FF2B5EF4-FFF2-40B4-BE49-F238E27FC236}">
                <a16:creationId xmlns:a16="http://schemas.microsoft.com/office/drawing/2014/main" id="{D4B27D92-CD32-4804-B496-5FC7F150BD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95" r="12257"/>
          <a:stretch/>
        </p:blipFill>
        <p:spPr bwMode="auto">
          <a:xfrm>
            <a:off x="5773722" y="3226903"/>
            <a:ext cx="3192387" cy="192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6865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Diagram, engineering drawing&#10;&#10;Description automatically generated">
            <a:extLst>
              <a:ext uri="{FF2B5EF4-FFF2-40B4-BE49-F238E27FC236}">
                <a16:creationId xmlns:a16="http://schemas.microsoft.com/office/drawing/2014/main" id="{FC5C6190-99A1-46D2-99FF-CC64831BA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5655" y="2705416"/>
            <a:ext cx="4732127" cy="263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3DE68C05-27C5-4192-9A17-4F2C1F6E2236}"/>
              </a:ext>
            </a:extLst>
          </p:cNvPr>
          <p:cNvSpPr txBox="1"/>
          <p:nvPr/>
        </p:nvSpPr>
        <p:spPr>
          <a:xfrm>
            <a:off x="315655" y="1356295"/>
            <a:ext cx="8441871" cy="338554"/>
          </a:xfrm>
          <a:prstGeom prst="rect">
            <a:avLst/>
          </a:prstGeom>
          <a:noFill/>
        </p:spPr>
        <p:txBody>
          <a:bodyPr wrap="square" lIns="91440" tIns="45720" rIns="91440" bIns="45720" rtlCol="0" anchor="t">
            <a:spAutoFit/>
          </a:bodyPr>
          <a:lstStyle/>
          <a:p>
            <a:r>
              <a:rPr lang="en-US" sz="1600" b="1">
                <a:latin typeface="Arial"/>
                <a:cs typeface="Arial"/>
              </a:rPr>
              <a:t>All the recoverable components in this solar array can be recycled at the end of life</a:t>
            </a:r>
            <a:endParaRPr lang="en-US" sz="1600">
              <a:latin typeface="Arial"/>
              <a:cs typeface="Arial"/>
            </a:endParaRPr>
          </a:p>
        </p:txBody>
      </p:sp>
      <p:sp>
        <p:nvSpPr>
          <p:cNvPr id="12" name="TextBox 11">
            <a:extLst>
              <a:ext uri="{FF2B5EF4-FFF2-40B4-BE49-F238E27FC236}">
                <a16:creationId xmlns:a16="http://schemas.microsoft.com/office/drawing/2014/main" id="{9CC83FE4-8647-45A7-A006-C476526DC0ED}"/>
              </a:ext>
            </a:extLst>
          </p:cNvPr>
          <p:cNvSpPr txBox="1"/>
          <p:nvPr/>
        </p:nvSpPr>
        <p:spPr>
          <a:xfrm>
            <a:off x="1283888" y="5573234"/>
            <a:ext cx="3104852" cy="261610"/>
          </a:xfrm>
          <a:prstGeom prst="rect">
            <a:avLst/>
          </a:prstGeom>
          <a:noFill/>
        </p:spPr>
        <p:txBody>
          <a:bodyPr wrap="square" rtlCol="0">
            <a:spAutoFit/>
          </a:bodyPr>
          <a:lstStyle/>
          <a:p>
            <a:r>
              <a:rPr lang="en-US" sz="1100">
                <a:latin typeface="Calibri" panose="020F0502020204030204" pitchFamily="34" charset="0"/>
                <a:cs typeface="Calibri" panose="020F0502020204030204" pitchFamily="34" charset="0"/>
              </a:rPr>
              <a:t>Source: EPA website on Solar Panel Recycling </a:t>
            </a:r>
          </a:p>
        </p:txBody>
      </p:sp>
      <p:sp>
        <p:nvSpPr>
          <p:cNvPr id="13" name="TextBox 12">
            <a:extLst>
              <a:ext uri="{FF2B5EF4-FFF2-40B4-BE49-F238E27FC236}">
                <a16:creationId xmlns:a16="http://schemas.microsoft.com/office/drawing/2014/main" id="{09DC8824-1655-4D4A-8B2A-CD1475D6F440}"/>
              </a:ext>
            </a:extLst>
          </p:cNvPr>
          <p:cNvSpPr txBox="1"/>
          <p:nvPr/>
        </p:nvSpPr>
        <p:spPr>
          <a:xfrm>
            <a:off x="217545" y="2022382"/>
            <a:ext cx="2762543" cy="288541"/>
          </a:xfrm>
          <a:prstGeom prst="rect">
            <a:avLst/>
          </a:prstGeom>
          <a:noFill/>
        </p:spPr>
        <p:txBody>
          <a:bodyPr wrap="square" rtlCol="0">
            <a:spAutoFit/>
          </a:bodyPr>
          <a:lstStyle/>
          <a:p>
            <a:r>
              <a:rPr lang="en-US" sz="1275" i="1">
                <a:latin typeface="Calibri" panose="020F0502020204030204" pitchFamily="34" charset="0"/>
                <a:cs typeface="Calibri" panose="020F0502020204030204" pitchFamily="34" charset="0"/>
              </a:rPr>
              <a:t>Most of the parts are recyclable:</a:t>
            </a:r>
          </a:p>
        </p:txBody>
      </p:sp>
      <p:pic>
        <p:nvPicPr>
          <p:cNvPr id="14" name="Picture 13" descr="A picture containing graphical user interface&#10;&#10;Description automatically generated">
            <a:extLst>
              <a:ext uri="{FF2B5EF4-FFF2-40B4-BE49-F238E27FC236}">
                <a16:creationId xmlns:a16="http://schemas.microsoft.com/office/drawing/2014/main" id="{26401D25-A1F3-4699-A158-1B794B571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695" y="2632694"/>
            <a:ext cx="2538905" cy="2646527"/>
          </a:xfrm>
          <a:prstGeom prst="rect">
            <a:avLst/>
          </a:prstGeom>
        </p:spPr>
      </p:pic>
      <p:sp>
        <p:nvSpPr>
          <p:cNvPr id="20" name="TextBox 19">
            <a:extLst>
              <a:ext uri="{FF2B5EF4-FFF2-40B4-BE49-F238E27FC236}">
                <a16:creationId xmlns:a16="http://schemas.microsoft.com/office/drawing/2014/main" id="{135A9CEE-FC7A-4342-8027-15EBC6192AAA}"/>
              </a:ext>
            </a:extLst>
          </p:cNvPr>
          <p:cNvSpPr txBox="1"/>
          <p:nvPr/>
        </p:nvSpPr>
        <p:spPr>
          <a:xfrm>
            <a:off x="6452695" y="5289920"/>
            <a:ext cx="2471044" cy="430887"/>
          </a:xfrm>
          <a:prstGeom prst="rect">
            <a:avLst/>
          </a:prstGeom>
          <a:noFill/>
        </p:spPr>
        <p:txBody>
          <a:bodyPr wrap="square" rtlCol="0">
            <a:spAutoFit/>
          </a:bodyPr>
          <a:lstStyle/>
          <a:p>
            <a:pPr algn="ctr"/>
            <a:r>
              <a:rPr lang="en-US" sz="1100">
                <a:latin typeface="Calibri" panose="020F0502020204030204" pitchFamily="34" charset="0"/>
                <a:cs typeface="Calibri" panose="020F0502020204030204" pitchFamily="34" charset="0"/>
              </a:rPr>
              <a:t>Source: </a:t>
            </a:r>
            <a:r>
              <a:rPr lang="en-US" sz="1100" err="1">
                <a:latin typeface="Calibri" panose="020F0502020204030204" pitchFamily="34" charset="0"/>
                <a:cs typeface="Calibri" panose="020F0502020204030204" pitchFamily="34" charset="0"/>
              </a:rPr>
              <a:t>GreenMatch</a:t>
            </a:r>
            <a:r>
              <a:rPr lang="en-US" sz="1100">
                <a:latin typeface="Calibri" panose="020F0502020204030204" pitchFamily="34" charset="0"/>
                <a:cs typeface="Calibri" panose="020F0502020204030204" pitchFamily="34" charset="0"/>
              </a:rPr>
              <a:t> website on Solar Panel Recycling </a:t>
            </a:r>
          </a:p>
        </p:txBody>
      </p:sp>
      <p:pic>
        <p:nvPicPr>
          <p:cNvPr id="21" name="Graphic 20" descr="Recycle with solid fill">
            <a:extLst>
              <a:ext uri="{FF2B5EF4-FFF2-40B4-BE49-F238E27FC236}">
                <a16:creationId xmlns:a16="http://schemas.microsoft.com/office/drawing/2014/main" id="{3DE6D19F-5977-4A1F-A0E5-CA0EFD4D08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03076" y="3118894"/>
            <a:ext cx="685800" cy="68580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A3DF9A8A-67D7-4983-9C25-6C679B056A1D}"/>
              </a:ext>
            </a:extLst>
          </p:cNvPr>
          <p:cNvSpPr txBox="1"/>
          <p:nvPr/>
        </p:nvSpPr>
        <p:spPr>
          <a:xfrm>
            <a:off x="5034503" y="3856768"/>
            <a:ext cx="1396323" cy="1231106"/>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Also recyclable:</a:t>
            </a:r>
          </a:p>
          <a:p>
            <a:pPr marL="214313" indent="-214313">
              <a:buFont typeface="Arial" panose="020B0604020202020204" pitchFamily="34" charset="0"/>
              <a:buChar char="•"/>
            </a:pPr>
            <a:r>
              <a:rPr lang="en-US" sz="1400">
                <a:latin typeface="Calibri" panose="020F0502020204030204" pitchFamily="34" charset="0"/>
                <a:cs typeface="Calibri" panose="020F0502020204030204" pitchFamily="34" charset="0"/>
              </a:rPr>
              <a:t>Inverters</a:t>
            </a:r>
          </a:p>
          <a:p>
            <a:pPr marL="214313" indent="-214313">
              <a:buFont typeface="Arial" panose="020B0604020202020204" pitchFamily="34" charset="0"/>
              <a:buChar char="•"/>
            </a:pPr>
            <a:r>
              <a:rPr lang="en-US" sz="1400">
                <a:latin typeface="Calibri" panose="020F0502020204030204" pitchFamily="34" charset="0"/>
                <a:cs typeface="Calibri" panose="020F0502020204030204" pitchFamily="34" charset="0"/>
              </a:rPr>
              <a:t>Transformers </a:t>
            </a:r>
          </a:p>
          <a:p>
            <a:pPr marL="214313" indent="-214313">
              <a:buFont typeface="Arial" panose="020B0604020202020204" pitchFamily="34" charset="0"/>
              <a:buChar char="•"/>
            </a:pPr>
            <a:r>
              <a:rPr lang="en-US" sz="1400">
                <a:latin typeface="Calibri" panose="020F0502020204030204" pitchFamily="34" charset="0"/>
                <a:cs typeface="Calibri" panose="020F0502020204030204" pitchFamily="34" charset="0"/>
              </a:rPr>
              <a:t>Racking  </a:t>
            </a:r>
          </a:p>
          <a:p>
            <a:endParaRPr lang="en-US"/>
          </a:p>
        </p:txBody>
      </p:sp>
      <p:sp>
        <p:nvSpPr>
          <p:cNvPr id="2" name="Rectangle 1">
            <a:extLst>
              <a:ext uri="{FF2B5EF4-FFF2-40B4-BE49-F238E27FC236}">
                <a16:creationId xmlns:a16="http://schemas.microsoft.com/office/drawing/2014/main" id="{136A74D4-9039-4C71-A55E-9B9D81AECFCB}"/>
              </a:ext>
            </a:extLst>
          </p:cNvPr>
          <p:cNvSpPr/>
          <p:nvPr/>
        </p:nvSpPr>
        <p:spPr>
          <a:xfrm>
            <a:off x="892183" y="2877315"/>
            <a:ext cx="1166227" cy="277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0495BF-7713-4D7D-A65E-51268597F7CF}"/>
              </a:ext>
            </a:extLst>
          </p:cNvPr>
          <p:cNvSpPr/>
          <p:nvPr/>
        </p:nvSpPr>
        <p:spPr>
          <a:xfrm rot="20381900">
            <a:off x="1596528" y="3083863"/>
            <a:ext cx="436534" cy="268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31D065-BA43-4235-B1A2-94ECDA3C96DB}"/>
              </a:ext>
            </a:extLst>
          </p:cNvPr>
          <p:cNvSpPr/>
          <p:nvPr/>
        </p:nvSpPr>
        <p:spPr>
          <a:xfrm>
            <a:off x="315655" y="3249556"/>
            <a:ext cx="816740" cy="7398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F70F4D5-7FD8-4D5F-BDBA-FEE508CA3341}"/>
              </a:ext>
            </a:extLst>
          </p:cNvPr>
          <p:cNvSpPr/>
          <p:nvPr/>
        </p:nvSpPr>
        <p:spPr>
          <a:xfrm>
            <a:off x="437428" y="3308234"/>
            <a:ext cx="489595" cy="1375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DB0DB37-E99A-4490-8182-05FCF67BCCB6}"/>
              </a:ext>
            </a:extLst>
          </p:cNvPr>
          <p:cNvSpPr/>
          <p:nvPr/>
        </p:nvSpPr>
        <p:spPr>
          <a:xfrm rot="8517478">
            <a:off x="449174" y="3432965"/>
            <a:ext cx="313561" cy="16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C10B87-0AB7-4224-8C4F-35BFAF1EF716}"/>
              </a:ext>
            </a:extLst>
          </p:cNvPr>
          <p:cNvSpPr/>
          <p:nvPr/>
        </p:nvSpPr>
        <p:spPr>
          <a:xfrm>
            <a:off x="409923" y="3959193"/>
            <a:ext cx="289723" cy="100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2B0A91-F79E-4E5F-8C41-C23C60263052}"/>
              </a:ext>
            </a:extLst>
          </p:cNvPr>
          <p:cNvSpPr/>
          <p:nvPr/>
        </p:nvSpPr>
        <p:spPr>
          <a:xfrm>
            <a:off x="1880542" y="4270921"/>
            <a:ext cx="232877" cy="44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4459A8D-6D33-4D12-8E2F-6A48BDD06C06}"/>
              </a:ext>
            </a:extLst>
          </p:cNvPr>
          <p:cNvSpPr/>
          <p:nvPr/>
        </p:nvSpPr>
        <p:spPr>
          <a:xfrm rot="20155597">
            <a:off x="1948842" y="4112553"/>
            <a:ext cx="50839" cy="173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4A0CBE4-D143-48B0-8056-8DD37A7217B0}"/>
              </a:ext>
            </a:extLst>
          </p:cNvPr>
          <p:cNvSpPr/>
          <p:nvPr/>
        </p:nvSpPr>
        <p:spPr>
          <a:xfrm>
            <a:off x="1664767" y="4648661"/>
            <a:ext cx="787286" cy="233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1B17F51-60E3-4733-A0FD-F2B604C9D689}"/>
              </a:ext>
            </a:extLst>
          </p:cNvPr>
          <p:cNvSpPr/>
          <p:nvPr/>
        </p:nvSpPr>
        <p:spPr>
          <a:xfrm>
            <a:off x="1563527" y="4648661"/>
            <a:ext cx="133646" cy="34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246FFD-A81F-4B47-8E39-04843F54A970}"/>
              </a:ext>
            </a:extLst>
          </p:cNvPr>
          <p:cNvSpPr/>
          <p:nvPr/>
        </p:nvSpPr>
        <p:spPr>
          <a:xfrm rot="20210557">
            <a:off x="1625292" y="4761867"/>
            <a:ext cx="121249"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7A5487-1F3D-42BF-9641-834126E14894}"/>
              </a:ext>
            </a:extLst>
          </p:cNvPr>
          <p:cNvSpPr/>
          <p:nvPr/>
        </p:nvSpPr>
        <p:spPr>
          <a:xfrm rot="18548502">
            <a:off x="1527184" y="4631953"/>
            <a:ext cx="69680"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Top Corners Snipped 36">
            <a:extLst>
              <a:ext uri="{FF2B5EF4-FFF2-40B4-BE49-F238E27FC236}">
                <a16:creationId xmlns:a16="http://schemas.microsoft.com/office/drawing/2014/main" id="{EC49BE56-CC3F-494C-AACD-FD007CB929A6}"/>
              </a:ext>
            </a:extLst>
          </p:cNvPr>
          <p:cNvSpPr/>
          <p:nvPr/>
        </p:nvSpPr>
        <p:spPr>
          <a:xfrm rot="873263">
            <a:off x="1467507" y="5107860"/>
            <a:ext cx="269262" cy="150644"/>
          </a:xfrm>
          <a:prstGeom prst="snip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5BB2BD7-1623-4898-BFDF-1B349653028C}"/>
              </a:ext>
            </a:extLst>
          </p:cNvPr>
          <p:cNvSpPr/>
          <p:nvPr/>
        </p:nvSpPr>
        <p:spPr>
          <a:xfrm>
            <a:off x="1610794" y="5081664"/>
            <a:ext cx="384227" cy="91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EACB5E1-1D9B-43D1-AA7E-C1ECBEE50744}"/>
              </a:ext>
            </a:extLst>
          </p:cNvPr>
          <p:cNvSpPr/>
          <p:nvPr/>
        </p:nvSpPr>
        <p:spPr>
          <a:xfrm>
            <a:off x="1235933" y="5195553"/>
            <a:ext cx="361381" cy="87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B9FBEFF-7570-4768-9FD7-E26DAFCBEB2F}"/>
              </a:ext>
            </a:extLst>
          </p:cNvPr>
          <p:cNvSpPr/>
          <p:nvPr/>
        </p:nvSpPr>
        <p:spPr>
          <a:xfrm>
            <a:off x="4182369" y="3594262"/>
            <a:ext cx="526649" cy="1455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BAF8E16-C0FD-4F3C-89EE-DD56BFA27EB6}"/>
              </a:ext>
            </a:extLst>
          </p:cNvPr>
          <p:cNvSpPr/>
          <p:nvPr/>
        </p:nvSpPr>
        <p:spPr>
          <a:xfrm>
            <a:off x="1175933" y="5137777"/>
            <a:ext cx="99665" cy="76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1B7592E-6C3D-4FAB-A231-C63A38BB54A4}"/>
              </a:ext>
            </a:extLst>
          </p:cNvPr>
          <p:cNvSpPr/>
          <p:nvPr/>
        </p:nvSpPr>
        <p:spPr>
          <a:xfrm>
            <a:off x="4680632" y="4072878"/>
            <a:ext cx="204577" cy="86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560E9-07EC-47E0-B612-DF543A27F457}"/>
              </a:ext>
            </a:extLst>
          </p:cNvPr>
          <p:cNvSpPr/>
          <p:nvPr/>
        </p:nvSpPr>
        <p:spPr>
          <a:xfrm rot="20596246">
            <a:off x="4047276" y="3608945"/>
            <a:ext cx="147036" cy="73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EF0EB59-D500-48E6-B251-FE39870237D5}"/>
              </a:ext>
            </a:extLst>
          </p:cNvPr>
          <p:cNvCxnSpPr>
            <a:cxnSpLocks/>
          </p:cNvCxnSpPr>
          <p:nvPr/>
        </p:nvCxnSpPr>
        <p:spPr>
          <a:xfrm>
            <a:off x="1906442" y="2745585"/>
            <a:ext cx="389641" cy="3193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6DB9D5D0-3E26-4D3C-A453-0260F6A4C3D2}"/>
              </a:ext>
            </a:extLst>
          </p:cNvPr>
          <p:cNvSpPr/>
          <p:nvPr/>
        </p:nvSpPr>
        <p:spPr>
          <a:xfrm rot="20896746">
            <a:off x="4054402" y="3828693"/>
            <a:ext cx="122200" cy="56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357DC12-F9D8-4631-B1E4-913BA4955DC4}"/>
              </a:ext>
            </a:extLst>
          </p:cNvPr>
          <p:cNvCxnSpPr>
            <a:cxnSpLocks/>
          </p:cNvCxnSpPr>
          <p:nvPr/>
        </p:nvCxnSpPr>
        <p:spPr>
          <a:xfrm flipH="1">
            <a:off x="4067445" y="3323537"/>
            <a:ext cx="482182" cy="64127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00D1519-5045-4DDA-AE2A-4C956AB66DC8}"/>
              </a:ext>
            </a:extLst>
          </p:cNvPr>
          <p:cNvSpPr/>
          <p:nvPr/>
        </p:nvSpPr>
        <p:spPr>
          <a:xfrm>
            <a:off x="4123783" y="4705117"/>
            <a:ext cx="91142"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8CC9CC6-D206-4C11-AE1F-4EC29BFC003C}"/>
              </a:ext>
            </a:extLst>
          </p:cNvPr>
          <p:cNvSpPr/>
          <p:nvPr/>
        </p:nvSpPr>
        <p:spPr>
          <a:xfrm>
            <a:off x="4160498" y="4529550"/>
            <a:ext cx="69498" cy="4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D411A22-2EF9-4F5A-861A-2A8A28F18D51}"/>
              </a:ext>
            </a:extLst>
          </p:cNvPr>
          <p:cNvSpPr/>
          <p:nvPr/>
        </p:nvSpPr>
        <p:spPr>
          <a:xfrm>
            <a:off x="4106736" y="3959193"/>
            <a:ext cx="75633" cy="62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A0F0DA2-C8B9-43E5-9FF3-5F6B44A28547}"/>
              </a:ext>
            </a:extLst>
          </p:cNvPr>
          <p:cNvSpPr/>
          <p:nvPr/>
        </p:nvSpPr>
        <p:spPr>
          <a:xfrm>
            <a:off x="4123783" y="4155807"/>
            <a:ext cx="91142" cy="63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2E9F748-4F0B-413F-ACD5-D46A246314F9}"/>
              </a:ext>
            </a:extLst>
          </p:cNvPr>
          <p:cNvSpPr/>
          <p:nvPr/>
        </p:nvSpPr>
        <p:spPr>
          <a:xfrm>
            <a:off x="4047831" y="4344235"/>
            <a:ext cx="153375"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2844F74-ED72-4610-811C-9AE0F83CDC28}"/>
              </a:ext>
            </a:extLst>
          </p:cNvPr>
          <p:cNvSpPr/>
          <p:nvPr/>
        </p:nvSpPr>
        <p:spPr>
          <a:xfrm>
            <a:off x="4066816" y="4447982"/>
            <a:ext cx="139778"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C27FAEA-5923-433B-A439-9DE98ACA1A88}"/>
              </a:ext>
            </a:extLst>
          </p:cNvPr>
          <p:cNvSpPr/>
          <p:nvPr/>
        </p:nvSpPr>
        <p:spPr>
          <a:xfrm>
            <a:off x="2548461" y="4930371"/>
            <a:ext cx="434169" cy="119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FE5EC55-091B-4228-8B65-2B63A40EB466}"/>
              </a:ext>
            </a:extLst>
          </p:cNvPr>
          <p:cNvSpPr/>
          <p:nvPr/>
        </p:nvSpPr>
        <p:spPr>
          <a:xfrm>
            <a:off x="2798386" y="4865802"/>
            <a:ext cx="98301" cy="64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73" name="Ink 72">
                <a:extLst>
                  <a:ext uri="{FF2B5EF4-FFF2-40B4-BE49-F238E27FC236}">
                    <a16:creationId xmlns:a16="http://schemas.microsoft.com/office/drawing/2014/main" id="{12FCED84-0378-4926-AB6F-EB64950F4024}"/>
                  </a:ext>
                </a:extLst>
              </p14:cNvPr>
              <p14:cNvContentPartPr/>
              <p14:nvPr/>
            </p14:nvContentPartPr>
            <p14:xfrm>
              <a:off x="4011355" y="4182025"/>
              <a:ext cx="95580" cy="9180"/>
            </p14:xfrm>
          </p:contentPart>
        </mc:Choice>
        <mc:Fallback xmlns="">
          <p:pic>
            <p:nvPicPr>
              <p:cNvPr id="73" name="Ink 72">
                <a:extLst>
                  <a:ext uri="{FF2B5EF4-FFF2-40B4-BE49-F238E27FC236}">
                    <a16:creationId xmlns:a16="http://schemas.microsoft.com/office/drawing/2014/main" id="{12FCED84-0378-4926-AB6F-EB64950F4024}"/>
                  </a:ext>
                </a:extLst>
              </p:cNvPr>
              <p:cNvPicPr/>
              <p:nvPr/>
            </p:nvPicPr>
            <p:blipFill>
              <a:blip r:embed="rId8"/>
              <a:stretch>
                <a:fillRect/>
              </a:stretch>
            </p:blipFill>
            <p:spPr>
              <a:xfrm>
                <a:off x="4002406" y="4173198"/>
                <a:ext cx="113121" cy="264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6" name="Ink 75">
                <a:extLst>
                  <a:ext uri="{FF2B5EF4-FFF2-40B4-BE49-F238E27FC236}">
                    <a16:creationId xmlns:a16="http://schemas.microsoft.com/office/drawing/2014/main" id="{83674729-B8EA-4CE2-AB15-F40A9D19AA92}"/>
                  </a:ext>
                </a:extLst>
              </p14:cNvPr>
              <p14:cNvContentPartPr/>
              <p14:nvPr/>
            </p14:nvContentPartPr>
            <p14:xfrm>
              <a:off x="4016824" y="4731459"/>
              <a:ext cx="94230" cy="4860"/>
            </p14:xfrm>
          </p:contentPart>
        </mc:Choice>
        <mc:Fallback xmlns="">
          <p:pic>
            <p:nvPicPr>
              <p:cNvPr id="76" name="Ink 75">
                <a:extLst>
                  <a:ext uri="{FF2B5EF4-FFF2-40B4-BE49-F238E27FC236}">
                    <a16:creationId xmlns:a16="http://schemas.microsoft.com/office/drawing/2014/main" id="{83674729-B8EA-4CE2-AB15-F40A9D19AA92}"/>
                  </a:ext>
                </a:extLst>
              </p:cNvPr>
              <p:cNvPicPr/>
              <p:nvPr/>
            </p:nvPicPr>
            <p:blipFill>
              <a:blip r:embed="rId10"/>
              <a:stretch>
                <a:fillRect/>
              </a:stretch>
            </p:blipFill>
            <p:spPr>
              <a:xfrm>
                <a:off x="4007798" y="4722780"/>
                <a:ext cx="111921" cy="21870"/>
              </a:xfrm>
              <a:prstGeom prst="rect">
                <a:avLst/>
              </a:prstGeom>
            </p:spPr>
          </p:pic>
        </mc:Fallback>
      </mc:AlternateContent>
      <p:grpSp>
        <p:nvGrpSpPr>
          <p:cNvPr id="79" name="Group 78">
            <a:extLst>
              <a:ext uri="{FF2B5EF4-FFF2-40B4-BE49-F238E27FC236}">
                <a16:creationId xmlns:a16="http://schemas.microsoft.com/office/drawing/2014/main" id="{4DA063DC-5D2C-48BE-99C4-97A27CB04293}"/>
              </a:ext>
            </a:extLst>
          </p:cNvPr>
          <p:cNvGrpSpPr/>
          <p:nvPr/>
        </p:nvGrpSpPr>
        <p:grpSpPr>
          <a:xfrm>
            <a:off x="4016179" y="4553454"/>
            <a:ext cx="149580" cy="19440"/>
            <a:chOff x="5475805" y="4599088"/>
            <a:chExt cx="199440" cy="25920"/>
          </a:xfrm>
        </p:grpSpPr>
        <mc:AlternateContent xmlns:mc="http://schemas.openxmlformats.org/markup-compatibility/2006" xmlns:p14="http://schemas.microsoft.com/office/powerpoint/2010/main">
          <mc:Choice Requires="p14">
            <p:contentPart p14:bwMode="auto" r:id="rId11">
              <p14:nvContentPartPr>
                <p14:cNvPr id="77" name="Ink 76">
                  <a:extLst>
                    <a:ext uri="{FF2B5EF4-FFF2-40B4-BE49-F238E27FC236}">
                      <a16:creationId xmlns:a16="http://schemas.microsoft.com/office/drawing/2014/main" id="{9F7A5E40-7086-44B3-A973-9CADCD478946}"/>
                    </a:ext>
                  </a:extLst>
                </p14:cNvPr>
                <p14:cNvContentPartPr/>
                <p14:nvPr/>
              </p14:nvContentPartPr>
              <p14:xfrm>
                <a:off x="5475805" y="4599088"/>
                <a:ext cx="195480" cy="25920"/>
              </p14:xfrm>
            </p:contentPart>
          </mc:Choice>
          <mc:Fallback xmlns="">
            <p:pic>
              <p:nvPicPr>
                <p:cNvPr id="77" name="Ink 76">
                  <a:extLst>
                    <a:ext uri="{FF2B5EF4-FFF2-40B4-BE49-F238E27FC236}">
                      <a16:creationId xmlns:a16="http://schemas.microsoft.com/office/drawing/2014/main" id="{9F7A5E40-7086-44B3-A973-9CADCD478946}"/>
                    </a:ext>
                  </a:extLst>
                </p:cNvPr>
                <p:cNvPicPr/>
                <p:nvPr/>
              </p:nvPicPr>
              <p:blipFill>
                <a:blip r:embed="rId12"/>
                <a:stretch>
                  <a:fillRect/>
                </a:stretch>
              </p:blipFill>
              <p:spPr>
                <a:xfrm>
                  <a:off x="5463827" y="4587088"/>
                  <a:ext cx="218957" cy="4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8" name="Ink 77">
                  <a:extLst>
                    <a:ext uri="{FF2B5EF4-FFF2-40B4-BE49-F238E27FC236}">
                      <a16:creationId xmlns:a16="http://schemas.microsoft.com/office/drawing/2014/main" id="{4C557E56-639E-47C1-BF6B-954CEE44BA5C}"/>
                    </a:ext>
                  </a:extLst>
                </p14:cNvPr>
                <p14:cNvContentPartPr/>
                <p14:nvPr/>
              </p14:nvContentPartPr>
              <p14:xfrm>
                <a:off x="5674885" y="4606288"/>
                <a:ext cx="360" cy="360"/>
              </p14:xfrm>
            </p:contentPart>
          </mc:Choice>
          <mc:Fallback xmlns="">
            <p:pic>
              <p:nvPicPr>
                <p:cNvPr id="78" name="Ink 77">
                  <a:extLst>
                    <a:ext uri="{FF2B5EF4-FFF2-40B4-BE49-F238E27FC236}">
                      <a16:creationId xmlns:a16="http://schemas.microsoft.com/office/drawing/2014/main" id="{4C557E56-639E-47C1-BF6B-954CEE44BA5C}"/>
                    </a:ext>
                  </a:extLst>
                </p:cNvPr>
                <p:cNvPicPr/>
                <p:nvPr/>
              </p:nvPicPr>
              <p:blipFill>
                <a:blip r:embed="rId14"/>
                <a:stretch>
                  <a:fillRect/>
                </a:stretch>
              </p:blipFill>
              <p:spPr>
                <a:xfrm>
                  <a:off x="5665885" y="4597288"/>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80" name="Ink 79">
                <a:extLst>
                  <a:ext uri="{FF2B5EF4-FFF2-40B4-BE49-F238E27FC236}">
                    <a16:creationId xmlns:a16="http://schemas.microsoft.com/office/drawing/2014/main" id="{ADEA413E-62FC-48C9-A8BB-8B523D069180}"/>
                  </a:ext>
                </a:extLst>
              </p14:cNvPr>
              <p14:cNvContentPartPr/>
              <p14:nvPr/>
            </p14:nvContentPartPr>
            <p14:xfrm>
              <a:off x="5557528" y="4499616"/>
              <a:ext cx="270" cy="270"/>
            </p14:xfrm>
          </p:contentPart>
        </mc:Choice>
        <mc:Fallback xmlns="">
          <p:pic>
            <p:nvPicPr>
              <p:cNvPr id="80" name="Ink 79">
                <a:extLst>
                  <a:ext uri="{FF2B5EF4-FFF2-40B4-BE49-F238E27FC236}">
                    <a16:creationId xmlns:a16="http://schemas.microsoft.com/office/drawing/2014/main" id="{ADEA413E-62FC-48C9-A8BB-8B523D069180}"/>
                  </a:ext>
                </a:extLst>
              </p:cNvPr>
              <p:cNvPicPr/>
              <p:nvPr/>
            </p:nvPicPr>
            <p:blipFill>
              <a:blip r:embed="rId14"/>
              <a:stretch>
                <a:fillRect/>
              </a:stretch>
            </p:blipFill>
            <p:spPr>
              <a:xfrm>
                <a:off x="5550778" y="4492866"/>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 name="Ink 80">
                <a:extLst>
                  <a:ext uri="{FF2B5EF4-FFF2-40B4-BE49-F238E27FC236}">
                    <a16:creationId xmlns:a16="http://schemas.microsoft.com/office/drawing/2014/main" id="{22A241FD-5CCA-4705-B91A-F0CD8EB26A9F}"/>
                  </a:ext>
                </a:extLst>
              </p14:cNvPr>
              <p14:cNvContentPartPr/>
              <p14:nvPr/>
            </p14:nvContentPartPr>
            <p14:xfrm>
              <a:off x="4011801" y="3992483"/>
              <a:ext cx="75870" cy="19440"/>
            </p14:xfrm>
          </p:contentPart>
        </mc:Choice>
        <mc:Fallback xmlns="">
          <p:pic>
            <p:nvPicPr>
              <p:cNvPr id="81" name="Ink 80">
                <a:extLst>
                  <a:ext uri="{FF2B5EF4-FFF2-40B4-BE49-F238E27FC236}">
                    <a16:creationId xmlns:a16="http://schemas.microsoft.com/office/drawing/2014/main" id="{22A241FD-5CCA-4705-B91A-F0CD8EB26A9F}"/>
                  </a:ext>
                </a:extLst>
              </p:cNvPr>
              <p:cNvPicPr/>
              <p:nvPr/>
            </p:nvPicPr>
            <p:blipFill>
              <a:blip r:embed="rId17"/>
              <a:stretch>
                <a:fillRect/>
              </a:stretch>
            </p:blipFill>
            <p:spPr>
              <a:xfrm>
                <a:off x="4002812" y="3983483"/>
                <a:ext cx="93489" cy="37080"/>
              </a:xfrm>
              <a:prstGeom prst="rect">
                <a:avLst/>
              </a:prstGeom>
            </p:spPr>
          </p:pic>
        </mc:Fallback>
      </mc:AlternateContent>
      <p:sp>
        <p:nvSpPr>
          <p:cNvPr id="28" name="TextBox 27">
            <a:extLst>
              <a:ext uri="{FF2B5EF4-FFF2-40B4-BE49-F238E27FC236}">
                <a16:creationId xmlns:a16="http://schemas.microsoft.com/office/drawing/2014/main" id="{3FF24706-4587-44CF-9339-EDAD9CF363F0}"/>
              </a:ext>
            </a:extLst>
          </p:cNvPr>
          <p:cNvSpPr txBox="1"/>
          <p:nvPr/>
        </p:nvSpPr>
        <p:spPr>
          <a:xfrm>
            <a:off x="231096" y="2546193"/>
            <a:ext cx="1109984" cy="584775"/>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Silicon cells</a:t>
            </a:r>
          </a:p>
          <a:p>
            <a:endParaRPr lang="en-US"/>
          </a:p>
        </p:txBody>
      </p:sp>
      <p:cxnSp>
        <p:nvCxnSpPr>
          <p:cNvPr id="22" name="Straight Arrow Connector 21">
            <a:extLst>
              <a:ext uri="{FF2B5EF4-FFF2-40B4-BE49-F238E27FC236}">
                <a16:creationId xmlns:a16="http://schemas.microsoft.com/office/drawing/2014/main" id="{4767086D-CF2D-4472-816B-2C10DB45A1DF}"/>
              </a:ext>
            </a:extLst>
          </p:cNvPr>
          <p:cNvCxnSpPr>
            <a:cxnSpLocks/>
          </p:cNvCxnSpPr>
          <p:nvPr/>
        </p:nvCxnSpPr>
        <p:spPr>
          <a:xfrm>
            <a:off x="995232" y="2856352"/>
            <a:ext cx="174653" cy="4301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D2CFF50-DE68-40ED-B02F-0CADF0346037}"/>
              </a:ext>
            </a:extLst>
          </p:cNvPr>
          <p:cNvSpPr txBox="1"/>
          <p:nvPr/>
        </p:nvSpPr>
        <p:spPr>
          <a:xfrm>
            <a:off x="1282855" y="2416247"/>
            <a:ext cx="1522416" cy="307777"/>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Aluminum frame</a:t>
            </a:r>
          </a:p>
        </p:txBody>
      </p:sp>
      <p:sp>
        <p:nvSpPr>
          <p:cNvPr id="59" name="TextBox 58">
            <a:extLst>
              <a:ext uri="{FF2B5EF4-FFF2-40B4-BE49-F238E27FC236}">
                <a16:creationId xmlns:a16="http://schemas.microsoft.com/office/drawing/2014/main" id="{A8BC1BE6-CFD5-4673-BD91-9832E091F325}"/>
              </a:ext>
            </a:extLst>
          </p:cNvPr>
          <p:cNvSpPr txBox="1"/>
          <p:nvPr/>
        </p:nvSpPr>
        <p:spPr>
          <a:xfrm>
            <a:off x="3499061" y="2967545"/>
            <a:ext cx="1984172" cy="307777"/>
          </a:xfrm>
          <a:prstGeom prst="rect">
            <a:avLst/>
          </a:prstGeom>
          <a:noFill/>
        </p:spPr>
        <p:txBody>
          <a:bodyPr wrap="square" rtlCol="0">
            <a:spAutoFit/>
          </a:bodyPr>
          <a:lstStyle/>
          <a:p>
            <a:pPr lvl="1"/>
            <a:r>
              <a:rPr lang="en-US" sz="1400">
                <a:latin typeface="Calibri" panose="020F0502020204030204" pitchFamily="34" charset="0"/>
                <a:cs typeface="Calibri" panose="020F0502020204030204" pitchFamily="34" charset="0"/>
              </a:rPr>
              <a:t>Tempered glass </a:t>
            </a:r>
          </a:p>
        </p:txBody>
      </p:sp>
      <p:cxnSp>
        <p:nvCxnSpPr>
          <p:cNvPr id="70" name="Straight Arrow Connector 69">
            <a:extLst>
              <a:ext uri="{FF2B5EF4-FFF2-40B4-BE49-F238E27FC236}">
                <a16:creationId xmlns:a16="http://schemas.microsoft.com/office/drawing/2014/main" id="{0F822475-EF83-44CF-A715-F558517ECD02}"/>
              </a:ext>
            </a:extLst>
          </p:cNvPr>
          <p:cNvCxnSpPr>
            <a:cxnSpLocks/>
          </p:cNvCxnSpPr>
          <p:nvPr/>
        </p:nvCxnSpPr>
        <p:spPr>
          <a:xfrm flipH="1" flipV="1">
            <a:off x="3231610" y="5118320"/>
            <a:ext cx="462056" cy="1417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D5A0723-1A16-4FCA-9C75-3B650F759690}"/>
              </a:ext>
            </a:extLst>
          </p:cNvPr>
          <p:cNvSpPr txBox="1"/>
          <p:nvPr/>
        </p:nvSpPr>
        <p:spPr>
          <a:xfrm>
            <a:off x="3239226" y="5096350"/>
            <a:ext cx="1833764" cy="307777"/>
          </a:xfrm>
          <a:prstGeom prst="rect">
            <a:avLst/>
          </a:prstGeom>
          <a:noFill/>
        </p:spPr>
        <p:txBody>
          <a:bodyPr wrap="square" rtlCol="0">
            <a:spAutoFit/>
          </a:bodyPr>
          <a:lstStyle/>
          <a:p>
            <a:pPr lvl="1"/>
            <a:r>
              <a:rPr lang="en-US" sz="1400">
                <a:latin typeface="Calibri" panose="020F0502020204030204" pitchFamily="34" charset="0"/>
                <a:cs typeface="Calibri" panose="020F0502020204030204" pitchFamily="34" charset="0"/>
              </a:rPr>
              <a:t>Copper wire</a:t>
            </a:r>
          </a:p>
        </p:txBody>
      </p:sp>
      <p:cxnSp>
        <p:nvCxnSpPr>
          <p:cNvPr id="82" name="Straight Arrow Connector 81">
            <a:extLst>
              <a:ext uri="{FF2B5EF4-FFF2-40B4-BE49-F238E27FC236}">
                <a16:creationId xmlns:a16="http://schemas.microsoft.com/office/drawing/2014/main" id="{E84B6BA7-3F4E-4F87-8FC0-7EFD83E3FDAC}"/>
              </a:ext>
            </a:extLst>
          </p:cNvPr>
          <p:cNvCxnSpPr>
            <a:cxnSpLocks/>
          </p:cNvCxnSpPr>
          <p:nvPr/>
        </p:nvCxnSpPr>
        <p:spPr>
          <a:xfrm flipH="1">
            <a:off x="2681718" y="4866791"/>
            <a:ext cx="193180" cy="8928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83ABA04-F49D-4A4B-93FD-7DAC1C7624AE}"/>
              </a:ext>
            </a:extLst>
          </p:cNvPr>
          <p:cNvSpPr txBox="1"/>
          <p:nvPr/>
        </p:nvSpPr>
        <p:spPr>
          <a:xfrm>
            <a:off x="1396036" y="4740276"/>
            <a:ext cx="1440278" cy="738664"/>
          </a:xfrm>
          <a:prstGeom prst="rect">
            <a:avLst/>
          </a:prstGeom>
          <a:noFill/>
        </p:spPr>
        <p:txBody>
          <a:bodyPr wrap="square" rtlCol="0">
            <a:spAutoFit/>
          </a:bodyPr>
          <a:lstStyle/>
          <a:p>
            <a:pPr lvl="1" algn="ctr"/>
            <a:r>
              <a:rPr lang="en-US" sz="1400">
                <a:latin typeface="Calibri" panose="020F0502020204030204" pitchFamily="34" charset="0"/>
                <a:cs typeface="Calibri" panose="020F0502020204030204" pitchFamily="34" charset="0"/>
              </a:rPr>
              <a:t>Plastic junction box </a:t>
            </a:r>
          </a:p>
        </p:txBody>
      </p:sp>
      <p:sp>
        <p:nvSpPr>
          <p:cNvPr id="58" name="Title 1">
            <a:extLst>
              <a:ext uri="{FF2B5EF4-FFF2-40B4-BE49-F238E27FC236}">
                <a16:creationId xmlns:a16="http://schemas.microsoft.com/office/drawing/2014/main" id="{4FBCB531-463D-43E0-83C9-C4AAE34091DB}"/>
              </a:ext>
            </a:extLst>
          </p:cNvPr>
          <p:cNvSpPr txBox="1">
            <a:spLocks/>
          </p:cNvSpPr>
          <p:nvPr/>
        </p:nvSpPr>
        <p:spPr bwMode="auto">
          <a:xfrm>
            <a:off x="217545" y="76200"/>
            <a:ext cx="1023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r>
              <a:rPr lang="en-US" kern="0">
                <a:latin typeface="Calibri" panose="020F0502020204030204" pitchFamily="34" charset="0"/>
                <a:cs typeface="Calibri" panose="020F0502020204030204" pitchFamily="34" charset="0"/>
              </a:rPr>
              <a:t>Most of the Solar Array Equipment is Recyclable</a:t>
            </a:r>
          </a:p>
        </p:txBody>
      </p:sp>
      <p:sp>
        <p:nvSpPr>
          <p:cNvPr id="60" name="Rectangle 9">
            <a:extLst>
              <a:ext uri="{FF2B5EF4-FFF2-40B4-BE49-F238E27FC236}">
                <a16:creationId xmlns:a16="http://schemas.microsoft.com/office/drawing/2014/main" id="{3744C1E3-F3E2-47FB-AE2D-AEB4ED6097B1}"/>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a:t>
            </a:r>
          </a:p>
        </p:txBody>
      </p:sp>
      <p:sp>
        <p:nvSpPr>
          <p:cNvPr id="61" name="Rectangle 10">
            <a:extLst>
              <a:ext uri="{FF2B5EF4-FFF2-40B4-BE49-F238E27FC236}">
                <a16:creationId xmlns:a16="http://schemas.microsoft.com/office/drawing/2014/main" id="{56F85D6C-A03A-10EC-787E-515375B59B11}"/>
              </a:ext>
            </a:extLst>
          </p:cNvPr>
          <p:cNvSpPr>
            <a:spLocks noGrp="1" noChangeArrowheads="1"/>
          </p:cNvSpPr>
          <p:nvPr>
            <p:ph type="sldNum" sz="quarter" idx="11"/>
          </p:nvPr>
        </p:nvSpPr>
        <p:spPr>
          <a:xfrm>
            <a:off x="6858000" y="63246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12</a:t>
            </a:fld>
            <a:endParaRPr lang="en-US"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43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28600" y="113696"/>
            <a:ext cx="7848600" cy="457200"/>
          </a:xfrm>
        </p:spPr>
        <p:txBody>
          <a:bodyPr/>
          <a:lstStyle/>
          <a:p>
            <a:r>
              <a:rPr lang="en-US" altLang="en-US" dirty="0">
                <a:latin typeface="Calibri"/>
                <a:cs typeface="Calibri"/>
              </a:rPr>
              <a:t>Solar Projects Provide Significant Environmental Benefits</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dirty="0">
                <a:latin typeface="Calibri" panose="020F0502020204030204" pitchFamily="34" charset="0"/>
                <a:cs typeface="Calibri" panose="020F0502020204030204" pitchFamily="34" charset="0"/>
              </a:rPr>
              <a:t>© Chaberton Energy Holdings, Inc. 2022 </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13</a:t>
            </a:fld>
            <a:endParaRPr lang="en-US" altLang="en-US" sz="120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62E4319-38AB-DD42-A0B7-26CE57E66A6C}"/>
              </a:ext>
            </a:extLst>
          </p:cNvPr>
          <p:cNvSpPr txBox="1"/>
          <p:nvPr/>
        </p:nvSpPr>
        <p:spPr>
          <a:xfrm>
            <a:off x="290874" y="843802"/>
            <a:ext cx="8767401" cy="5324535"/>
          </a:xfrm>
          <a:prstGeom prst="rect">
            <a:avLst/>
          </a:prstGeom>
          <a:noFill/>
        </p:spPr>
        <p:txBody>
          <a:bodyPr wrap="square" lIns="91440" tIns="45720" rIns="91440" bIns="45720" rtlCol="0" anchor="t">
            <a:spAutoFit/>
          </a:bodyPr>
          <a:lstStyle/>
          <a:p>
            <a:r>
              <a:rPr lang="en-US" sz="2000" dirty="0">
                <a:latin typeface="Calibri"/>
                <a:cs typeface="Calibri"/>
              </a:rPr>
              <a:t>Solar Project will generate clean, renewable electricity</a:t>
            </a:r>
          </a:p>
          <a:p>
            <a:pPr marL="742950" lvl="1" indent="-285750">
              <a:buFont typeface="Wingdings" panose="05000000000000000000" pitchFamily="2" charset="2"/>
              <a:buChar char="ü"/>
            </a:pPr>
            <a:r>
              <a:rPr lang="en-US" sz="2000" dirty="0">
                <a:latin typeface="Calibri"/>
                <a:cs typeface="Calibri"/>
                <a:sym typeface="Wingdings" panose="05000000000000000000" pitchFamily="2" charset="2"/>
              </a:rPr>
              <a:t>Reduces the use of high-pollution energy sources, increasing air quality, saving lives, reducing incidence of respiratory and cardiovascular diseases, and improving life quality</a:t>
            </a:r>
            <a:endParaRPr lang="en-US" sz="2000" dirty="0">
              <a:latin typeface="Calibri"/>
              <a:cs typeface="Calibri"/>
            </a:endParaRPr>
          </a:p>
          <a:p>
            <a:pPr marL="742950" lvl="1" indent="-285750">
              <a:buFont typeface="Wingdings" panose="05000000000000000000" pitchFamily="2" charset="2"/>
              <a:buChar char="ü"/>
            </a:pPr>
            <a:r>
              <a:rPr lang="en-US" sz="2000" dirty="0">
                <a:latin typeface="Calibri"/>
                <a:cs typeface="Calibri"/>
                <a:sym typeface="Wingdings" panose="05000000000000000000" pitchFamily="2" charset="2"/>
              </a:rPr>
              <a:t>A 2MWac solar array eliminates carbon emissions to the tune of 2,900 tons of CO2 a year, equivalent to*:</a:t>
            </a:r>
          </a:p>
          <a:p>
            <a:pPr marL="742950" lvl="1" indent="-285750">
              <a:buFont typeface="Wingdings" panose="05000000000000000000" pitchFamily="2" charset="2"/>
              <a:buChar char="ü"/>
            </a:pPr>
            <a:endParaRPr lang="en-US" sz="2000" dirty="0">
              <a:latin typeface="Calibri"/>
              <a:cs typeface="Calibri"/>
            </a:endParaRPr>
          </a:p>
          <a:p>
            <a:pPr marL="742950" lvl="1" indent="-285750">
              <a:buFont typeface="Wingdings" panose="05000000000000000000" pitchFamily="2" charset="2"/>
              <a:buChar char="ü"/>
            </a:pPr>
            <a:endParaRPr lang="en-US" sz="2000" dirty="0">
              <a:latin typeface="Calibri"/>
              <a:cs typeface="Calibri"/>
            </a:endParaRPr>
          </a:p>
          <a:p>
            <a:pPr marL="742950" lvl="1" indent="-285750">
              <a:buFont typeface="Wingdings" panose="05000000000000000000" pitchFamily="2" charset="2"/>
              <a:buChar char="ü"/>
            </a:pPr>
            <a:endParaRPr lang="en-US" sz="2000" dirty="0">
              <a:latin typeface="Calibri"/>
              <a:cs typeface="Calibri"/>
            </a:endParaRPr>
          </a:p>
          <a:p>
            <a:pPr marL="742950" lvl="1" indent="-285750">
              <a:buFont typeface="Wingdings" panose="05000000000000000000" pitchFamily="2" charset="2"/>
              <a:buChar char="ü"/>
            </a:pPr>
            <a:endParaRPr lang="en-US" sz="2000" dirty="0">
              <a:latin typeface="Calibri"/>
              <a:cs typeface="Calibri"/>
            </a:endParaRPr>
          </a:p>
          <a:p>
            <a:pPr marL="742950" lvl="1" indent="-285750">
              <a:buFont typeface="Wingdings" panose="05000000000000000000" pitchFamily="2" charset="2"/>
              <a:buChar char="ü"/>
            </a:pPr>
            <a:endParaRPr lang="en-US" sz="2000" dirty="0">
              <a:latin typeface="Calibri"/>
              <a:cs typeface="Calibri"/>
            </a:endParaRPr>
          </a:p>
          <a:p>
            <a:pPr lvl="1"/>
            <a:endParaRPr lang="en-US" sz="2000" dirty="0">
              <a:latin typeface="Calibri"/>
              <a:cs typeface="Calibri"/>
            </a:endParaRPr>
          </a:p>
          <a:p>
            <a:endParaRPr lang="en-US" sz="2000" b="0" i="0" u="none" strike="noStrike" baseline="0" dirty="0">
              <a:solidFill>
                <a:srgbClr val="000000"/>
              </a:solidFill>
              <a:latin typeface="Calibri"/>
              <a:cs typeface="Arial"/>
            </a:endParaRPr>
          </a:p>
          <a:p>
            <a:r>
              <a:rPr lang="en-US" sz="2000" b="0" i="0" u="none" strike="noStrike" baseline="0" dirty="0">
                <a:solidFill>
                  <a:srgbClr val="000000"/>
                </a:solidFill>
                <a:latin typeface="Calibri"/>
                <a:cs typeface="Arial"/>
              </a:rPr>
              <a:t>Increased stormwater management and lack of runoff or pollution will provide benefits to local waterways </a:t>
            </a:r>
          </a:p>
          <a:p>
            <a:pPr marL="742950" lvl="1" indent="-285750">
              <a:buFont typeface="Wingdings" panose="05000000000000000000" pitchFamily="2" charset="2"/>
              <a:buChar char="ü"/>
            </a:pPr>
            <a:r>
              <a:rPr lang="en-US" sz="2000" dirty="0">
                <a:solidFill>
                  <a:srgbClr val="000000"/>
                </a:solidFill>
                <a:latin typeface="Calibri"/>
                <a:cs typeface="Calibri"/>
                <a:sym typeface="Wingdings" panose="05000000000000000000" pitchFamily="2" charset="2"/>
              </a:rPr>
              <a:t>No use of pesticides or other pollutants inside the solar array</a:t>
            </a:r>
          </a:p>
          <a:p>
            <a:pPr marL="742950" lvl="1" indent="-285750">
              <a:buFont typeface="Wingdings" panose="05000000000000000000" pitchFamily="2" charset="2"/>
              <a:buChar char="ü"/>
            </a:pPr>
            <a:r>
              <a:rPr lang="en-US" sz="2000" b="0" i="0" u="none" strike="noStrike" baseline="0" dirty="0">
                <a:solidFill>
                  <a:srgbClr val="000000"/>
                </a:solidFill>
                <a:latin typeface="Calibri"/>
                <a:cs typeface="Calibri"/>
                <a:sym typeface="Wingdings" panose="05000000000000000000" pitchFamily="2" charset="2"/>
              </a:rPr>
              <a:t>Planting of native &amp; stable ground cover</a:t>
            </a:r>
            <a:endParaRPr lang="en-US" sz="2000" b="0" i="0" u="none" strike="noStrike" baseline="0" dirty="0">
              <a:solidFill>
                <a:srgbClr val="000000"/>
              </a:solidFill>
              <a:latin typeface="Calibri"/>
              <a:cs typeface="Arial"/>
            </a:endParaRPr>
          </a:p>
        </p:txBody>
      </p:sp>
      <p:sp>
        <p:nvSpPr>
          <p:cNvPr id="11" name="TextBox 10">
            <a:extLst>
              <a:ext uri="{FF2B5EF4-FFF2-40B4-BE49-F238E27FC236}">
                <a16:creationId xmlns:a16="http://schemas.microsoft.com/office/drawing/2014/main" id="{9AF12A79-43C2-42DB-A153-8676A551F97C}"/>
              </a:ext>
            </a:extLst>
          </p:cNvPr>
          <p:cNvSpPr txBox="1"/>
          <p:nvPr/>
        </p:nvSpPr>
        <p:spPr>
          <a:xfrm>
            <a:off x="47612" y="6175936"/>
            <a:ext cx="4096758" cy="230832"/>
          </a:xfrm>
          <a:prstGeom prst="rect">
            <a:avLst/>
          </a:prstGeom>
          <a:noFill/>
        </p:spPr>
        <p:txBody>
          <a:bodyPr wrap="square" rtlCol="0">
            <a:spAutoFit/>
          </a:bodyPr>
          <a:lstStyle/>
          <a:p>
            <a:r>
              <a:rPr lang="en-US" sz="900" dirty="0">
                <a:effectLst/>
                <a:latin typeface="Calibri" panose="020F0502020204030204" pitchFamily="34" charset="0"/>
                <a:ea typeface="Calibri" panose="020F0502020204030204" pitchFamily="34" charset="0"/>
              </a:rPr>
              <a:t>* Estimates based on EPA GHG Calculator. Actual results will vary.</a:t>
            </a:r>
            <a:endParaRPr lang="en-US" sz="900" dirty="0"/>
          </a:p>
        </p:txBody>
      </p:sp>
      <p:pic>
        <p:nvPicPr>
          <p:cNvPr id="14" name="Picture 13">
            <a:extLst>
              <a:ext uri="{FF2B5EF4-FFF2-40B4-BE49-F238E27FC236}">
                <a16:creationId xmlns:a16="http://schemas.microsoft.com/office/drawing/2014/main" id="{229B1351-C512-6608-CD3E-583506987821}"/>
              </a:ext>
            </a:extLst>
          </p:cNvPr>
          <p:cNvPicPr>
            <a:picLocks noChangeAspect="1"/>
          </p:cNvPicPr>
          <p:nvPr/>
        </p:nvPicPr>
        <p:blipFill rotWithShape="1">
          <a:blip r:embed="rId3"/>
          <a:srcRect l="1633" r="4587"/>
          <a:stretch/>
        </p:blipFill>
        <p:spPr>
          <a:xfrm>
            <a:off x="880223" y="3044865"/>
            <a:ext cx="2207178" cy="1865528"/>
          </a:xfrm>
          <a:prstGeom prst="rect">
            <a:avLst/>
          </a:prstGeom>
        </p:spPr>
      </p:pic>
      <p:pic>
        <p:nvPicPr>
          <p:cNvPr id="16" name="Picture 15">
            <a:extLst>
              <a:ext uri="{FF2B5EF4-FFF2-40B4-BE49-F238E27FC236}">
                <a16:creationId xmlns:a16="http://schemas.microsoft.com/office/drawing/2014/main" id="{A42B1F26-9FAD-D4D1-4295-3EC7CEE361BE}"/>
              </a:ext>
            </a:extLst>
          </p:cNvPr>
          <p:cNvPicPr>
            <a:picLocks noChangeAspect="1"/>
          </p:cNvPicPr>
          <p:nvPr/>
        </p:nvPicPr>
        <p:blipFill rotWithShape="1">
          <a:blip r:embed="rId4"/>
          <a:srcRect l="2118"/>
          <a:stretch/>
        </p:blipFill>
        <p:spPr>
          <a:xfrm>
            <a:off x="3442171" y="3006205"/>
            <a:ext cx="2255367" cy="1942414"/>
          </a:xfrm>
          <a:prstGeom prst="rect">
            <a:avLst/>
          </a:prstGeom>
        </p:spPr>
      </p:pic>
      <p:pic>
        <p:nvPicPr>
          <p:cNvPr id="17" name="Picture 16">
            <a:extLst>
              <a:ext uri="{FF2B5EF4-FFF2-40B4-BE49-F238E27FC236}">
                <a16:creationId xmlns:a16="http://schemas.microsoft.com/office/drawing/2014/main" id="{7DF1E538-F5F1-9398-C6B6-D9451DE1972B}"/>
              </a:ext>
            </a:extLst>
          </p:cNvPr>
          <p:cNvPicPr>
            <a:picLocks noChangeAspect="1"/>
          </p:cNvPicPr>
          <p:nvPr/>
        </p:nvPicPr>
        <p:blipFill rotWithShape="1">
          <a:blip r:embed="rId5"/>
          <a:srcRect l="2771" r="1591" b="5071"/>
          <a:stretch/>
        </p:blipFill>
        <p:spPr>
          <a:xfrm>
            <a:off x="5997220" y="2939134"/>
            <a:ext cx="2255367" cy="1971259"/>
          </a:xfrm>
          <a:prstGeom prst="rect">
            <a:avLst/>
          </a:prstGeom>
        </p:spPr>
      </p:pic>
      <p:sp>
        <p:nvSpPr>
          <p:cNvPr id="18" name="TextBox 17">
            <a:extLst>
              <a:ext uri="{FF2B5EF4-FFF2-40B4-BE49-F238E27FC236}">
                <a16:creationId xmlns:a16="http://schemas.microsoft.com/office/drawing/2014/main" id="{03930675-5DC1-358B-0D0B-7614300C05C3}"/>
              </a:ext>
            </a:extLst>
          </p:cNvPr>
          <p:cNvSpPr txBox="1"/>
          <p:nvPr/>
        </p:nvSpPr>
        <p:spPr>
          <a:xfrm>
            <a:off x="2265405" y="2667504"/>
            <a:ext cx="2255367" cy="369332"/>
          </a:xfrm>
          <a:prstGeom prst="rect">
            <a:avLst/>
          </a:prstGeom>
          <a:noFill/>
        </p:spPr>
        <p:txBody>
          <a:bodyPr wrap="square" rtlCol="0">
            <a:spAutoFit/>
          </a:bodyPr>
          <a:lstStyle/>
          <a:p>
            <a:r>
              <a:rPr lang="en-US" b="1">
                <a:latin typeface="Calibri"/>
                <a:cs typeface="Calibri"/>
              </a:rPr>
              <a:t>Emissions From:</a:t>
            </a:r>
          </a:p>
        </p:txBody>
      </p:sp>
      <p:sp>
        <p:nvSpPr>
          <p:cNvPr id="19" name="TextBox 18">
            <a:extLst>
              <a:ext uri="{FF2B5EF4-FFF2-40B4-BE49-F238E27FC236}">
                <a16:creationId xmlns:a16="http://schemas.microsoft.com/office/drawing/2014/main" id="{C6EE44B9-13B6-5CA1-DA45-CB6C67D01058}"/>
              </a:ext>
            </a:extLst>
          </p:cNvPr>
          <p:cNvSpPr txBox="1"/>
          <p:nvPr/>
        </p:nvSpPr>
        <p:spPr>
          <a:xfrm>
            <a:off x="6030102" y="2672309"/>
            <a:ext cx="2141834" cy="369332"/>
          </a:xfrm>
          <a:prstGeom prst="rect">
            <a:avLst/>
          </a:prstGeom>
          <a:noFill/>
        </p:spPr>
        <p:txBody>
          <a:bodyPr wrap="square" rtlCol="0">
            <a:spAutoFit/>
          </a:bodyPr>
          <a:lstStyle/>
          <a:p>
            <a:r>
              <a:rPr lang="en-US" b="1">
                <a:latin typeface="Calibri"/>
                <a:cs typeface="Calibri"/>
              </a:rPr>
              <a:t>CO2 Captured By:</a:t>
            </a:r>
          </a:p>
        </p:txBody>
      </p:sp>
    </p:spTree>
    <p:extLst>
      <p:ext uri="{BB962C8B-B14F-4D97-AF65-F5344CB8AC3E}">
        <p14:creationId xmlns:p14="http://schemas.microsoft.com/office/powerpoint/2010/main" val="359799564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28600" y="113696"/>
            <a:ext cx="7848600" cy="457200"/>
          </a:xfrm>
        </p:spPr>
        <p:txBody>
          <a:bodyPr/>
          <a:lstStyle/>
          <a:p>
            <a:r>
              <a:rPr lang="en-US" altLang="en-US" dirty="0">
                <a:latin typeface="Calibri" panose="020F0502020204030204" pitchFamily="34" charset="0"/>
                <a:cs typeface="Calibri" panose="020F0502020204030204" pitchFamily="34" charset="0"/>
              </a:rPr>
              <a:t>Pollinator Habitat Brings Significant Local Benefits</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dirty="0">
                <a:latin typeface="Calibri" panose="020F0502020204030204" pitchFamily="34" charset="0"/>
                <a:cs typeface="Calibri" panose="020F0502020204030204" pitchFamily="34" charset="0"/>
              </a:rPr>
              <a:t>© Chaberton Energy Holdings, Inc. 2022</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14</a:t>
            </a:fld>
            <a:endParaRPr lang="en-US" altLang="en-US" sz="120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62E4319-38AB-DD42-A0B7-26CE57E66A6C}"/>
              </a:ext>
            </a:extLst>
          </p:cNvPr>
          <p:cNvSpPr txBox="1"/>
          <p:nvPr/>
        </p:nvSpPr>
        <p:spPr>
          <a:xfrm>
            <a:off x="131076" y="897676"/>
            <a:ext cx="5754820" cy="4832092"/>
          </a:xfrm>
          <a:prstGeom prst="rect">
            <a:avLst/>
          </a:prstGeom>
          <a:noFill/>
        </p:spPr>
        <p:txBody>
          <a:bodyPr wrap="square" lIns="91440" tIns="45720" rIns="91440" bIns="45720" rtlCol="0" anchor="t">
            <a:spAutoFit/>
          </a:bodyPr>
          <a:lstStyle/>
          <a:p>
            <a:r>
              <a:rPr lang="en-US" dirty="0">
                <a:latin typeface="Calibri"/>
                <a:cs typeface="Calibri"/>
              </a:rPr>
              <a:t>Pollinator friendly ground cover planted on site:</a:t>
            </a:r>
          </a:p>
          <a:p>
            <a:pPr marL="742950" lvl="1" indent="-285750">
              <a:buFont typeface="Wingdings" panose="05000000000000000000" pitchFamily="2" charset="2"/>
              <a:buChar char="ü"/>
            </a:pPr>
            <a:r>
              <a:rPr lang="en-US" sz="1600" dirty="0">
                <a:latin typeface="Calibri"/>
                <a:cs typeface="Calibri"/>
                <a:sym typeface="Wingdings" panose="05000000000000000000" pitchFamily="2" charset="2"/>
              </a:rPr>
              <a:t>Improves local crop pollination within a five-mile radius, which will increase yields and crop quality near the facility</a:t>
            </a:r>
          </a:p>
          <a:p>
            <a:pPr marL="742950" lvl="1" indent="-285750">
              <a:buFont typeface="Wingdings" panose="05000000000000000000" pitchFamily="2" charset="2"/>
              <a:buChar char="ü"/>
            </a:pPr>
            <a:r>
              <a:rPr lang="en-US" sz="1600" dirty="0">
                <a:latin typeface="Calibri"/>
                <a:cs typeface="Calibri"/>
              </a:rPr>
              <a:t>Over 75% of flowering plants need pollination</a:t>
            </a:r>
          </a:p>
          <a:p>
            <a:pPr marL="742950" lvl="1" indent="-285750">
              <a:buFont typeface="Wingdings" panose="05000000000000000000" pitchFamily="2" charset="2"/>
              <a:buChar char="ü"/>
            </a:pPr>
            <a:r>
              <a:rPr lang="en-US" sz="1600" dirty="0">
                <a:latin typeface="Calibri"/>
                <a:cs typeface="Calibri"/>
              </a:rPr>
              <a:t>A single bee colony can pollinate over 300 million flowers a day</a:t>
            </a:r>
          </a:p>
          <a:p>
            <a:pPr marL="742950" lvl="1" indent="-285750">
              <a:buFont typeface="Wingdings" panose="05000000000000000000" pitchFamily="2" charset="2"/>
              <a:buChar char="ü"/>
            </a:pPr>
            <a:r>
              <a:rPr lang="en-US" sz="1600" dirty="0">
                <a:latin typeface="Calibri"/>
                <a:cs typeface="Calibri"/>
              </a:rPr>
              <a:t>Pollinator habitat also works to stabilize the soil and improve water quality</a:t>
            </a:r>
          </a:p>
          <a:p>
            <a:endParaRPr lang="en-US" sz="1600" b="0" i="0" u="none" strike="noStrike" baseline="0" dirty="0">
              <a:solidFill>
                <a:srgbClr val="000000"/>
              </a:solidFill>
              <a:latin typeface="Calibri"/>
              <a:cs typeface="Arial"/>
            </a:endParaRPr>
          </a:p>
          <a:p>
            <a:r>
              <a:rPr lang="en-US" b="0" i="0" u="none" strike="noStrike" baseline="0" dirty="0">
                <a:solidFill>
                  <a:srgbClr val="000000"/>
                </a:solidFill>
                <a:latin typeface="Calibri"/>
                <a:cs typeface="Arial"/>
              </a:rPr>
              <a:t>Pollinators bring tangible benefits to nearby agriculture*:</a:t>
            </a:r>
            <a:endParaRPr lang="en-US" dirty="0">
              <a:latin typeface="Calibri"/>
              <a:cs typeface="Calibri"/>
            </a:endParaRPr>
          </a:p>
          <a:p>
            <a:pPr marL="742950" lvl="1" indent="-285750">
              <a:buFont typeface="Wingdings" panose="05000000000000000000" pitchFamily="2" charset="2"/>
              <a:buChar char="ü"/>
            </a:pPr>
            <a:r>
              <a:rPr lang="en-US" sz="1600" b="0" i="0" u="none" strike="noStrike" baseline="0" dirty="0">
                <a:solidFill>
                  <a:srgbClr val="000000"/>
                </a:solidFill>
                <a:latin typeface="Calibri"/>
                <a:cs typeface="Arial"/>
              </a:rPr>
              <a:t>Soybeans show an 18% higher yield and have heavier seeds when honeybees are present</a:t>
            </a:r>
          </a:p>
          <a:p>
            <a:pPr marL="742950" lvl="1" indent="-285750">
              <a:buFont typeface="Wingdings" panose="05000000000000000000" pitchFamily="2" charset="2"/>
              <a:buChar char="ü"/>
            </a:pPr>
            <a:r>
              <a:rPr lang="en-US" sz="1600" dirty="0">
                <a:solidFill>
                  <a:srgbClr val="000000"/>
                </a:solidFill>
                <a:latin typeface="Calibri"/>
                <a:cs typeface="Arial"/>
              </a:rPr>
              <a:t>Green bean seed yields are 9% to 35% higher with bumble bees present</a:t>
            </a:r>
          </a:p>
          <a:p>
            <a:pPr marL="742950" lvl="1" indent="-285750">
              <a:buFont typeface="Wingdings" panose="05000000000000000000" pitchFamily="2" charset="2"/>
              <a:buChar char="ü"/>
            </a:pPr>
            <a:r>
              <a:rPr lang="en-US" sz="1600" b="0" i="0" u="none" strike="noStrike" baseline="0" dirty="0">
                <a:solidFill>
                  <a:srgbClr val="000000"/>
                </a:solidFill>
                <a:latin typeface="Calibri"/>
                <a:cs typeface="Arial"/>
              </a:rPr>
              <a:t>Watermelons require at least 8 visits from pollinators for proper fruit set, and strawberries require at least 20 bee visits per receptacle</a:t>
            </a:r>
          </a:p>
          <a:p>
            <a:pPr marL="742950" lvl="1" indent="-285750">
              <a:buFont typeface="Wingdings" panose="05000000000000000000" pitchFamily="2" charset="2"/>
              <a:buChar char="ü"/>
            </a:pPr>
            <a:r>
              <a:rPr lang="en-US" sz="1600" dirty="0">
                <a:solidFill>
                  <a:srgbClr val="000000"/>
                </a:solidFill>
                <a:latin typeface="Calibri"/>
                <a:cs typeface="Arial"/>
              </a:rPr>
              <a:t>Apple flowers are self-sterile and depend heavily on cross pollination by bees</a:t>
            </a:r>
          </a:p>
        </p:txBody>
      </p:sp>
      <p:sp>
        <p:nvSpPr>
          <p:cNvPr id="4" name="TextBox 3">
            <a:extLst>
              <a:ext uri="{FF2B5EF4-FFF2-40B4-BE49-F238E27FC236}">
                <a16:creationId xmlns:a16="http://schemas.microsoft.com/office/drawing/2014/main" id="{66E0D737-7D87-4D3D-B44E-C1C52D5C0EA5}"/>
              </a:ext>
            </a:extLst>
          </p:cNvPr>
          <p:cNvSpPr txBox="1"/>
          <p:nvPr/>
        </p:nvSpPr>
        <p:spPr>
          <a:xfrm>
            <a:off x="5799338" y="3623332"/>
            <a:ext cx="3213586" cy="461665"/>
          </a:xfrm>
          <a:prstGeom prst="rect">
            <a:avLst/>
          </a:prstGeom>
          <a:noFill/>
        </p:spPr>
        <p:txBody>
          <a:bodyPr wrap="square" lIns="91440" tIns="45720" rIns="91440" bIns="45720" rtlCol="0" anchor="t">
            <a:spAutoFit/>
          </a:bodyPr>
          <a:lstStyle/>
          <a:p>
            <a:pPr algn="ctr"/>
            <a:r>
              <a:rPr lang="en-US" sz="1200" dirty="0">
                <a:latin typeface="Arial"/>
                <a:cs typeface="Arial"/>
              </a:rPr>
              <a:t>Pollinator benefits extend up to 5 miles, and are most pronounced within 2 miles</a:t>
            </a:r>
          </a:p>
        </p:txBody>
      </p:sp>
      <p:pic>
        <p:nvPicPr>
          <p:cNvPr id="8" name="Picture 7">
            <a:extLst>
              <a:ext uri="{FF2B5EF4-FFF2-40B4-BE49-F238E27FC236}">
                <a16:creationId xmlns:a16="http://schemas.microsoft.com/office/drawing/2014/main" id="{17BA8830-E81D-4345-9ED8-340C7D4D9C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2891" y="4411317"/>
            <a:ext cx="2743200" cy="1913283"/>
          </a:xfrm>
          <a:prstGeom prst="rect">
            <a:avLst/>
          </a:prstGeom>
        </p:spPr>
      </p:pic>
      <p:sp>
        <p:nvSpPr>
          <p:cNvPr id="2" name="TextBox 1">
            <a:extLst>
              <a:ext uri="{FF2B5EF4-FFF2-40B4-BE49-F238E27FC236}">
                <a16:creationId xmlns:a16="http://schemas.microsoft.com/office/drawing/2014/main" id="{9DD10F8A-384A-4D1A-B29C-8996B106AE61}"/>
              </a:ext>
            </a:extLst>
          </p:cNvPr>
          <p:cNvSpPr txBox="1"/>
          <p:nvPr/>
        </p:nvSpPr>
        <p:spPr>
          <a:xfrm>
            <a:off x="0" y="6174852"/>
            <a:ext cx="4479111"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*Source: Maryland Pollinator Protection Plan from the Maryland Department of Agriculture</a:t>
            </a:r>
          </a:p>
        </p:txBody>
      </p:sp>
      <p:pic>
        <p:nvPicPr>
          <p:cNvPr id="5" name="Picture 4">
            <a:extLst>
              <a:ext uri="{FF2B5EF4-FFF2-40B4-BE49-F238E27FC236}">
                <a16:creationId xmlns:a16="http://schemas.microsoft.com/office/drawing/2014/main" id="{A67F3F3C-5E01-2315-A133-6F84D05E67CC}"/>
              </a:ext>
            </a:extLst>
          </p:cNvPr>
          <p:cNvPicPr>
            <a:picLocks noChangeAspect="1"/>
          </p:cNvPicPr>
          <p:nvPr/>
        </p:nvPicPr>
        <p:blipFill>
          <a:blip r:embed="rId4"/>
          <a:stretch>
            <a:fillRect/>
          </a:stretch>
        </p:blipFill>
        <p:spPr>
          <a:xfrm>
            <a:off x="5799338" y="758064"/>
            <a:ext cx="3213586" cy="2870803"/>
          </a:xfrm>
          <a:prstGeom prst="rect">
            <a:avLst/>
          </a:prstGeom>
        </p:spPr>
      </p:pic>
    </p:spTree>
    <p:extLst>
      <p:ext uri="{BB962C8B-B14F-4D97-AF65-F5344CB8AC3E}">
        <p14:creationId xmlns:p14="http://schemas.microsoft.com/office/powerpoint/2010/main" val="240406332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28600" y="113696"/>
            <a:ext cx="7848600" cy="457200"/>
          </a:xfrm>
        </p:spPr>
        <p:txBody>
          <a:bodyPr/>
          <a:lstStyle/>
          <a:p>
            <a:r>
              <a:rPr lang="en-US" altLang="en-US" dirty="0">
                <a:latin typeface="Calibri" panose="020F0502020204030204" pitchFamily="34" charset="0"/>
                <a:cs typeface="Calibri" panose="020F0502020204030204" pitchFamily="34" charset="0"/>
              </a:rPr>
              <a:t>Unique Technology- Floating Solar</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dirty="0">
                <a:latin typeface="Calibri" panose="020F0502020204030204" pitchFamily="34" charset="0"/>
                <a:cs typeface="Calibri" panose="020F0502020204030204" pitchFamily="34" charset="0"/>
              </a:rPr>
              <a:t>© Chaberton Energy Holdings, Inc. 2022</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15</a:t>
            </a:fld>
            <a:endParaRPr lang="en-US" altLang="en-US" sz="120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4AE899D-1125-AD7B-F7BB-70EFAA4C00C0}"/>
              </a:ext>
            </a:extLst>
          </p:cNvPr>
          <p:cNvSpPr txBox="1"/>
          <p:nvPr/>
        </p:nvSpPr>
        <p:spPr>
          <a:xfrm>
            <a:off x="378357" y="774750"/>
            <a:ext cx="3352800" cy="378565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floating solar farm is a solar energy installation on a body of water</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Modular floats are assembled together to support PV modules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floats are anchored to the banks or to the bottom of the body of water, depending on the specific configuration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Works very well for drinking water reservoirs, near shore application, irrigation ponds, and waste treatment ponds</a:t>
            </a:r>
          </a:p>
        </p:txBody>
      </p:sp>
      <p:pic>
        <p:nvPicPr>
          <p:cNvPr id="11" name="Picture 10">
            <a:extLst>
              <a:ext uri="{FF2B5EF4-FFF2-40B4-BE49-F238E27FC236}">
                <a16:creationId xmlns:a16="http://schemas.microsoft.com/office/drawing/2014/main" id="{D26C6E2E-EBBE-3304-F6A3-F428EDACD80D}"/>
              </a:ext>
            </a:extLst>
          </p:cNvPr>
          <p:cNvPicPr>
            <a:picLocks noChangeAspect="1"/>
          </p:cNvPicPr>
          <p:nvPr/>
        </p:nvPicPr>
        <p:blipFill rotWithShape="1">
          <a:blip r:embed="rId3"/>
          <a:srcRect t="18224"/>
          <a:stretch/>
        </p:blipFill>
        <p:spPr>
          <a:xfrm>
            <a:off x="309349" y="4505334"/>
            <a:ext cx="8514743" cy="1827363"/>
          </a:xfrm>
          <a:prstGeom prst="rect">
            <a:avLst/>
          </a:prstGeom>
        </p:spPr>
      </p:pic>
      <p:sp>
        <p:nvSpPr>
          <p:cNvPr id="12" name="TextBox 11">
            <a:extLst>
              <a:ext uri="{FF2B5EF4-FFF2-40B4-BE49-F238E27FC236}">
                <a16:creationId xmlns:a16="http://schemas.microsoft.com/office/drawing/2014/main" id="{00C91260-F774-354A-0FCB-DE21E96EDCC1}"/>
              </a:ext>
            </a:extLst>
          </p:cNvPr>
          <p:cNvSpPr txBox="1"/>
          <p:nvPr/>
        </p:nvSpPr>
        <p:spPr>
          <a:xfrm>
            <a:off x="4665043" y="1038089"/>
            <a:ext cx="3638866" cy="280076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Does not take up valuable, or environmentally sensitive, space on land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Helps generate significant amounts of renewable energy at competitive cost, through lower civil engineering cost, higher production from cooling, etc.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600" dirty="0">
                <a:solidFill>
                  <a:srgbClr val="000000"/>
                </a:solidFill>
                <a:latin typeface="Calibri" panose="020F0502020204030204" pitchFamily="34" charset="0"/>
                <a:cs typeface="Calibri" panose="020F0502020204030204" pitchFamily="34" charset="0"/>
              </a:rPr>
              <a:t>The solar installation shades the water, limiting algae growth and helping reduce evaporation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12579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F90E-C443-42AC-A02B-5D2549D960C7}"/>
              </a:ext>
            </a:extLst>
          </p:cNvPr>
          <p:cNvSpPr>
            <a:spLocks noGrp="1"/>
          </p:cNvSpPr>
          <p:nvPr>
            <p:ph type="body" sz="quarter" idx="10"/>
          </p:nvPr>
        </p:nvSpPr>
        <p:spPr>
          <a:xfrm>
            <a:off x="6320139" y="2991872"/>
            <a:ext cx="2743200" cy="540834"/>
          </a:xfrm>
        </p:spPr>
        <p:txBody>
          <a:bodyPr/>
          <a:lstStyle/>
          <a:p>
            <a:r>
              <a:rPr lang="en-US">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227083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95836" y="121026"/>
            <a:ext cx="7848600" cy="457200"/>
          </a:xfrm>
        </p:spPr>
        <p:txBody>
          <a:bodyPr/>
          <a:lstStyle/>
          <a:p>
            <a:r>
              <a:rPr lang="en-US" altLang="en-US">
                <a:latin typeface="Calibri" panose="020F0502020204030204" pitchFamily="34" charset="0"/>
                <a:cs typeface="Calibri" panose="020F0502020204030204" pitchFamily="34" charset="0"/>
              </a:rPr>
              <a:t>Chaberton Energy Is a Leading Regional Developer</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xfrm>
            <a:off x="6845875" y="63246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2</a:t>
            </a:fld>
            <a:endParaRPr lang="en-US" altLang="en-US" sz="12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AE756A1-DD4E-4864-B364-17C7E2C1C09A}"/>
              </a:ext>
            </a:extLst>
          </p:cNvPr>
          <p:cNvSpPr txBox="1"/>
          <p:nvPr/>
        </p:nvSpPr>
        <p:spPr>
          <a:xfrm>
            <a:off x="76199" y="838200"/>
            <a:ext cx="8903275" cy="2769989"/>
          </a:xfrm>
          <a:prstGeom prst="rect">
            <a:avLst/>
          </a:prstGeom>
          <a:noFill/>
        </p:spPr>
        <p:txBody>
          <a:bodyPr wrap="square" rtlCol="0">
            <a:spAutoFit/>
          </a:bodyPr>
          <a:lstStyle/>
          <a:p>
            <a:pPr lvl="1" indent="-228600" algn="just">
              <a:spcAft>
                <a:spcPts val="12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We have a very experienced team, with a strong focus on solar generation projects that serves communities and customers in the Mid-Atlantic</a:t>
            </a:r>
          </a:p>
          <a:p>
            <a:pPr lvl="1" indent="-228600" algn="just">
              <a:spcAft>
                <a:spcPts val="12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We find project hosts, then we develop the projects from inception through construction, work with the local landowner to best design the project, the local jurisdictions to permit the project, the local utility for the interconnection, we prepare the site and project plans, and we arrange financing;</a:t>
            </a:r>
          </a:p>
          <a:p>
            <a:pPr lvl="1" indent="-228600" algn="just">
              <a:spcAft>
                <a:spcPts val="1200"/>
              </a:spcAft>
              <a:buFont typeface="Wingdings" panose="05000000000000000000" pitchFamily="2" charset="2"/>
              <a:buChar char="§"/>
            </a:pPr>
            <a:r>
              <a:rPr lang="en-US" sz="1600" dirty="0">
                <a:latin typeface="Calibri"/>
                <a:cs typeface="Calibri"/>
              </a:rPr>
              <a:t>Our portfolio is composed of community solar projects, aggregate net meter projects for institutional clients, and other PPA-based projects with commercial and industrial customers, focused on projects &lt;10 MW, such as this one</a:t>
            </a:r>
            <a:endParaRPr lang="en-US" sz="1600" dirty="0">
              <a:latin typeface="Calibri" panose="020F0502020204030204" pitchFamily="34" charset="0"/>
              <a:cs typeface="Calibri" panose="020F0502020204030204" pitchFamily="34" charset="0"/>
            </a:endParaRPr>
          </a:p>
          <a:p>
            <a:pPr lvl="1" indent="-228600" algn="just">
              <a:spcAft>
                <a:spcPts val="12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We have a portfolio of more than 50 projects under development</a:t>
            </a:r>
          </a:p>
        </p:txBody>
      </p:sp>
      <p:sp>
        <p:nvSpPr>
          <p:cNvPr id="2" name="TextBox 1">
            <a:extLst>
              <a:ext uri="{FF2B5EF4-FFF2-40B4-BE49-F238E27FC236}">
                <a16:creationId xmlns:a16="http://schemas.microsoft.com/office/drawing/2014/main" id="{A7470270-B645-4610-924B-4FC2AA48B8B5}"/>
              </a:ext>
            </a:extLst>
          </p:cNvPr>
          <p:cNvSpPr txBox="1"/>
          <p:nvPr/>
        </p:nvSpPr>
        <p:spPr>
          <a:xfrm>
            <a:off x="76199" y="3735293"/>
            <a:ext cx="5478162" cy="2123658"/>
          </a:xfrm>
          <a:prstGeom prst="rect">
            <a:avLst/>
          </a:prstGeom>
          <a:noFill/>
        </p:spPr>
        <p:txBody>
          <a:bodyPr wrap="square" rtlCol="0">
            <a:spAutoFit/>
          </a:bodyPr>
          <a:lstStyle/>
          <a:p>
            <a:pPr lvl="1" indent="-228600" algn="just">
              <a:spcAft>
                <a:spcPts val="12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We leverage our network of local engineering firms, financing partners, and other subject matter experts to ensure project success;</a:t>
            </a:r>
          </a:p>
          <a:p>
            <a:pPr lvl="1" indent="-228600" algn="just">
              <a:spcAft>
                <a:spcPts val="12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We are well-capitalized through our partnership with Greenbacker Capital, which has a portfolio over $2B of operational renewable energy projects</a:t>
            </a:r>
          </a:p>
          <a:p>
            <a:pPr lvl="1" indent="-228600" algn="just">
              <a:spcAft>
                <a:spcPts val="12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Our corporate office is in North Bethesda, Maryland</a:t>
            </a:r>
          </a:p>
        </p:txBody>
      </p:sp>
      <p:pic>
        <p:nvPicPr>
          <p:cNvPr id="5" name="Picture 4" descr="A group of people posing for a photo&#10;&#10;Description automatically generated">
            <a:extLst>
              <a:ext uri="{FF2B5EF4-FFF2-40B4-BE49-F238E27FC236}">
                <a16:creationId xmlns:a16="http://schemas.microsoft.com/office/drawing/2014/main" id="{0879AA61-D1C9-4342-AEA7-6C59033BB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780" y="3797259"/>
            <a:ext cx="3188275" cy="2391206"/>
          </a:xfrm>
          <a:prstGeom prst="rect">
            <a:avLst/>
          </a:prstGeom>
        </p:spPr>
      </p:pic>
    </p:spTree>
    <p:extLst>
      <p:ext uri="{BB962C8B-B14F-4D97-AF65-F5344CB8AC3E}">
        <p14:creationId xmlns:p14="http://schemas.microsoft.com/office/powerpoint/2010/main" val="12393664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95836" y="121026"/>
            <a:ext cx="7848600" cy="457200"/>
          </a:xfrm>
        </p:spPr>
        <p:txBody>
          <a:bodyPr/>
          <a:lstStyle/>
          <a:p>
            <a:r>
              <a:rPr lang="en-US" altLang="en-US" dirty="0">
                <a:latin typeface="Calibri" panose="020F0502020204030204" pitchFamily="34" charset="0"/>
                <a:cs typeface="Calibri" panose="020F0502020204030204" pitchFamily="34" charset="0"/>
              </a:rPr>
              <a:t>Components of a Solar Facility</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xfrm>
            <a:off x="6845875" y="63246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3</a:t>
            </a:fld>
            <a:endParaRPr lang="en-US" altLang="en-US" sz="1200">
              <a:latin typeface="Calibri" panose="020F0502020204030204" pitchFamily="34" charset="0"/>
              <a:cs typeface="Calibri" panose="020F0502020204030204" pitchFamily="34" charset="0"/>
            </a:endParaRPr>
          </a:p>
        </p:txBody>
      </p:sp>
      <p:pic>
        <p:nvPicPr>
          <p:cNvPr id="1026" name="Picture 2" descr="Image result for individual solar panel">
            <a:extLst>
              <a:ext uri="{FF2B5EF4-FFF2-40B4-BE49-F238E27FC236}">
                <a16:creationId xmlns:a16="http://schemas.microsoft.com/office/drawing/2014/main" id="{C20001F0-8BBE-7016-E780-D935C9F3D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98" y="890947"/>
            <a:ext cx="19812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BAD037-42F1-BC1C-8F09-C6A6814D0805}"/>
              </a:ext>
            </a:extLst>
          </p:cNvPr>
          <p:cNvSpPr txBox="1"/>
          <p:nvPr/>
        </p:nvSpPr>
        <p:spPr>
          <a:xfrm>
            <a:off x="1992702" y="1002747"/>
            <a:ext cx="2586487" cy="2585323"/>
          </a:xfrm>
          <a:prstGeom prst="rect">
            <a:avLst/>
          </a:prstGeom>
          <a:noFill/>
        </p:spPr>
        <p:txBody>
          <a:bodyPr wrap="square" rtlCol="0">
            <a:spAutoFit/>
          </a:bodyPr>
          <a:lstStyle/>
          <a:p>
            <a:r>
              <a:rPr lang="en-US" dirty="0"/>
              <a:t>Solar Panel</a:t>
            </a:r>
          </a:p>
          <a:p>
            <a:pPr marL="285750" indent="-285750">
              <a:buFont typeface="Arial" panose="020B0604020202020204" pitchFamily="34" charset="0"/>
              <a:buChar char="•"/>
            </a:pPr>
            <a:r>
              <a:rPr lang="en-US" dirty="0"/>
              <a:t>Produces energy from sunlight</a:t>
            </a:r>
          </a:p>
          <a:p>
            <a:pPr marL="285750" indent="-285750">
              <a:buFont typeface="Arial" panose="020B0604020202020204" pitchFamily="34" charset="0"/>
              <a:buChar char="•"/>
            </a:pPr>
            <a:r>
              <a:rPr lang="en-US" dirty="0"/>
              <a:t>Tempered Glass</a:t>
            </a:r>
          </a:p>
          <a:p>
            <a:pPr marL="285750" indent="-285750">
              <a:buFont typeface="Arial" panose="020B0604020202020204" pitchFamily="34" charset="0"/>
              <a:buChar char="•"/>
            </a:pPr>
            <a:r>
              <a:rPr lang="en-US" dirty="0"/>
              <a:t>Aluminum Frame</a:t>
            </a:r>
          </a:p>
          <a:p>
            <a:pPr marL="285750" indent="-285750">
              <a:buFont typeface="Arial" panose="020B0604020202020204" pitchFamily="34" charset="0"/>
              <a:buChar char="•"/>
            </a:pPr>
            <a:r>
              <a:rPr lang="en-US" dirty="0"/>
              <a:t>Laminated Backing</a:t>
            </a:r>
          </a:p>
          <a:p>
            <a:pPr marL="285750" indent="-285750">
              <a:buFont typeface="Arial" panose="020B0604020202020204" pitchFamily="34" charset="0"/>
              <a:buChar char="•"/>
            </a:pPr>
            <a:r>
              <a:rPr lang="en-US" dirty="0"/>
              <a:t>Silicon Cells</a:t>
            </a:r>
          </a:p>
          <a:p>
            <a:pPr marL="285750" indent="-285750">
              <a:buFont typeface="Arial" panose="020B0604020202020204" pitchFamily="34" charset="0"/>
              <a:buChar char="•"/>
            </a:pPr>
            <a:r>
              <a:rPr lang="en-US" dirty="0"/>
              <a:t>Plastic Junction Box</a:t>
            </a:r>
          </a:p>
          <a:p>
            <a:pPr marL="285750" indent="-285750">
              <a:buFont typeface="Arial" panose="020B0604020202020204" pitchFamily="34" charset="0"/>
              <a:buChar char="•"/>
            </a:pPr>
            <a:r>
              <a:rPr lang="en-US" dirty="0"/>
              <a:t>Copper Wiring</a:t>
            </a:r>
          </a:p>
        </p:txBody>
      </p:sp>
      <p:pic>
        <p:nvPicPr>
          <p:cNvPr id="1030" name="Picture 6" descr="Image result for solar inverter SMA">
            <a:extLst>
              <a:ext uri="{FF2B5EF4-FFF2-40B4-BE49-F238E27FC236}">
                <a16:creationId xmlns:a16="http://schemas.microsoft.com/office/drawing/2014/main" id="{813FA5EA-399C-ECB5-73E8-1A525F6B99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7" t="9040" r="6121"/>
          <a:stretch/>
        </p:blipFill>
        <p:spPr bwMode="auto">
          <a:xfrm>
            <a:off x="6932762" y="1002746"/>
            <a:ext cx="2133600" cy="21313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995DBDC-9AED-B306-174F-4010678A5345}"/>
              </a:ext>
            </a:extLst>
          </p:cNvPr>
          <p:cNvSpPr txBox="1"/>
          <p:nvPr/>
        </p:nvSpPr>
        <p:spPr>
          <a:xfrm>
            <a:off x="4572000" y="871926"/>
            <a:ext cx="2586487" cy="3139321"/>
          </a:xfrm>
          <a:prstGeom prst="rect">
            <a:avLst/>
          </a:prstGeom>
          <a:noFill/>
        </p:spPr>
        <p:txBody>
          <a:bodyPr wrap="square" rtlCol="0">
            <a:spAutoFit/>
          </a:bodyPr>
          <a:lstStyle/>
          <a:p>
            <a:r>
              <a:rPr lang="en-US" dirty="0"/>
              <a:t>Inverter</a:t>
            </a:r>
          </a:p>
          <a:p>
            <a:pPr marL="285750" indent="-285750">
              <a:buFont typeface="Arial" panose="020B0604020202020204" pitchFamily="34" charset="0"/>
              <a:buChar char="•"/>
            </a:pPr>
            <a:r>
              <a:rPr lang="en-US" dirty="0"/>
              <a:t>Converts energy from DC to AC</a:t>
            </a:r>
          </a:p>
          <a:p>
            <a:pPr marL="285750" indent="-285750">
              <a:buFont typeface="Arial" panose="020B0604020202020204" pitchFamily="34" charset="0"/>
              <a:buChar char="•"/>
            </a:pPr>
            <a:r>
              <a:rPr lang="en-US" dirty="0"/>
              <a:t>Basically a computer</a:t>
            </a:r>
          </a:p>
          <a:p>
            <a:pPr marL="285750" indent="-285750">
              <a:buFont typeface="Arial" panose="020B0604020202020204" pitchFamily="34" charset="0"/>
              <a:buChar char="•"/>
            </a:pPr>
            <a:r>
              <a:rPr lang="en-US" dirty="0"/>
              <a:t>Internal components similar to residential transformers / electrical boxes</a:t>
            </a:r>
          </a:p>
          <a:p>
            <a:pPr marL="285750" indent="-285750">
              <a:buFont typeface="Arial" panose="020B0604020202020204" pitchFamily="34" charset="0"/>
              <a:buChar char="•"/>
            </a:pPr>
            <a:r>
              <a:rPr lang="en-US" dirty="0"/>
              <a:t>Does not contain liquid or containments</a:t>
            </a:r>
          </a:p>
        </p:txBody>
      </p:sp>
      <p:pic>
        <p:nvPicPr>
          <p:cNvPr id="1032" name="Picture 8" descr="Sigma Tracker solar tracking system - Mounting Systems">
            <a:extLst>
              <a:ext uri="{FF2B5EF4-FFF2-40B4-BE49-F238E27FC236}">
                <a16:creationId xmlns:a16="http://schemas.microsoft.com/office/drawing/2014/main" id="{B0713A6E-3BF2-945C-C7A5-468886051D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91" t="7841" r="14578" b="6210"/>
          <a:stretch/>
        </p:blipFill>
        <p:spPr bwMode="auto">
          <a:xfrm>
            <a:off x="347595" y="3855972"/>
            <a:ext cx="2438400" cy="20939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898DD0B-79B3-483E-0E3F-0D37A62D55A8}"/>
              </a:ext>
            </a:extLst>
          </p:cNvPr>
          <p:cNvSpPr txBox="1"/>
          <p:nvPr/>
        </p:nvSpPr>
        <p:spPr>
          <a:xfrm>
            <a:off x="2926892" y="3855972"/>
            <a:ext cx="6052583" cy="2031325"/>
          </a:xfrm>
          <a:prstGeom prst="rect">
            <a:avLst/>
          </a:prstGeom>
          <a:noFill/>
        </p:spPr>
        <p:txBody>
          <a:bodyPr wrap="square" rtlCol="0">
            <a:spAutoFit/>
          </a:bodyPr>
          <a:lstStyle/>
          <a:p>
            <a:r>
              <a:rPr lang="en-US" dirty="0"/>
              <a:t>Racking</a:t>
            </a:r>
          </a:p>
          <a:p>
            <a:pPr marL="285750" indent="-285750">
              <a:buFont typeface="Arial" panose="020B0604020202020204" pitchFamily="34" charset="0"/>
              <a:buChar char="•"/>
            </a:pPr>
            <a:r>
              <a:rPr lang="en-US" dirty="0"/>
              <a:t>Typically pile driven galvanized steel I-Beams or Posts</a:t>
            </a:r>
          </a:p>
          <a:p>
            <a:pPr marL="285750" indent="-285750">
              <a:buFont typeface="Arial" panose="020B0604020202020204" pitchFamily="34" charset="0"/>
              <a:buChar char="•"/>
            </a:pPr>
            <a:r>
              <a:rPr lang="en-US" dirty="0"/>
              <a:t>Not different than other types of steel posts / foundations used in standard construction</a:t>
            </a:r>
          </a:p>
          <a:p>
            <a:pPr marL="285750" indent="-285750">
              <a:buFont typeface="Arial" panose="020B0604020202020204" pitchFamily="34" charset="0"/>
              <a:buChar char="•"/>
            </a:pPr>
            <a:r>
              <a:rPr lang="en-US" dirty="0"/>
              <a:t>Does not require large holes or poured concrete</a:t>
            </a:r>
          </a:p>
          <a:p>
            <a:pPr marL="285750" indent="-285750">
              <a:buFont typeface="Arial" panose="020B0604020202020204" pitchFamily="34" charset="0"/>
              <a:buChar char="•"/>
            </a:pPr>
            <a:r>
              <a:rPr lang="en-US" dirty="0"/>
              <a:t>Very small in ground footprint</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82284571-444D-F48F-43F1-A67086C8931F}"/>
              </a:ext>
            </a:extLst>
          </p:cNvPr>
          <p:cNvSpPr txBox="1"/>
          <p:nvPr/>
        </p:nvSpPr>
        <p:spPr>
          <a:xfrm>
            <a:off x="0" y="6012611"/>
            <a:ext cx="9144000" cy="369332"/>
          </a:xfrm>
          <a:prstGeom prst="rect">
            <a:avLst/>
          </a:prstGeom>
          <a:noFill/>
        </p:spPr>
        <p:txBody>
          <a:bodyPr wrap="square" rtlCol="0">
            <a:spAutoFit/>
          </a:bodyPr>
          <a:lstStyle/>
          <a:p>
            <a:pPr algn="ctr"/>
            <a:r>
              <a:rPr lang="en-US" dirty="0"/>
              <a:t>There are no pollutants that can result in contaminated runoff in these components</a:t>
            </a:r>
          </a:p>
        </p:txBody>
      </p:sp>
    </p:spTree>
    <p:extLst>
      <p:ext uri="{BB962C8B-B14F-4D97-AF65-F5344CB8AC3E}">
        <p14:creationId xmlns:p14="http://schemas.microsoft.com/office/powerpoint/2010/main" val="20585039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95836" y="121026"/>
            <a:ext cx="7848600" cy="457200"/>
          </a:xfrm>
        </p:spPr>
        <p:txBody>
          <a:bodyPr/>
          <a:lstStyle/>
          <a:p>
            <a:r>
              <a:rPr lang="en-US" altLang="en-US" dirty="0">
                <a:latin typeface="Calibri" panose="020F0502020204030204" pitchFamily="34" charset="0"/>
                <a:cs typeface="Calibri" panose="020F0502020204030204" pitchFamily="34" charset="0"/>
              </a:rPr>
              <a:t>Reference Photos of Solar Facilities</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xfrm>
            <a:off x="6845875" y="63246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4</a:t>
            </a:fld>
            <a:endParaRPr lang="en-US" altLang="en-US" sz="1200">
              <a:latin typeface="Calibri" panose="020F0502020204030204" pitchFamily="34" charset="0"/>
              <a:cs typeface="Calibri" panose="020F0502020204030204" pitchFamily="34" charset="0"/>
            </a:endParaRPr>
          </a:p>
        </p:txBody>
      </p:sp>
      <p:pic>
        <p:nvPicPr>
          <p:cNvPr id="2050" name="Picture 2" descr="Panel arrays under construction at Greenbacker’s Camas solar project (6.7-MWdc) in Kittitas County, WA.">
            <a:extLst>
              <a:ext uri="{FF2B5EF4-FFF2-40B4-BE49-F238E27FC236}">
                <a16:creationId xmlns:a16="http://schemas.microsoft.com/office/drawing/2014/main" id="{8E520A24-ED79-D165-8FBE-6601B43D9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1" y="1243475"/>
            <a:ext cx="4395159" cy="43951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EEF4AB-1693-8DAE-80FF-8650698F8ED0}"/>
              </a:ext>
            </a:extLst>
          </p:cNvPr>
          <p:cNvSpPr txBox="1"/>
          <p:nvPr/>
        </p:nvSpPr>
        <p:spPr>
          <a:xfrm>
            <a:off x="176840" y="5673140"/>
            <a:ext cx="4395160" cy="369332"/>
          </a:xfrm>
          <a:prstGeom prst="rect">
            <a:avLst/>
          </a:prstGeom>
          <a:noFill/>
        </p:spPr>
        <p:txBody>
          <a:bodyPr wrap="square" rtlCol="0">
            <a:spAutoFit/>
          </a:bodyPr>
          <a:lstStyle/>
          <a:p>
            <a:pPr algn="ctr"/>
            <a:r>
              <a:rPr lang="en-US" dirty="0"/>
              <a:t>Washington- Owned by Greenbacker</a:t>
            </a:r>
          </a:p>
        </p:txBody>
      </p:sp>
      <p:pic>
        <p:nvPicPr>
          <p:cNvPr id="5" name="Picture 4">
            <a:extLst>
              <a:ext uri="{FF2B5EF4-FFF2-40B4-BE49-F238E27FC236}">
                <a16:creationId xmlns:a16="http://schemas.microsoft.com/office/drawing/2014/main" id="{2685F2FE-93EA-544F-1B87-B4E9A0E64FD3}"/>
              </a:ext>
            </a:extLst>
          </p:cNvPr>
          <p:cNvPicPr>
            <a:picLocks noChangeAspect="1"/>
          </p:cNvPicPr>
          <p:nvPr/>
        </p:nvPicPr>
        <p:blipFill>
          <a:blip r:embed="rId4"/>
          <a:stretch>
            <a:fillRect/>
          </a:stretch>
        </p:blipFill>
        <p:spPr>
          <a:xfrm>
            <a:off x="4675896" y="1968832"/>
            <a:ext cx="4395159" cy="2635559"/>
          </a:xfrm>
          <a:prstGeom prst="rect">
            <a:avLst/>
          </a:prstGeom>
        </p:spPr>
      </p:pic>
      <p:sp>
        <p:nvSpPr>
          <p:cNvPr id="16" name="TextBox 15">
            <a:extLst>
              <a:ext uri="{FF2B5EF4-FFF2-40B4-BE49-F238E27FC236}">
                <a16:creationId xmlns:a16="http://schemas.microsoft.com/office/drawing/2014/main" id="{4872582F-E284-5CCE-96E0-AAAE55FB06B3}"/>
              </a:ext>
            </a:extLst>
          </p:cNvPr>
          <p:cNvSpPr txBox="1"/>
          <p:nvPr/>
        </p:nvSpPr>
        <p:spPr>
          <a:xfrm>
            <a:off x="4675896" y="4635679"/>
            <a:ext cx="4395159" cy="369332"/>
          </a:xfrm>
          <a:prstGeom prst="rect">
            <a:avLst/>
          </a:prstGeom>
          <a:noFill/>
        </p:spPr>
        <p:txBody>
          <a:bodyPr wrap="square" rtlCol="0">
            <a:spAutoFit/>
          </a:bodyPr>
          <a:lstStyle/>
          <a:p>
            <a:pPr algn="ctr"/>
            <a:r>
              <a:rPr lang="en-US" dirty="0"/>
              <a:t>Colorado- Owned by Greenbacker</a:t>
            </a:r>
          </a:p>
        </p:txBody>
      </p:sp>
    </p:spTree>
    <p:extLst>
      <p:ext uri="{BB962C8B-B14F-4D97-AF65-F5344CB8AC3E}">
        <p14:creationId xmlns:p14="http://schemas.microsoft.com/office/powerpoint/2010/main" val="289584556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B51141-8C5C-46CC-8243-95306F3C8B31}"/>
              </a:ext>
            </a:extLst>
          </p:cNvPr>
          <p:cNvSpPr>
            <a:spLocks noGrp="1" noChangeArrowheads="1"/>
          </p:cNvSpPr>
          <p:nvPr>
            <p:ph type="title"/>
          </p:nvPr>
        </p:nvSpPr>
        <p:spPr>
          <a:xfrm>
            <a:off x="295836" y="121026"/>
            <a:ext cx="7848600" cy="457200"/>
          </a:xfrm>
        </p:spPr>
        <p:txBody>
          <a:bodyPr/>
          <a:lstStyle/>
          <a:p>
            <a:r>
              <a:rPr lang="en-US" altLang="en-US">
                <a:latin typeface="Calibri" panose="020F0502020204030204" pitchFamily="34" charset="0"/>
                <a:cs typeface="Calibri" panose="020F0502020204030204" pitchFamily="34" charset="0"/>
              </a:rPr>
              <a:t>What is Community Solar?</a:t>
            </a:r>
          </a:p>
        </p:txBody>
      </p:sp>
      <p:sp>
        <p:nvSpPr>
          <p:cNvPr id="8195" name="Rectangle 9">
            <a:extLst>
              <a:ext uri="{FF2B5EF4-FFF2-40B4-BE49-F238E27FC236}">
                <a16:creationId xmlns:a16="http://schemas.microsoft.com/office/drawing/2014/main" id="{3024C6ED-E0AB-4AFA-8231-278A6426968D}"/>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a:t>
            </a:r>
            <a:r>
              <a:rPr lang="en-US" altLang="en-US" sz="900" err="1">
                <a:latin typeface="Calibri" panose="020F0502020204030204" pitchFamily="34" charset="0"/>
                <a:cs typeface="Calibri" panose="020F0502020204030204" pitchFamily="34" charset="0"/>
              </a:rPr>
              <a:t>Chaberton</a:t>
            </a:r>
            <a:r>
              <a:rPr lang="en-US" altLang="en-US" sz="900">
                <a:latin typeface="Calibri" panose="020F0502020204030204" pitchFamily="34" charset="0"/>
                <a:cs typeface="Calibri" panose="020F0502020204030204" pitchFamily="34" charset="0"/>
              </a:rPr>
              <a:t> Energy Holdings, Inc. 2022  </a:t>
            </a:r>
          </a:p>
        </p:txBody>
      </p:sp>
      <p:sp>
        <p:nvSpPr>
          <p:cNvPr id="8196" name="Rectangle 10">
            <a:extLst>
              <a:ext uri="{FF2B5EF4-FFF2-40B4-BE49-F238E27FC236}">
                <a16:creationId xmlns:a16="http://schemas.microsoft.com/office/drawing/2014/main" id="{11A18ABD-DA69-4C24-B13A-38423A3BDE71}"/>
              </a:ext>
            </a:extLst>
          </p:cNvPr>
          <p:cNvSpPr>
            <a:spLocks noGrp="1" noChangeArrowheads="1"/>
          </p:cNvSpPr>
          <p:nvPr>
            <p:ph type="sldNum" sz="quarter" idx="11"/>
          </p:nvPr>
        </p:nvSpPr>
        <p:spPr>
          <a:xfrm>
            <a:off x="6845875" y="63246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CF1E975-B275-4F35-809B-BA1FEA733014}" type="slidenum">
              <a:rPr lang="en-US" altLang="en-US" sz="1200" smtClean="0">
                <a:latin typeface="Calibri" panose="020F0502020204030204" pitchFamily="34" charset="0"/>
                <a:cs typeface="Calibri" panose="020F0502020204030204" pitchFamily="34" charset="0"/>
              </a:rPr>
              <a:pPr>
                <a:spcBef>
                  <a:spcPct val="0"/>
                </a:spcBef>
                <a:buClrTx/>
                <a:buSzTx/>
                <a:buFontTx/>
                <a:buNone/>
              </a:pPr>
              <a:t>5</a:t>
            </a:fld>
            <a:endParaRPr lang="en-US" altLang="en-US" sz="1200" dirty="0">
              <a:latin typeface="Calibri" panose="020F0502020204030204" pitchFamily="34" charset="0"/>
              <a:cs typeface="Calibri" panose="020F0502020204030204" pitchFamily="34" charset="0"/>
            </a:endParaRPr>
          </a:p>
        </p:txBody>
      </p:sp>
      <p:pic>
        <p:nvPicPr>
          <p:cNvPr id="1026" name="Picture 2" descr="Community Solar | NC Sustainable Energy Association">
            <a:extLst>
              <a:ext uri="{FF2B5EF4-FFF2-40B4-BE49-F238E27FC236}">
                <a16:creationId xmlns:a16="http://schemas.microsoft.com/office/drawing/2014/main" id="{94EAD22A-5B6B-4E52-A3A7-240F3DEF6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043" y="785814"/>
            <a:ext cx="5823105" cy="33845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B4E026-15B9-4C89-ABBD-01B67F41ACC0}"/>
              </a:ext>
            </a:extLst>
          </p:cNvPr>
          <p:cNvSpPr txBox="1"/>
          <p:nvPr/>
        </p:nvSpPr>
        <p:spPr>
          <a:xfrm>
            <a:off x="240725" y="4385608"/>
            <a:ext cx="8903275" cy="1938992"/>
          </a:xfrm>
          <a:prstGeom prst="rect">
            <a:avLst/>
          </a:prstGeom>
          <a:noFill/>
        </p:spPr>
        <p:txBody>
          <a:bodyPr wrap="square" lIns="91440" tIns="45720" rIns="91440" bIns="45720" rtlCol="0" anchor="t">
            <a:spAutoFit/>
          </a:bodyPr>
          <a:lstStyle/>
          <a:p>
            <a:pPr marL="285750" lvl="1" indent="-285750">
              <a:buFont typeface="Wingdings" panose="05000000000000000000" pitchFamily="2" charset="2"/>
              <a:buChar char="ü"/>
            </a:pPr>
            <a:r>
              <a:rPr lang="en-US">
                <a:latin typeface="Calibri"/>
                <a:cs typeface="Calibri"/>
              </a:rPr>
              <a:t>Solar savings available to:</a:t>
            </a:r>
          </a:p>
          <a:p>
            <a:pPr marL="742950" lvl="3" indent="-285750">
              <a:buFont typeface="Wingdings" panose="05000000000000000000" pitchFamily="2" charset="2"/>
              <a:buChar char="ü"/>
            </a:pPr>
            <a:r>
              <a:rPr lang="en-US" sz="1600">
                <a:latin typeface="Calibri"/>
                <a:cs typeface="Calibri"/>
              </a:rPr>
              <a:t>Homes that cannot accommodate solar</a:t>
            </a:r>
          </a:p>
          <a:p>
            <a:pPr marL="742950" lvl="3" indent="-285750">
              <a:buFont typeface="Wingdings" panose="05000000000000000000" pitchFamily="2" charset="2"/>
              <a:buChar char="ü"/>
            </a:pPr>
            <a:r>
              <a:rPr lang="en-US" sz="1600">
                <a:latin typeface="Calibri"/>
                <a:cs typeface="Calibri"/>
              </a:rPr>
              <a:t>Renters or those who may have restrictions on their homes </a:t>
            </a:r>
          </a:p>
          <a:p>
            <a:pPr marL="742950" lvl="3" indent="-285750">
              <a:buFont typeface="Wingdings" panose="05000000000000000000" pitchFamily="2" charset="2"/>
              <a:buChar char="ü"/>
            </a:pPr>
            <a:r>
              <a:rPr lang="en-US" sz="1600">
                <a:latin typeface="Calibri"/>
                <a:cs typeface="Calibri"/>
              </a:rPr>
              <a:t>Customers who might not be able to afford purchasing and installing solar themselves</a:t>
            </a:r>
            <a:endParaRPr lang="en-US" sz="1600"/>
          </a:p>
          <a:p>
            <a:pPr marL="285750" lvl="1" indent="-285750">
              <a:buFont typeface="Wingdings" panose="05000000000000000000" pitchFamily="2" charset="2"/>
              <a:buChar char="ü"/>
            </a:pPr>
            <a:r>
              <a:rPr lang="en-US" b="1">
                <a:latin typeface="Calibri"/>
                <a:cs typeface="Calibri"/>
              </a:rPr>
              <a:t>Savings off utility bill are guaranteed</a:t>
            </a:r>
            <a:endParaRPr lang="en-US">
              <a:latin typeface="Calibri"/>
              <a:cs typeface="Calibri"/>
            </a:endParaRPr>
          </a:p>
          <a:p>
            <a:pPr marL="285750" lvl="1" indent="-285750">
              <a:buFont typeface="Wingdings" panose="05000000000000000000" pitchFamily="2" charset="2"/>
              <a:buChar char="ü"/>
            </a:pPr>
            <a:r>
              <a:rPr lang="en-US">
                <a:latin typeface="Calibri"/>
                <a:cs typeface="Calibri"/>
              </a:rPr>
              <a:t>Increases grid’s reliability</a:t>
            </a:r>
          </a:p>
          <a:p>
            <a:pPr marL="285750" lvl="1" indent="-285750">
              <a:buFont typeface="Wingdings" panose="05000000000000000000" pitchFamily="2" charset="2"/>
              <a:buChar char="ü"/>
            </a:pPr>
            <a:r>
              <a:rPr lang="en-US">
                <a:latin typeface="Calibri"/>
                <a:cs typeface="Calibri"/>
              </a:rPr>
              <a:t>Decarbonizes our electricity</a:t>
            </a:r>
          </a:p>
        </p:txBody>
      </p:sp>
      <p:cxnSp>
        <p:nvCxnSpPr>
          <p:cNvPr id="4" name="Straight Arrow Connector 3">
            <a:extLst>
              <a:ext uri="{FF2B5EF4-FFF2-40B4-BE49-F238E27FC236}">
                <a16:creationId xmlns:a16="http://schemas.microsoft.com/office/drawing/2014/main" id="{C23CAA2E-20DD-42E8-83A9-5275E1CF115F}"/>
              </a:ext>
            </a:extLst>
          </p:cNvPr>
          <p:cNvCxnSpPr>
            <a:cxnSpLocks/>
          </p:cNvCxnSpPr>
          <p:nvPr/>
        </p:nvCxnSpPr>
        <p:spPr>
          <a:xfrm flipH="1" flipV="1">
            <a:off x="6684774" y="2362623"/>
            <a:ext cx="627826" cy="3234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720370-0CF3-49E7-BD7F-B38551C32E7B}"/>
              </a:ext>
            </a:extLst>
          </p:cNvPr>
          <p:cNvSpPr txBox="1"/>
          <p:nvPr/>
        </p:nvSpPr>
        <p:spPr>
          <a:xfrm>
            <a:off x="7312600" y="2616995"/>
            <a:ext cx="1590675" cy="1169551"/>
          </a:xfrm>
          <a:prstGeom prst="rect">
            <a:avLst/>
          </a:prstGeom>
          <a:noFill/>
        </p:spPr>
        <p:txBody>
          <a:bodyPr wrap="square" rtlCol="0">
            <a:spAutoFit/>
          </a:bodyPr>
          <a:lstStyle/>
          <a:p>
            <a:r>
              <a:rPr lang="en-US" sz="1400"/>
              <a:t>The subscription price is a discount to the energy credits produced</a:t>
            </a:r>
          </a:p>
        </p:txBody>
      </p:sp>
    </p:spTree>
    <p:extLst>
      <p:ext uri="{BB962C8B-B14F-4D97-AF65-F5344CB8AC3E}">
        <p14:creationId xmlns:p14="http://schemas.microsoft.com/office/powerpoint/2010/main" val="159465160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A964-5C39-4B8F-BA91-56DE6D8BC1C0}"/>
              </a:ext>
            </a:extLst>
          </p:cNvPr>
          <p:cNvSpPr>
            <a:spLocks noGrp="1"/>
          </p:cNvSpPr>
          <p:nvPr>
            <p:ph type="title"/>
          </p:nvPr>
        </p:nvSpPr>
        <p:spPr>
          <a:xfrm>
            <a:off x="118281" y="800100"/>
            <a:ext cx="5772150" cy="685800"/>
          </a:xfrm>
        </p:spPr>
        <p:txBody>
          <a:bodyPr/>
          <a:lstStyle/>
          <a:p>
            <a:r>
              <a:rPr lang="en-US"/>
              <a:t>Why here?</a:t>
            </a:r>
          </a:p>
        </p:txBody>
      </p:sp>
      <p:sp>
        <p:nvSpPr>
          <p:cNvPr id="5" name="Slide Number Placeholder 4">
            <a:extLst>
              <a:ext uri="{FF2B5EF4-FFF2-40B4-BE49-F238E27FC236}">
                <a16:creationId xmlns:a16="http://schemas.microsoft.com/office/drawing/2014/main" id="{146755B5-9D3E-4539-9819-5A8393488327}"/>
              </a:ext>
            </a:extLst>
          </p:cNvPr>
          <p:cNvSpPr>
            <a:spLocks noGrp="1"/>
          </p:cNvSpPr>
          <p:nvPr>
            <p:ph type="sldNum" sz="quarter" idx="11"/>
          </p:nvPr>
        </p:nvSpPr>
        <p:spPr/>
        <p:txBody>
          <a:bodyPr/>
          <a:lstStyle/>
          <a:p>
            <a:pPr>
              <a:defRPr/>
            </a:pPr>
            <a:fld id="{F96DEE89-A138-42D7-8D57-04D8E068BD4B}" type="slidenum">
              <a:rPr lang="en-US" altLang="en-US" smtClean="0">
                <a:latin typeface="Calibri" panose="020F0502020204030204" pitchFamily="34" charset="0"/>
                <a:cs typeface="Calibri" panose="020F0502020204030204" pitchFamily="34" charset="0"/>
              </a:rPr>
              <a:pPr>
                <a:defRPr/>
              </a:pPr>
              <a:t>6</a:t>
            </a:fld>
            <a:endParaRPr lang="en-US" altLang="en-US" dirty="0">
              <a:latin typeface="Calibri" panose="020F0502020204030204" pitchFamily="34" charset="0"/>
              <a:cs typeface="Calibri" panose="020F0502020204030204" pitchFamily="34" charset="0"/>
            </a:endParaRPr>
          </a:p>
        </p:txBody>
      </p:sp>
      <p:sp>
        <p:nvSpPr>
          <p:cNvPr id="16" name="Rectangle 9">
            <a:extLst>
              <a:ext uri="{FF2B5EF4-FFF2-40B4-BE49-F238E27FC236}">
                <a16:creationId xmlns:a16="http://schemas.microsoft.com/office/drawing/2014/main" id="{28527D62-06F5-413F-B715-F2BBA684B8CC}"/>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18" name="Title 1">
            <a:extLst>
              <a:ext uri="{FF2B5EF4-FFF2-40B4-BE49-F238E27FC236}">
                <a16:creationId xmlns:a16="http://schemas.microsoft.com/office/drawing/2014/main" id="{D83275B1-9AF7-4504-B5B1-960F52785806}"/>
              </a:ext>
            </a:extLst>
          </p:cNvPr>
          <p:cNvSpPr txBox="1">
            <a:spLocks/>
          </p:cNvSpPr>
          <p:nvPr/>
        </p:nvSpPr>
        <p:spPr bwMode="auto">
          <a:xfrm>
            <a:off x="334392" y="-115752"/>
            <a:ext cx="73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r>
              <a:rPr lang="en-US" kern="0" dirty="0">
                <a:latin typeface="Calibri" panose="020F0502020204030204" pitchFamily="34" charset="0"/>
                <a:cs typeface="Calibri" panose="020F0502020204030204" pitchFamily="34" charset="0"/>
              </a:rPr>
              <a:t>Drivers of Solar Development</a:t>
            </a:r>
          </a:p>
        </p:txBody>
      </p:sp>
      <p:sp>
        <p:nvSpPr>
          <p:cNvPr id="12" name="TextBox 11">
            <a:extLst>
              <a:ext uri="{FF2B5EF4-FFF2-40B4-BE49-F238E27FC236}">
                <a16:creationId xmlns:a16="http://schemas.microsoft.com/office/drawing/2014/main" id="{CCE48F8B-2D5C-7735-9828-CD3B9869AB20}"/>
              </a:ext>
            </a:extLst>
          </p:cNvPr>
          <p:cNvSpPr txBox="1"/>
          <p:nvPr/>
        </p:nvSpPr>
        <p:spPr>
          <a:xfrm>
            <a:off x="2049816" y="838200"/>
            <a:ext cx="6929657" cy="5447645"/>
          </a:xfrm>
          <a:prstGeom prst="rect">
            <a:avLst/>
          </a:prstGeom>
          <a:noFill/>
        </p:spPr>
        <p:txBody>
          <a:bodyPr wrap="square" rtlCol="0">
            <a:spAutoFit/>
          </a:bodyPr>
          <a:lstStyle/>
          <a:p>
            <a:pPr marL="514350" lvl="1" indent="-285750" algn="just">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Renewable Portfolio Standard (RPS)</a:t>
            </a:r>
          </a:p>
          <a:p>
            <a:pPr marL="971550" lvl="2" indent="-28575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A requirement that electricity suppliers meet a prescribed minimum load of their portfolio from renewable energy sources</a:t>
            </a:r>
          </a:p>
          <a:p>
            <a:pPr marL="971550" lvl="2" indent="-28575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Recognizes the benefits of a diverse energy supply with a renewable energy component</a:t>
            </a:r>
          </a:p>
          <a:p>
            <a:pPr marL="971550" lvl="2" indent="-28575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In MD, the RPS is 50% by 2030; of that, 14.5% is the solar carve out</a:t>
            </a:r>
          </a:p>
          <a:p>
            <a:pPr marL="514350" lvl="1" indent="-285750" algn="just">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Electricity Price Increases</a:t>
            </a:r>
          </a:p>
          <a:p>
            <a:pPr marL="971550" lvl="2" indent="-28575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Maryland has the 14th highest average electricity cost at 11.15 cents per kWh (US Energy Information Administration)</a:t>
            </a:r>
          </a:p>
          <a:p>
            <a:pPr marL="971550" lvl="2" indent="-28575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The current 12-month Consumer Price Increase percentage increase is the highest for the energy sector under major categories at 30.3%; Electricity has risen 11% in the past 12 months (US Bureau of Labor Statistics)</a:t>
            </a:r>
          </a:p>
          <a:p>
            <a:pPr marL="514350" lvl="1" indent="-285750" algn="just">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Sustainability</a:t>
            </a:r>
          </a:p>
          <a:p>
            <a:pPr marL="971550" lvl="2" indent="-28575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Solar energy produces renewable, carbon free electricity</a:t>
            </a:r>
          </a:p>
          <a:p>
            <a:pPr marL="971550" lvl="2" indent="-28575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The federal government, as well as many States, recognize the tangible environmental benefits from renewable energy facilities and encourage development</a:t>
            </a:r>
          </a:p>
        </p:txBody>
      </p:sp>
      <p:pic>
        <p:nvPicPr>
          <p:cNvPr id="1026" name="Picture 2" descr="State and local government sizes, based on GDP">
            <a:extLst>
              <a:ext uri="{FF2B5EF4-FFF2-40B4-BE49-F238E27FC236}">
                <a16:creationId xmlns:a16="http://schemas.microsoft.com/office/drawing/2014/main" id="{A7B5A304-CE72-94B3-96A5-D39C13E1B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58" y="1433741"/>
            <a:ext cx="1925639" cy="1080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creasing Graph Svg Png Icon Free Download (#454089) - OnlineWebFonts.COM">
            <a:extLst>
              <a:ext uri="{FF2B5EF4-FFF2-40B4-BE49-F238E27FC236}">
                <a16:creationId xmlns:a16="http://schemas.microsoft.com/office/drawing/2014/main" id="{277CD9FC-6C43-93DE-4EAC-FFBF9027F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25" y="3196096"/>
            <a:ext cx="1346523" cy="12936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STAINABILITY ACCORDING TO LUMSON - LUMSON">
            <a:extLst>
              <a:ext uri="{FF2B5EF4-FFF2-40B4-BE49-F238E27FC236}">
                <a16:creationId xmlns:a16="http://schemas.microsoft.com/office/drawing/2014/main" id="{04229DBC-3E52-D26B-A1D8-4301DB7B3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10" y="5149091"/>
            <a:ext cx="1831289" cy="121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6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A964-5C39-4B8F-BA91-56DE6D8BC1C0}"/>
              </a:ext>
            </a:extLst>
          </p:cNvPr>
          <p:cNvSpPr>
            <a:spLocks noGrp="1"/>
          </p:cNvSpPr>
          <p:nvPr>
            <p:ph type="title"/>
          </p:nvPr>
        </p:nvSpPr>
        <p:spPr>
          <a:xfrm>
            <a:off x="118281" y="800100"/>
            <a:ext cx="5772150" cy="685800"/>
          </a:xfrm>
        </p:spPr>
        <p:txBody>
          <a:bodyPr/>
          <a:lstStyle/>
          <a:p>
            <a:r>
              <a:rPr lang="en-US"/>
              <a:t>Why here?</a:t>
            </a:r>
          </a:p>
        </p:txBody>
      </p:sp>
      <p:sp>
        <p:nvSpPr>
          <p:cNvPr id="5" name="Slide Number Placeholder 4">
            <a:extLst>
              <a:ext uri="{FF2B5EF4-FFF2-40B4-BE49-F238E27FC236}">
                <a16:creationId xmlns:a16="http://schemas.microsoft.com/office/drawing/2014/main" id="{146755B5-9D3E-4539-9819-5A8393488327}"/>
              </a:ext>
            </a:extLst>
          </p:cNvPr>
          <p:cNvSpPr>
            <a:spLocks noGrp="1"/>
          </p:cNvSpPr>
          <p:nvPr>
            <p:ph type="sldNum" sz="quarter" idx="11"/>
          </p:nvPr>
        </p:nvSpPr>
        <p:spPr/>
        <p:txBody>
          <a:bodyPr/>
          <a:lstStyle/>
          <a:p>
            <a:pPr>
              <a:defRPr/>
            </a:pPr>
            <a:fld id="{F96DEE89-A138-42D7-8D57-04D8E068BD4B}" type="slidenum">
              <a:rPr lang="en-US" altLang="en-US" smtClean="0">
                <a:latin typeface="Calibri" panose="020F0502020204030204" pitchFamily="34" charset="0"/>
                <a:cs typeface="Calibri" panose="020F0502020204030204" pitchFamily="34" charset="0"/>
              </a:rPr>
              <a:pPr>
                <a:defRPr/>
              </a:pPr>
              <a:t>7</a:t>
            </a:fld>
            <a:endParaRPr lang="en-US" altLang="en-US" dirty="0">
              <a:latin typeface="Calibri" panose="020F0502020204030204" pitchFamily="34" charset="0"/>
              <a:cs typeface="Calibri" panose="020F0502020204030204" pitchFamily="34" charset="0"/>
            </a:endParaRPr>
          </a:p>
        </p:txBody>
      </p:sp>
      <p:sp>
        <p:nvSpPr>
          <p:cNvPr id="16" name="Rectangle 9">
            <a:extLst>
              <a:ext uri="{FF2B5EF4-FFF2-40B4-BE49-F238E27FC236}">
                <a16:creationId xmlns:a16="http://schemas.microsoft.com/office/drawing/2014/main" id="{28527D62-06F5-413F-B715-F2BBA684B8CC}"/>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18" name="Title 1">
            <a:extLst>
              <a:ext uri="{FF2B5EF4-FFF2-40B4-BE49-F238E27FC236}">
                <a16:creationId xmlns:a16="http://schemas.microsoft.com/office/drawing/2014/main" id="{D83275B1-9AF7-4504-B5B1-960F52785806}"/>
              </a:ext>
            </a:extLst>
          </p:cNvPr>
          <p:cNvSpPr txBox="1">
            <a:spLocks/>
          </p:cNvSpPr>
          <p:nvPr/>
        </p:nvSpPr>
        <p:spPr bwMode="auto">
          <a:xfrm>
            <a:off x="334392" y="-115752"/>
            <a:ext cx="73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r>
              <a:rPr lang="en-US" kern="0" dirty="0">
                <a:latin typeface="Calibri" panose="020F0502020204030204" pitchFamily="34" charset="0"/>
                <a:cs typeface="Calibri" panose="020F0502020204030204" pitchFamily="34" charset="0"/>
              </a:rPr>
              <a:t>Solar Benefits Multiple Stakeholders</a:t>
            </a:r>
          </a:p>
        </p:txBody>
      </p:sp>
      <p:pic>
        <p:nvPicPr>
          <p:cNvPr id="2050" name="Picture 2" descr="Farmers Keeping Nutrients on the Field, Out of Streams | USDA">
            <a:extLst>
              <a:ext uri="{FF2B5EF4-FFF2-40B4-BE49-F238E27FC236}">
                <a16:creationId xmlns:a16="http://schemas.microsoft.com/office/drawing/2014/main" id="{2B427CAB-41DB-4E6B-B84F-3732948F7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92" y="944185"/>
            <a:ext cx="2069644" cy="1377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91CC50-17F3-B2E2-E5D8-45EDEDE28E0B}"/>
              </a:ext>
            </a:extLst>
          </p:cNvPr>
          <p:cNvSpPr txBox="1"/>
          <p:nvPr/>
        </p:nvSpPr>
        <p:spPr>
          <a:xfrm>
            <a:off x="2780247" y="1194439"/>
            <a:ext cx="4569636"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Land Owners</a:t>
            </a:r>
          </a:p>
          <a:p>
            <a:pPr marL="742950" lvl="1" indent="-285750">
              <a:buFont typeface="Arial" panose="020B0604020202020204" pitchFamily="34" charset="0"/>
              <a:buChar char="•"/>
            </a:pPr>
            <a:r>
              <a:rPr lang="en-US" dirty="0"/>
              <a:t>Long term, stabile revenue</a:t>
            </a:r>
          </a:p>
          <a:p>
            <a:pPr marL="742950" lvl="1" indent="-285750">
              <a:buFont typeface="Arial" panose="020B0604020202020204" pitchFamily="34" charset="0"/>
              <a:buChar char="•"/>
            </a:pPr>
            <a:r>
              <a:rPr lang="en-US" dirty="0"/>
              <a:t>Ability to return land at end of the project</a:t>
            </a:r>
          </a:p>
        </p:txBody>
      </p:sp>
      <p:pic>
        <p:nvPicPr>
          <p:cNvPr id="2052" name="Picture 4" descr="Loyola University Maryland">
            <a:extLst>
              <a:ext uri="{FF2B5EF4-FFF2-40B4-BE49-F238E27FC236}">
                <a16:creationId xmlns:a16="http://schemas.microsoft.com/office/drawing/2014/main" id="{3D64D55A-FE2D-4856-2B7C-D041386DE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73" y="2655588"/>
            <a:ext cx="2073063" cy="154682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5B74695-EB13-B183-2612-2747A185F764}"/>
              </a:ext>
            </a:extLst>
          </p:cNvPr>
          <p:cNvSpPr txBox="1"/>
          <p:nvPr/>
        </p:nvSpPr>
        <p:spPr>
          <a:xfrm>
            <a:off x="2780247" y="2749227"/>
            <a:ext cx="4946843"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Power Off Takers</a:t>
            </a:r>
          </a:p>
          <a:p>
            <a:pPr marL="742950" lvl="1" indent="-285750">
              <a:buFont typeface="Arial" panose="020B0604020202020204" pitchFamily="34" charset="0"/>
              <a:buChar char="•"/>
            </a:pPr>
            <a:r>
              <a:rPr lang="en-US" dirty="0"/>
              <a:t>Immediate saving on utility bills</a:t>
            </a:r>
          </a:p>
          <a:p>
            <a:pPr marL="742950" lvl="1" indent="-285750">
              <a:buFont typeface="Arial" panose="020B0604020202020204" pitchFamily="34" charset="0"/>
              <a:buChar char="•"/>
            </a:pPr>
            <a:r>
              <a:rPr lang="en-US" dirty="0"/>
              <a:t>Long term, stabile energy pricing</a:t>
            </a:r>
          </a:p>
          <a:p>
            <a:pPr marL="742950" lvl="1" indent="-285750">
              <a:buFont typeface="Arial" panose="020B0604020202020204" pitchFamily="34" charset="0"/>
              <a:buChar char="•"/>
            </a:pPr>
            <a:r>
              <a:rPr lang="en-US" dirty="0"/>
              <a:t>Enhancement of Sustainability / ESG Goals</a:t>
            </a:r>
          </a:p>
        </p:txBody>
      </p:sp>
      <p:pic>
        <p:nvPicPr>
          <p:cNvPr id="2054" name="Picture 6" descr="Council Office Building Renovations (P010100) | Montgomery County Maryland  Capital Budget">
            <a:extLst>
              <a:ext uri="{FF2B5EF4-FFF2-40B4-BE49-F238E27FC236}">
                <a16:creationId xmlns:a16="http://schemas.microsoft.com/office/drawing/2014/main" id="{B3CBE619-37CF-A702-6AE7-70F5B95FA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73" y="4518937"/>
            <a:ext cx="2009313" cy="148014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258666E-F6C1-2F5E-5B0F-114426BFA2E8}"/>
              </a:ext>
            </a:extLst>
          </p:cNvPr>
          <p:cNvSpPr txBox="1"/>
          <p:nvPr/>
        </p:nvSpPr>
        <p:spPr>
          <a:xfrm>
            <a:off x="2780247" y="4581014"/>
            <a:ext cx="4946843"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Localities</a:t>
            </a:r>
          </a:p>
          <a:p>
            <a:pPr marL="742950" lvl="1" indent="-285750">
              <a:buFont typeface="Arial" panose="020B0604020202020204" pitchFamily="34" charset="0"/>
              <a:buChar char="•"/>
            </a:pPr>
            <a:r>
              <a:rPr lang="en-US" dirty="0"/>
              <a:t>Added tax revenue with no drain on services</a:t>
            </a:r>
          </a:p>
          <a:p>
            <a:pPr marL="742950" lvl="1" indent="-285750">
              <a:buFont typeface="Arial" panose="020B0604020202020204" pitchFamily="34" charset="0"/>
              <a:buChar char="•"/>
            </a:pPr>
            <a:r>
              <a:rPr lang="en-US" dirty="0"/>
              <a:t>Support climate change / sustainability</a:t>
            </a:r>
          </a:p>
          <a:p>
            <a:pPr marL="742950" lvl="1" indent="-285750">
              <a:buFont typeface="Arial" panose="020B0604020202020204" pitchFamily="34" charset="0"/>
              <a:buChar char="•"/>
            </a:pPr>
            <a:r>
              <a:rPr lang="en-US" dirty="0"/>
              <a:t>Local power generation</a:t>
            </a:r>
          </a:p>
        </p:txBody>
      </p:sp>
    </p:spTree>
    <p:extLst>
      <p:ext uri="{BB962C8B-B14F-4D97-AF65-F5344CB8AC3E}">
        <p14:creationId xmlns:p14="http://schemas.microsoft.com/office/powerpoint/2010/main" val="374526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A964-5C39-4B8F-BA91-56DE6D8BC1C0}"/>
              </a:ext>
            </a:extLst>
          </p:cNvPr>
          <p:cNvSpPr>
            <a:spLocks noGrp="1"/>
          </p:cNvSpPr>
          <p:nvPr>
            <p:ph type="title"/>
          </p:nvPr>
        </p:nvSpPr>
        <p:spPr>
          <a:xfrm>
            <a:off x="118281" y="800100"/>
            <a:ext cx="5772150" cy="685800"/>
          </a:xfrm>
        </p:spPr>
        <p:txBody>
          <a:bodyPr/>
          <a:lstStyle/>
          <a:p>
            <a:r>
              <a:rPr lang="en-US"/>
              <a:t>Why here?</a:t>
            </a:r>
          </a:p>
        </p:txBody>
      </p:sp>
      <p:sp>
        <p:nvSpPr>
          <p:cNvPr id="5" name="Slide Number Placeholder 4">
            <a:extLst>
              <a:ext uri="{FF2B5EF4-FFF2-40B4-BE49-F238E27FC236}">
                <a16:creationId xmlns:a16="http://schemas.microsoft.com/office/drawing/2014/main" id="{146755B5-9D3E-4539-9819-5A8393488327}"/>
              </a:ext>
            </a:extLst>
          </p:cNvPr>
          <p:cNvSpPr>
            <a:spLocks noGrp="1"/>
          </p:cNvSpPr>
          <p:nvPr>
            <p:ph type="sldNum" sz="quarter" idx="11"/>
          </p:nvPr>
        </p:nvSpPr>
        <p:spPr/>
        <p:txBody>
          <a:bodyPr/>
          <a:lstStyle/>
          <a:p>
            <a:pPr>
              <a:defRPr/>
            </a:pPr>
            <a:fld id="{F96DEE89-A138-42D7-8D57-04D8E068BD4B}" type="slidenum">
              <a:rPr lang="en-US" altLang="en-US" smtClean="0">
                <a:latin typeface="Calibri" panose="020F0502020204030204" pitchFamily="34" charset="0"/>
                <a:cs typeface="Calibri" panose="020F0502020204030204" pitchFamily="34" charset="0"/>
              </a:rPr>
              <a:pPr>
                <a:defRPr/>
              </a:pPr>
              <a:t>8</a:t>
            </a:fld>
            <a:endParaRPr lang="en-US" altLang="en-US" dirty="0">
              <a:latin typeface="Calibri" panose="020F0502020204030204" pitchFamily="34" charset="0"/>
              <a:cs typeface="Calibri" panose="020F050202020403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3CF86778-8FE3-4855-8451-561DE8A98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30" y="2393230"/>
            <a:ext cx="1527076" cy="1536502"/>
          </a:xfrm>
          <a:prstGeom prst="rect">
            <a:avLst/>
          </a:prstGeom>
          <a:effectLst>
            <a:softEdge rad="0"/>
          </a:effectLst>
        </p:spPr>
      </p:pic>
      <p:pic>
        <p:nvPicPr>
          <p:cNvPr id="8" name="Picture 7" descr="A picture containing text, grass, sky, outdoor&#10;&#10;Description automatically generated">
            <a:extLst>
              <a:ext uri="{FF2B5EF4-FFF2-40B4-BE49-F238E27FC236}">
                <a16:creationId xmlns:a16="http://schemas.microsoft.com/office/drawing/2014/main" id="{F702DB38-243A-4061-9F09-A83068841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194" y="2461396"/>
            <a:ext cx="1524548" cy="1498699"/>
          </a:xfrm>
          <a:prstGeom prst="rect">
            <a:avLst/>
          </a:prstGeom>
          <a:effectLst>
            <a:softEdge rad="0"/>
          </a:effectLst>
        </p:spPr>
      </p:pic>
      <p:pic>
        <p:nvPicPr>
          <p:cNvPr id="9" name="Picture 8" descr="A picture containing text, tree, grass, green&#10;&#10;Description automatically generated">
            <a:extLst>
              <a:ext uri="{FF2B5EF4-FFF2-40B4-BE49-F238E27FC236}">
                <a16:creationId xmlns:a16="http://schemas.microsoft.com/office/drawing/2014/main" id="{BC5EA52B-7901-4242-8FFB-D85432EADC7B}"/>
              </a:ext>
            </a:extLst>
          </p:cNvPr>
          <p:cNvPicPr>
            <a:picLocks noChangeAspect="1"/>
          </p:cNvPicPr>
          <p:nvPr/>
        </p:nvPicPr>
        <p:blipFill rotWithShape="1">
          <a:blip r:embed="rId5">
            <a:extLst>
              <a:ext uri="{28A0092B-C50C-407E-A947-70E740481C1C}">
                <a14:useLocalDpi xmlns:a14="http://schemas.microsoft.com/office/drawing/2010/main" val="0"/>
              </a:ext>
            </a:extLst>
          </a:blip>
          <a:srcRect l="5398" t="5582" r="2681"/>
          <a:stretch/>
        </p:blipFill>
        <p:spPr>
          <a:xfrm>
            <a:off x="6837254" y="2493062"/>
            <a:ext cx="1524548" cy="1467032"/>
          </a:xfrm>
          <a:prstGeom prst="rect">
            <a:avLst/>
          </a:prstGeom>
          <a:effectLst>
            <a:softEdge rad="0"/>
          </a:effectLst>
        </p:spPr>
      </p:pic>
      <p:pic>
        <p:nvPicPr>
          <p:cNvPr id="10" name="Picture 2" descr="How to Identify (and Avoid) Wetlands - REtipster">
            <a:extLst>
              <a:ext uri="{FF2B5EF4-FFF2-40B4-BE49-F238E27FC236}">
                <a16:creationId xmlns:a16="http://schemas.microsoft.com/office/drawing/2014/main" id="{D8154E04-B917-4C77-8CCD-7E3546ADD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453" y="2485114"/>
            <a:ext cx="1472874" cy="1444618"/>
          </a:xfrm>
          <a:prstGeom prst="roundRect">
            <a:avLst/>
          </a:prstGeom>
          <a:effectLst>
            <a:softEdge rad="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D972E13-58A4-4729-8351-0620C15F599B}"/>
              </a:ext>
            </a:extLst>
          </p:cNvPr>
          <p:cNvSpPr txBox="1"/>
          <p:nvPr/>
        </p:nvSpPr>
        <p:spPr>
          <a:xfrm>
            <a:off x="909180" y="1362996"/>
            <a:ext cx="7037852" cy="369332"/>
          </a:xfrm>
          <a:prstGeom prst="rect">
            <a:avLst/>
          </a:prstGeom>
          <a:noFill/>
        </p:spPr>
        <p:txBody>
          <a:bodyPr wrap="square">
            <a:spAutoFit/>
          </a:bodyPr>
          <a:lstStyle/>
          <a:p>
            <a:pPr algn="ctr"/>
            <a:r>
              <a:rPr lang="en-US" b="1">
                <a:latin typeface="Calibri" panose="020F0502020204030204" pitchFamily="34" charset="0"/>
                <a:cs typeface="Calibri" panose="020F0502020204030204" pitchFamily="34" charset="0"/>
              </a:rPr>
              <a:t>We need to check a lot of boxes to find a property that works for solar </a:t>
            </a:r>
          </a:p>
        </p:txBody>
      </p:sp>
      <p:sp>
        <p:nvSpPr>
          <p:cNvPr id="13" name="TextBox 12">
            <a:extLst>
              <a:ext uri="{FF2B5EF4-FFF2-40B4-BE49-F238E27FC236}">
                <a16:creationId xmlns:a16="http://schemas.microsoft.com/office/drawing/2014/main" id="{151E4245-5CE1-4AA4-87C6-8AD6A9DD1891}"/>
              </a:ext>
            </a:extLst>
          </p:cNvPr>
          <p:cNvSpPr txBox="1"/>
          <p:nvPr/>
        </p:nvSpPr>
        <p:spPr>
          <a:xfrm>
            <a:off x="579373" y="3929731"/>
            <a:ext cx="1444405" cy="931024"/>
          </a:xfrm>
          <a:prstGeom prst="rect">
            <a:avLst/>
          </a:prstGeom>
          <a:noFill/>
        </p:spPr>
        <p:txBody>
          <a:bodyPr wrap="square" lIns="68580" tIns="34290" rIns="68580" bIns="34290" rtlCol="0" anchor="t">
            <a:spAutoFit/>
          </a:bodyPr>
          <a:lstStyle/>
          <a:p>
            <a:pPr algn="ctr"/>
            <a:r>
              <a:rPr lang="en-US" sz="1400">
                <a:latin typeface="Arial"/>
                <a:cs typeface="Arial"/>
              </a:rPr>
              <a:t>Proximity to </a:t>
            </a:r>
            <a:endParaRPr lang="en-US" sz="1400"/>
          </a:p>
          <a:p>
            <a:pPr algn="ctr"/>
            <a:r>
              <a:rPr lang="en-US" sz="1400">
                <a:latin typeface="Arial"/>
                <a:cs typeface="Arial"/>
              </a:rPr>
              <a:t>3 phase Powerlines with open capacity</a:t>
            </a:r>
          </a:p>
        </p:txBody>
      </p:sp>
      <p:sp>
        <p:nvSpPr>
          <p:cNvPr id="14" name="TextBox 13">
            <a:extLst>
              <a:ext uri="{FF2B5EF4-FFF2-40B4-BE49-F238E27FC236}">
                <a16:creationId xmlns:a16="http://schemas.microsoft.com/office/drawing/2014/main" id="{73989A9F-68DB-457F-9051-FCF83D0D7321}"/>
              </a:ext>
            </a:extLst>
          </p:cNvPr>
          <p:cNvSpPr txBox="1"/>
          <p:nvPr/>
        </p:nvSpPr>
        <p:spPr>
          <a:xfrm>
            <a:off x="2629321" y="3998506"/>
            <a:ext cx="1620509" cy="715581"/>
          </a:xfrm>
          <a:prstGeom prst="rect">
            <a:avLst/>
          </a:prstGeom>
          <a:noFill/>
        </p:spPr>
        <p:txBody>
          <a:bodyPr wrap="square" lIns="68580" tIns="34290" rIns="68580" bIns="34290" rtlCol="0" anchor="t">
            <a:spAutoFit/>
          </a:bodyPr>
          <a:lstStyle/>
          <a:p>
            <a:pPr algn="ctr"/>
            <a:r>
              <a:rPr lang="en-US" sz="1400">
                <a:latin typeface="Arial"/>
                <a:cs typeface="Arial"/>
              </a:rPr>
              <a:t>Positive Environmental Impact</a:t>
            </a:r>
            <a:endParaRPr lang="en-US" sz="1400"/>
          </a:p>
        </p:txBody>
      </p:sp>
      <p:sp>
        <p:nvSpPr>
          <p:cNvPr id="15" name="TextBox 14">
            <a:extLst>
              <a:ext uri="{FF2B5EF4-FFF2-40B4-BE49-F238E27FC236}">
                <a16:creationId xmlns:a16="http://schemas.microsoft.com/office/drawing/2014/main" id="{326CB442-064B-48FB-9947-28AFC8767CD3}"/>
              </a:ext>
            </a:extLst>
          </p:cNvPr>
          <p:cNvSpPr txBox="1"/>
          <p:nvPr/>
        </p:nvSpPr>
        <p:spPr>
          <a:xfrm>
            <a:off x="4736576" y="3941686"/>
            <a:ext cx="1345783" cy="284693"/>
          </a:xfrm>
          <a:prstGeom prst="rect">
            <a:avLst/>
          </a:prstGeom>
          <a:noFill/>
        </p:spPr>
        <p:txBody>
          <a:bodyPr wrap="square" lIns="68580" tIns="34290" rIns="68580" bIns="34290" rtlCol="0" anchor="t">
            <a:spAutoFit/>
          </a:bodyPr>
          <a:lstStyle/>
          <a:p>
            <a:pPr algn="ctr"/>
            <a:r>
              <a:rPr lang="en-US" sz="1400">
                <a:latin typeface="Arial"/>
                <a:cs typeface="Arial"/>
              </a:rPr>
              <a:t>Gentle Slope</a:t>
            </a:r>
          </a:p>
        </p:txBody>
      </p:sp>
      <p:sp>
        <p:nvSpPr>
          <p:cNvPr id="17" name="TextBox 16">
            <a:extLst>
              <a:ext uri="{FF2B5EF4-FFF2-40B4-BE49-F238E27FC236}">
                <a16:creationId xmlns:a16="http://schemas.microsoft.com/office/drawing/2014/main" id="{FFF9DAAA-D3F8-41D1-9DBD-616AFA8B6413}"/>
              </a:ext>
            </a:extLst>
          </p:cNvPr>
          <p:cNvSpPr txBox="1"/>
          <p:nvPr/>
        </p:nvSpPr>
        <p:spPr>
          <a:xfrm>
            <a:off x="6817743" y="3929731"/>
            <a:ext cx="1578938" cy="307777"/>
          </a:xfrm>
          <a:prstGeom prst="rect">
            <a:avLst/>
          </a:prstGeom>
          <a:noFill/>
        </p:spPr>
        <p:txBody>
          <a:bodyPr wrap="square">
            <a:spAutoFit/>
          </a:bodyPr>
          <a:lstStyle/>
          <a:p>
            <a:pPr algn="ctr"/>
            <a:r>
              <a:rPr lang="en-US" sz="1400"/>
              <a:t>Screening</a:t>
            </a:r>
          </a:p>
        </p:txBody>
      </p:sp>
      <p:sp>
        <p:nvSpPr>
          <p:cNvPr id="16" name="Rectangle 9">
            <a:extLst>
              <a:ext uri="{FF2B5EF4-FFF2-40B4-BE49-F238E27FC236}">
                <a16:creationId xmlns:a16="http://schemas.microsoft.com/office/drawing/2014/main" id="{28527D62-06F5-413F-B715-F2BBA684B8CC}"/>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18" name="Title 1">
            <a:extLst>
              <a:ext uri="{FF2B5EF4-FFF2-40B4-BE49-F238E27FC236}">
                <a16:creationId xmlns:a16="http://schemas.microsoft.com/office/drawing/2014/main" id="{D83275B1-9AF7-4504-B5B1-960F52785806}"/>
              </a:ext>
            </a:extLst>
          </p:cNvPr>
          <p:cNvSpPr txBox="1">
            <a:spLocks/>
          </p:cNvSpPr>
          <p:nvPr/>
        </p:nvSpPr>
        <p:spPr bwMode="auto">
          <a:xfrm>
            <a:off x="334392" y="-115752"/>
            <a:ext cx="73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r>
              <a:rPr lang="en-US" kern="0" dirty="0">
                <a:latin typeface="Calibri" panose="020F0502020204030204" pitchFamily="34" charset="0"/>
                <a:cs typeface="Calibri" panose="020F0502020204030204" pitchFamily="34" charset="0"/>
              </a:rPr>
              <a:t>Finding a site for solar is not easy… </a:t>
            </a:r>
          </a:p>
        </p:txBody>
      </p:sp>
    </p:spTree>
    <p:extLst>
      <p:ext uri="{BB962C8B-B14F-4D97-AF65-F5344CB8AC3E}">
        <p14:creationId xmlns:p14="http://schemas.microsoft.com/office/powerpoint/2010/main" val="45774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A964-5C39-4B8F-BA91-56DE6D8BC1C0}"/>
              </a:ext>
            </a:extLst>
          </p:cNvPr>
          <p:cNvSpPr>
            <a:spLocks noGrp="1"/>
          </p:cNvSpPr>
          <p:nvPr>
            <p:ph type="title"/>
          </p:nvPr>
        </p:nvSpPr>
        <p:spPr>
          <a:xfrm>
            <a:off x="118281" y="800100"/>
            <a:ext cx="5772150" cy="685800"/>
          </a:xfrm>
        </p:spPr>
        <p:txBody>
          <a:bodyPr/>
          <a:lstStyle/>
          <a:p>
            <a:r>
              <a:rPr lang="en-US"/>
              <a:t>Why here?</a:t>
            </a:r>
          </a:p>
        </p:txBody>
      </p:sp>
      <p:sp>
        <p:nvSpPr>
          <p:cNvPr id="5" name="Slide Number Placeholder 4">
            <a:extLst>
              <a:ext uri="{FF2B5EF4-FFF2-40B4-BE49-F238E27FC236}">
                <a16:creationId xmlns:a16="http://schemas.microsoft.com/office/drawing/2014/main" id="{146755B5-9D3E-4539-9819-5A8393488327}"/>
              </a:ext>
            </a:extLst>
          </p:cNvPr>
          <p:cNvSpPr>
            <a:spLocks noGrp="1"/>
          </p:cNvSpPr>
          <p:nvPr>
            <p:ph type="sldNum" sz="quarter" idx="11"/>
          </p:nvPr>
        </p:nvSpPr>
        <p:spPr/>
        <p:txBody>
          <a:bodyPr/>
          <a:lstStyle/>
          <a:p>
            <a:pPr>
              <a:defRPr/>
            </a:pPr>
            <a:fld id="{F96DEE89-A138-42D7-8D57-04D8E068BD4B}" type="slidenum">
              <a:rPr lang="en-US" altLang="en-US" smtClean="0">
                <a:latin typeface="Calibri" panose="020F0502020204030204" pitchFamily="34" charset="0"/>
                <a:cs typeface="Calibri" panose="020F0502020204030204" pitchFamily="34" charset="0"/>
              </a:rPr>
              <a:pPr>
                <a:defRPr/>
              </a:pPr>
              <a:t>9</a:t>
            </a:fld>
            <a:endParaRPr lang="en-US" altLang="en-US" dirty="0">
              <a:latin typeface="Calibri" panose="020F0502020204030204" pitchFamily="34" charset="0"/>
              <a:cs typeface="Calibri" panose="020F0502020204030204" pitchFamily="34" charset="0"/>
            </a:endParaRPr>
          </a:p>
        </p:txBody>
      </p:sp>
      <p:sp>
        <p:nvSpPr>
          <p:cNvPr id="16" name="Rectangle 9">
            <a:extLst>
              <a:ext uri="{FF2B5EF4-FFF2-40B4-BE49-F238E27FC236}">
                <a16:creationId xmlns:a16="http://schemas.microsoft.com/office/drawing/2014/main" id="{28527D62-06F5-413F-B715-F2BBA684B8CC}"/>
              </a:ext>
            </a:extLst>
          </p:cNvPr>
          <p:cNvSpPr>
            <a:spLocks noGrp="1" noChangeArrowheads="1"/>
          </p:cNvSpPr>
          <p:nvPr>
            <p:ph type="ftr" sz="quarter" idx="10"/>
          </p:nvPr>
        </p:nvSpPr>
        <p:spPr>
          <a:xfrm>
            <a:off x="0" y="6324600"/>
            <a:ext cx="3810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2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900">
                <a:latin typeface="Calibri" panose="020F0502020204030204" pitchFamily="34" charset="0"/>
                <a:cs typeface="Calibri" panose="020F0502020204030204" pitchFamily="34" charset="0"/>
              </a:rPr>
              <a:t>© Chaberton Energy Holdings, Inc. 2022 </a:t>
            </a:r>
          </a:p>
        </p:txBody>
      </p:sp>
      <p:sp>
        <p:nvSpPr>
          <p:cNvPr id="18" name="Title 1">
            <a:extLst>
              <a:ext uri="{FF2B5EF4-FFF2-40B4-BE49-F238E27FC236}">
                <a16:creationId xmlns:a16="http://schemas.microsoft.com/office/drawing/2014/main" id="{D83275B1-9AF7-4504-B5B1-960F52785806}"/>
              </a:ext>
            </a:extLst>
          </p:cNvPr>
          <p:cNvSpPr txBox="1">
            <a:spLocks/>
          </p:cNvSpPr>
          <p:nvPr/>
        </p:nvSpPr>
        <p:spPr bwMode="auto">
          <a:xfrm>
            <a:off x="334392" y="-115752"/>
            <a:ext cx="73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r>
              <a:rPr lang="en-US" kern="0" dirty="0">
                <a:latin typeface="Calibri" panose="020F0502020204030204" pitchFamily="34" charset="0"/>
                <a:cs typeface="Calibri" panose="020F0502020204030204" pitchFamily="34" charset="0"/>
              </a:rPr>
              <a:t>Stormwater Considerations are a High Priority</a:t>
            </a:r>
          </a:p>
        </p:txBody>
      </p:sp>
      <p:sp>
        <p:nvSpPr>
          <p:cNvPr id="3" name="TextBox 2">
            <a:extLst>
              <a:ext uri="{FF2B5EF4-FFF2-40B4-BE49-F238E27FC236}">
                <a16:creationId xmlns:a16="http://schemas.microsoft.com/office/drawing/2014/main" id="{A886484F-637A-424E-651E-4C542AD9AADE}"/>
              </a:ext>
            </a:extLst>
          </p:cNvPr>
          <p:cNvSpPr txBox="1"/>
          <p:nvPr/>
        </p:nvSpPr>
        <p:spPr>
          <a:xfrm>
            <a:off x="198408" y="767752"/>
            <a:ext cx="8712679" cy="923330"/>
          </a:xfrm>
          <a:prstGeom prst="rect">
            <a:avLst/>
          </a:prstGeom>
          <a:noFill/>
        </p:spPr>
        <p:txBody>
          <a:bodyPr wrap="square" rtlCol="0">
            <a:spAutoFit/>
          </a:bodyPr>
          <a:lstStyle/>
          <a:p>
            <a:r>
              <a:rPr lang="en-US" dirty="0"/>
              <a:t>We consider stormwater management starting day one in our design considerations. Stormwater calculations, inclusion of stormwater features, and the development of a Stormwater Pollution Prevention Plan (SWPPP) are standard for solar development.</a:t>
            </a:r>
          </a:p>
        </p:txBody>
      </p:sp>
      <p:pic>
        <p:nvPicPr>
          <p:cNvPr id="3074" name="Picture 2" descr="Pollinator Habitat in Kentucky | NRCS Kentucky">
            <a:extLst>
              <a:ext uri="{FF2B5EF4-FFF2-40B4-BE49-F238E27FC236}">
                <a16:creationId xmlns:a16="http://schemas.microsoft.com/office/drawing/2014/main" id="{C5FFA8AC-B3B6-F49D-6964-48F84D936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15" y="1716437"/>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8C0C9D-379B-FD7B-E681-F1A11A4F30A2}"/>
              </a:ext>
            </a:extLst>
          </p:cNvPr>
          <p:cNvSpPr txBox="1"/>
          <p:nvPr/>
        </p:nvSpPr>
        <p:spPr>
          <a:xfrm>
            <a:off x="999315" y="3538405"/>
            <a:ext cx="2466975" cy="370936"/>
          </a:xfrm>
          <a:prstGeom prst="rect">
            <a:avLst/>
          </a:prstGeom>
          <a:noFill/>
        </p:spPr>
        <p:txBody>
          <a:bodyPr wrap="square" rtlCol="0">
            <a:spAutoFit/>
          </a:bodyPr>
          <a:lstStyle/>
          <a:p>
            <a:pPr algn="ctr"/>
            <a:r>
              <a:rPr lang="en-US" dirty="0"/>
              <a:t>Natural Mitigation</a:t>
            </a:r>
          </a:p>
        </p:txBody>
      </p:sp>
      <p:sp>
        <p:nvSpPr>
          <p:cNvPr id="7" name="TextBox 6">
            <a:extLst>
              <a:ext uri="{FF2B5EF4-FFF2-40B4-BE49-F238E27FC236}">
                <a16:creationId xmlns:a16="http://schemas.microsoft.com/office/drawing/2014/main" id="{4AD4224C-4FA6-A1E3-D4F5-3E879ED0D1E5}"/>
              </a:ext>
            </a:extLst>
          </p:cNvPr>
          <p:cNvSpPr txBox="1"/>
          <p:nvPr/>
        </p:nvSpPr>
        <p:spPr>
          <a:xfrm>
            <a:off x="0" y="3899142"/>
            <a:ext cx="452005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 solar facility has very little impervious surface</a:t>
            </a:r>
          </a:p>
          <a:p>
            <a:pPr marL="285750" indent="-285750">
              <a:buFont typeface="Arial" panose="020B0604020202020204" pitchFamily="34" charset="0"/>
              <a:buChar char="•"/>
            </a:pPr>
            <a:r>
              <a:rPr lang="en-US" dirty="0"/>
              <a:t>There is significant area between each row of panels, and the area underneath the panels are natural vegetation</a:t>
            </a:r>
          </a:p>
          <a:p>
            <a:pPr marL="285750" indent="-285750">
              <a:buFont typeface="Arial" panose="020B0604020202020204" pitchFamily="34" charset="0"/>
              <a:buChar char="•"/>
            </a:pPr>
            <a:r>
              <a:rPr lang="en-US" dirty="0"/>
              <a:t>It is typical to plant native vegetation and a pollinator habitat in the project area, which typically are better at absorbing stormwater</a:t>
            </a:r>
          </a:p>
        </p:txBody>
      </p:sp>
      <p:pic>
        <p:nvPicPr>
          <p:cNvPr id="3076" name="Picture 4" descr="Swales - LID SWM Planning and Design Guide">
            <a:extLst>
              <a:ext uri="{FF2B5EF4-FFF2-40B4-BE49-F238E27FC236}">
                <a16:creationId xmlns:a16="http://schemas.microsoft.com/office/drawing/2014/main" id="{D1A51EEC-0254-FC77-C3DB-6A7D30BB4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432" y="1690166"/>
            <a:ext cx="1908628" cy="19086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2DED3D7-9181-C5AF-F52C-CB3AD0E05490}"/>
              </a:ext>
            </a:extLst>
          </p:cNvPr>
          <p:cNvSpPr txBox="1"/>
          <p:nvPr/>
        </p:nvSpPr>
        <p:spPr>
          <a:xfrm>
            <a:off x="5598543" y="3564287"/>
            <a:ext cx="2466974" cy="369332"/>
          </a:xfrm>
          <a:prstGeom prst="rect">
            <a:avLst/>
          </a:prstGeom>
          <a:noFill/>
        </p:spPr>
        <p:txBody>
          <a:bodyPr wrap="square" rtlCol="0">
            <a:spAutoFit/>
          </a:bodyPr>
          <a:lstStyle/>
          <a:p>
            <a:pPr algn="ctr"/>
            <a:r>
              <a:rPr lang="en-US" dirty="0"/>
              <a:t>Man Made Mitigation</a:t>
            </a:r>
          </a:p>
        </p:txBody>
      </p:sp>
      <p:sp>
        <p:nvSpPr>
          <p:cNvPr id="22" name="TextBox 21">
            <a:extLst>
              <a:ext uri="{FF2B5EF4-FFF2-40B4-BE49-F238E27FC236}">
                <a16:creationId xmlns:a16="http://schemas.microsoft.com/office/drawing/2014/main" id="{FAAE3108-3CDB-481E-1CC6-1C3EF573E21B}"/>
              </a:ext>
            </a:extLst>
          </p:cNvPr>
          <p:cNvSpPr txBox="1"/>
          <p:nvPr/>
        </p:nvSpPr>
        <p:spPr>
          <a:xfrm>
            <a:off x="4382219" y="3879014"/>
            <a:ext cx="476178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Super silt fence during construction</a:t>
            </a:r>
          </a:p>
          <a:p>
            <a:pPr marL="285750" indent="-285750">
              <a:buFont typeface="Arial" panose="020B0604020202020204" pitchFamily="34" charset="0"/>
              <a:buChar char="•"/>
            </a:pPr>
            <a:r>
              <a:rPr lang="en-US" dirty="0"/>
              <a:t>Creation of swales, basins, and bioretention facilities to collect and slow down stormwater</a:t>
            </a:r>
          </a:p>
          <a:p>
            <a:pPr marL="285750" indent="-285750">
              <a:buFont typeface="Arial" panose="020B0604020202020204" pitchFamily="34" charset="0"/>
              <a:buChar char="•"/>
            </a:pPr>
            <a:r>
              <a:rPr lang="en-US" dirty="0"/>
              <a:t>Use of level spreaders / stone trenches to direct stormwater and allow highest chance of absorption</a:t>
            </a:r>
          </a:p>
          <a:p>
            <a:pPr marL="285750" indent="-285750">
              <a:buFont typeface="Arial" panose="020B0604020202020204" pitchFamily="34" charset="0"/>
              <a:buChar char="•"/>
            </a:pPr>
            <a:r>
              <a:rPr lang="en-US" dirty="0"/>
              <a:t>Limited mowing or ongoing disturbance</a:t>
            </a:r>
          </a:p>
        </p:txBody>
      </p:sp>
    </p:spTree>
    <p:extLst>
      <p:ext uri="{BB962C8B-B14F-4D97-AF65-F5344CB8AC3E}">
        <p14:creationId xmlns:p14="http://schemas.microsoft.com/office/powerpoint/2010/main" val="13660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a4266834-a2c9-4ba3-8bbe-74351a550794" xsi:nil="true"/>
    <lcf76f155ced4ddcb4097134ff3c332f xmlns="ab82383b-7a3f-4204-a384-d60d30e76b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9C8B303C0B0C40828362A45647ADB6" ma:contentTypeVersion="17" ma:contentTypeDescription="Create a new document." ma:contentTypeScope="" ma:versionID="20fbabee97f7ec3a87501ff277ee1051">
  <xsd:schema xmlns:xsd="http://www.w3.org/2001/XMLSchema" xmlns:xs="http://www.w3.org/2001/XMLSchema" xmlns:p="http://schemas.microsoft.com/office/2006/metadata/properties" xmlns:ns2="ab82383b-7a3f-4204-a384-d60d30e76bd0" xmlns:ns3="a4266834-a2c9-4ba3-8bbe-74351a550794" xmlns:ns4="http://schemas.microsoft.com/sharepoint/v4" targetNamespace="http://schemas.microsoft.com/office/2006/metadata/properties" ma:root="true" ma:fieldsID="61b8903252922e33ab0bc77b38993e5a" ns2:_="" ns3:_="" ns4:_="">
    <xsd:import namespace="ab82383b-7a3f-4204-a384-d60d30e76bd0"/>
    <xsd:import namespace="a4266834-a2c9-4ba3-8bbe-74351a550794"/>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4:IconOverlay"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82383b-7a3f-4204-a384-d60d30e76b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eda283e-f3b8-43e8-a742-d1612e61c8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266834-a2c9-4ba3-8bbe-74351a55079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675564d-251f-4022-937c-6881b569abb9}" ma:internalName="TaxCatchAll" ma:showField="CatchAllData" ma:web="a4266834-a2c9-4ba3-8bbe-74351a5507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2514CD-0FA3-4285-81C4-7A96386BA88D}">
  <ds:schemaRefs>
    <ds:schemaRef ds:uri="http://schemas.microsoft.com/sharepoint/v3/contenttype/forms"/>
  </ds:schemaRefs>
</ds:datastoreItem>
</file>

<file path=customXml/itemProps2.xml><?xml version="1.0" encoding="utf-8"?>
<ds:datastoreItem xmlns:ds="http://schemas.openxmlformats.org/officeDocument/2006/customXml" ds:itemID="{23E6B59E-53DB-4F5D-8049-6B2E909E5908}">
  <ds:schemaRefs>
    <ds:schemaRef ds:uri="http://purl.org/dc/elements/1.1/"/>
    <ds:schemaRef ds:uri="http://purl.org/dc/dcmitype/"/>
    <ds:schemaRef ds:uri="http://purl.org/dc/terms/"/>
    <ds:schemaRef ds:uri="http://schemas.microsoft.com/office/2006/documentManagement/types"/>
    <ds:schemaRef ds:uri="a4266834-a2c9-4ba3-8bbe-74351a550794"/>
    <ds:schemaRef ds:uri="http://schemas.microsoft.com/office/infopath/2007/PartnerControls"/>
    <ds:schemaRef ds:uri="http://schemas.microsoft.com/office/2006/metadata/properties"/>
    <ds:schemaRef ds:uri="ab82383b-7a3f-4204-a384-d60d30e76bd0"/>
    <ds:schemaRef ds:uri="http://www.w3.org/XML/1998/namespace"/>
    <ds:schemaRef ds:uri="http://schemas.openxmlformats.org/package/2006/metadata/core-properties"/>
    <ds:schemaRef ds:uri="http://schemas.microsoft.com/sharepoint/v4"/>
  </ds:schemaRefs>
</ds:datastoreItem>
</file>

<file path=customXml/itemProps3.xml><?xml version="1.0" encoding="utf-8"?>
<ds:datastoreItem xmlns:ds="http://schemas.openxmlformats.org/officeDocument/2006/customXml" ds:itemID="{C59B0452-EA83-4F7B-9BDB-B17D22EB5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82383b-7a3f-4204-a384-d60d30e76bd0"/>
    <ds:schemaRef ds:uri="a4266834-a2c9-4ba3-8bbe-74351a5507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Radial</Template>
  <TotalTime>1251</TotalTime>
  <Words>2237</Words>
  <Application>Microsoft Office PowerPoint</Application>
  <PresentationFormat>On-screen Show (4:3)</PresentationFormat>
  <Paragraphs>268</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Palatino Linotype</vt:lpstr>
      <vt:lpstr>Times New Roman</vt:lpstr>
      <vt:lpstr>Wingdings</vt:lpstr>
      <vt:lpstr>Radial</vt:lpstr>
      <vt:lpstr>PowerPoint Presentation</vt:lpstr>
      <vt:lpstr>Chaberton Energy Is a Leading Regional Developer</vt:lpstr>
      <vt:lpstr>Components of a Solar Facility</vt:lpstr>
      <vt:lpstr>Reference Photos of Solar Facilities</vt:lpstr>
      <vt:lpstr>What is Community Solar?</vt:lpstr>
      <vt:lpstr>Why here?</vt:lpstr>
      <vt:lpstr>Why here?</vt:lpstr>
      <vt:lpstr>Why here?</vt:lpstr>
      <vt:lpstr>Why here?</vt:lpstr>
      <vt:lpstr>Why here?</vt:lpstr>
      <vt:lpstr>Construction Timeframe Is Short</vt:lpstr>
      <vt:lpstr>PowerPoint Presentation</vt:lpstr>
      <vt:lpstr>Solar Projects Provide Significant Environmental Benefits</vt:lpstr>
      <vt:lpstr>Pollinator Habitat Brings Significant Local Benefits</vt:lpstr>
      <vt:lpstr>Unique Technology- Floating Solar</vt:lpstr>
      <vt:lpstr>PowerPoint Presentation</vt:lpstr>
    </vt:vector>
  </TitlesOfParts>
  <Company>AREVA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sratti</dc:creator>
  <cp:lastModifiedBy>John Miller</cp:lastModifiedBy>
  <cp:revision>65</cp:revision>
  <cp:lastPrinted>2021-11-10T15:29:09Z</cp:lastPrinted>
  <dcterms:created xsi:type="dcterms:W3CDTF">2011-01-29T02:49:25Z</dcterms:created>
  <dcterms:modified xsi:type="dcterms:W3CDTF">2022-05-13T13:26:34Z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0x010100159C8B303C0B0C40828362A45647ADB6</vt:lpwstr>
  </property>
</Properties>
</file>