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handoutMasterIdLst>
    <p:handoutMasterId r:id="rId28"/>
  </p:handoutMasterIdLst>
  <p:sldIdLst>
    <p:sldId id="256" r:id="rId2"/>
    <p:sldId id="302" r:id="rId3"/>
    <p:sldId id="332" r:id="rId4"/>
    <p:sldId id="292" r:id="rId5"/>
    <p:sldId id="322" r:id="rId6"/>
    <p:sldId id="328" r:id="rId7"/>
    <p:sldId id="323" r:id="rId8"/>
    <p:sldId id="324" r:id="rId9"/>
    <p:sldId id="327" r:id="rId10"/>
    <p:sldId id="325" r:id="rId11"/>
    <p:sldId id="326" r:id="rId12"/>
    <p:sldId id="329" r:id="rId13"/>
    <p:sldId id="330" r:id="rId14"/>
    <p:sldId id="331" r:id="rId15"/>
    <p:sldId id="334" r:id="rId16"/>
    <p:sldId id="339" r:id="rId17"/>
    <p:sldId id="340" r:id="rId18"/>
    <p:sldId id="337" r:id="rId19"/>
    <p:sldId id="335" r:id="rId20"/>
    <p:sldId id="317" r:id="rId21"/>
    <p:sldId id="319" r:id="rId22"/>
    <p:sldId id="321" r:id="rId23"/>
    <p:sldId id="318" r:id="rId24"/>
    <p:sldId id="333" r:id="rId25"/>
    <p:sldId id="320" r:id="rId26"/>
  </p:sldIdLst>
  <p:sldSz cx="9144000" cy="6858000" type="screen4x3"/>
  <p:notesSz cx="7010400" cy="9296400"/>
  <p:embeddedFontLst>
    <p:embeddedFont>
      <p:font typeface="Calibri" panose="020F0502020204030204" pitchFamily="34" charset="0"/>
      <p:regular r:id="rId29"/>
      <p:bold r:id="rId30"/>
      <p:italic r:id="rId31"/>
      <p:boldItalic r:id="rId32"/>
    </p:embeddedFont>
    <p:embeddedFont>
      <p:font typeface="Georgia" panose="02040502050405020303" pitchFamily="18"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304" autoAdjust="0"/>
    <p:restoredTop sz="62289" autoAdjust="0"/>
  </p:normalViewPr>
  <p:slideViewPr>
    <p:cSldViewPr>
      <p:cViewPr>
        <p:scale>
          <a:sx n="40" d="100"/>
          <a:sy n="40" d="100"/>
        </p:scale>
        <p:origin x="-1123" y="346"/>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F5AA781-2CB3-44FC-A8A1-82732C82E50D}" type="datetimeFigureOut">
              <a:rPr lang="en-US" smtClean="0"/>
              <a:t>4/27/2016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4CF8848-9FEE-4B93-8EB2-0136DB7427E9}" type="slidenum">
              <a:rPr lang="en-US" smtClean="0"/>
              <a:t>‹#›</a:t>
            </a:fld>
            <a:endParaRPr lang="en-US"/>
          </a:p>
        </p:txBody>
      </p:sp>
    </p:spTree>
    <p:extLst>
      <p:ext uri="{BB962C8B-B14F-4D97-AF65-F5344CB8AC3E}">
        <p14:creationId xmlns:p14="http://schemas.microsoft.com/office/powerpoint/2010/main" val="575278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39" cy="46482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20"/>
          </a:xfrm>
          <a:prstGeom prst="rect">
            <a:avLst/>
          </a:prstGeom>
          <a:noFill/>
          <a:ln>
            <a:noFill/>
          </a:ln>
        </p:spPr>
        <p:txBody>
          <a:bodyPr lIns="93162" tIns="93162" rIns="93162" bIns="93162"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4820"/>
          </a:xfrm>
          <a:prstGeom prst="rect">
            <a:avLst/>
          </a:prstGeom>
          <a:noFill/>
          <a:ln>
            <a:noFill/>
          </a:ln>
        </p:spPr>
        <p:txBody>
          <a:bodyPr lIns="93162" tIns="93162" rIns="93162" bIns="93162"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488187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4" name="Shape 164"/>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0879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5985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305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1879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107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p:txBody>
      </p:sp>
      <p:sp>
        <p:nvSpPr>
          <p:cNvPr id="284" name="Shape 2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1834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616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6793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346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As Nick mentioned, t</a:t>
            </a:r>
            <a:r>
              <a:rPr lang="en-US" dirty="0" smtClean="0"/>
              <a:t>he Bay Program signed the new Chesapeake Bay</a:t>
            </a:r>
            <a:r>
              <a:rPr lang="en-US" baseline="0" dirty="0" smtClean="0"/>
              <a:t> Watershed Agreement on June 16, 2014.</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Agreement included an Environmental Literacy Goal that committed us to enabling students to graduate with the knowledge and skills to protect and restore their local watershed.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were three associated outcomes for</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smtClean="0"/>
              <a:t>Providing student Meaningful Watershed Educational Experiences – affectionately called MWEEs – in each elementary, middle, and high school</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smtClean="0"/>
              <a:t>Increasing the number of Sustainable Schools and ensuring that students are actively engaged in those efforts</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smtClean="0"/>
              <a:t>Establishing supportive policies, programs, and metrics at all levels to advance this work</a:t>
            </a:r>
            <a:endParaRPr lang="en-US"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5098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second outcome focuses on Sustainable Schools,</a:t>
            </a:r>
            <a:r>
              <a:rPr lang="en-US" sz="1200" b="0" i="0" u="none" strike="noStrike" kern="1200" cap="none" baseline="0" dirty="0" smtClean="0">
                <a:solidFill>
                  <a:schemeClr val="dk1"/>
                </a:solidFill>
                <a:effectLst/>
                <a:latin typeface="Calibri"/>
                <a:ea typeface="Calibri"/>
                <a:cs typeface="Calibri"/>
                <a:sym typeface="Calibri"/>
              </a:rPr>
              <a:t> which are important for their environmental impact, but also because they can be used to </a:t>
            </a:r>
            <a:r>
              <a:rPr lang="en-US" sz="1200" b="0" i="0" u="none" strike="noStrike" kern="1200" cap="none" dirty="0" smtClean="0">
                <a:solidFill>
                  <a:schemeClr val="dk1"/>
                </a:solidFill>
                <a:effectLst/>
                <a:latin typeface="Calibri"/>
                <a:ea typeface="Calibri"/>
                <a:cs typeface="Calibri"/>
                <a:sym typeface="Calibri"/>
              </a:rPr>
              <a:t>teach students valuable life skills that </a:t>
            </a:r>
            <a:r>
              <a:rPr lang="en-US" sz="1200" b="0" i="0" u="none" strike="noStrike" kern="1200" cap="none" baseline="0" dirty="0" smtClean="0">
                <a:solidFill>
                  <a:schemeClr val="dk1"/>
                </a:solidFill>
                <a:effectLst/>
                <a:latin typeface="Calibri"/>
                <a:ea typeface="Calibri"/>
                <a:cs typeface="Calibri"/>
                <a:sym typeface="Calibri"/>
              </a:rPr>
              <a:t>encourage students to walk the walk. By the way, by increasing efficiency they also tend to save school systems considerable amounts of money which can be reinvested into student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US </a:t>
            </a:r>
            <a:r>
              <a:rPr lang="en-US" sz="1200" b="0" i="0" u="none" strike="noStrike" kern="1200" cap="none" baseline="0" dirty="0" err="1" smtClean="0">
                <a:solidFill>
                  <a:schemeClr val="dk1"/>
                </a:solidFill>
                <a:effectLst/>
                <a:latin typeface="Calibri"/>
                <a:ea typeface="Calibri"/>
                <a:cs typeface="Calibri"/>
                <a:sym typeface="Calibri"/>
              </a:rPr>
              <a:t>Dept</a:t>
            </a:r>
            <a:r>
              <a:rPr lang="en-US" sz="1200" b="0" i="0" u="none" strike="noStrike" kern="1200" cap="none" baseline="0" dirty="0" smtClean="0">
                <a:solidFill>
                  <a:schemeClr val="dk1"/>
                </a:solidFill>
                <a:effectLst/>
                <a:latin typeface="Calibri"/>
                <a:ea typeface="Calibri"/>
                <a:cs typeface="Calibri"/>
                <a:sym typeface="Calibri"/>
              </a:rPr>
              <a:t> of Education has incentivized the development of sustainable schools through the creation of US Green Ribbon Schools. We have adopted the Green Ribbon Schools pillars here in the Mid Atlantic. In many instances, there are state specific criteria that respond to local considerations – but most build off of the Green Ribbon pillars.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These pillars are (1) Environmental Impact and Costs, (2) Health and Wellness, and</a:t>
            </a:r>
            <a:r>
              <a:rPr lang="en-US" sz="1200" b="0" i="0" u="none" strike="noStrike" kern="1200" cap="none" baseline="0" dirty="0" smtClean="0">
                <a:solidFill>
                  <a:schemeClr val="dk1"/>
                </a:solidFill>
                <a:effectLst/>
                <a:latin typeface="Calibri"/>
                <a:ea typeface="Calibri"/>
                <a:cs typeface="Calibri"/>
                <a:sym typeface="Calibri"/>
              </a:rPr>
              <a:t> (3) environmental and sustainability education, which focuses on student learning with an emphasis on STEM and civic engagement.</a:t>
            </a: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a:t>
            </a:r>
            <a:r>
              <a:rPr lang="en-US" sz="1200" b="0" i="0" u="none" strike="noStrike" kern="1200" cap="none" baseline="0" dirty="0" smtClean="0">
                <a:solidFill>
                  <a:schemeClr val="dk1"/>
                </a:solidFill>
                <a:effectLst/>
                <a:latin typeface="Calibri"/>
                <a:ea typeface="Calibri"/>
                <a:cs typeface="Calibri"/>
                <a:sym typeface="Calibri"/>
              </a:rPr>
              <a:t> are several key partners helping </a:t>
            </a:r>
            <a:r>
              <a:rPr lang="en-US" sz="1200" b="0" i="0" u="none" strike="noStrike" kern="1200" cap="none" dirty="0" smtClean="0">
                <a:solidFill>
                  <a:schemeClr val="dk1"/>
                </a:solidFill>
                <a:effectLst/>
                <a:latin typeface="Calibri"/>
                <a:ea typeface="Calibri"/>
                <a:cs typeface="Calibri"/>
                <a:sym typeface="Calibri"/>
              </a:rPr>
              <a:t>advance this work here in</a:t>
            </a:r>
            <a:r>
              <a:rPr lang="en-US" sz="1200" b="0" i="0" u="none" strike="noStrike" kern="1200" cap="none" baseline="0" dirty="0" smtClean="0">
                <a:solidFill>
                  <a:schemeClr val="dk1"/>
                </a:solidFill>
                <a:effectLst/>
                <a:latin typeface="Calibri"/>
                <a:ea typeface="Calibri"/>
                <a:cs typeface="Calibri"/>
                <a:sym typeface="Calibri"/>
              </a:rPr>
              <a:t> the region</a:t>
            </a:r>
            <a:r>
              <a:rPr lang="en-US" sz="1200" b="0" i="0" u="none" strike="noStrike" kern="1200" cap="none" dirty="0" smtClean="0">
                <a:solidFill>
                  <a:schemeClr val="dk1"/>
                </a:solidFill>
                <a:effectLst/>
                <a:latin typeface="Calibri"/>
                <a:ea typeface="Calibri"/>
                <a:cs typeface="Calibri"/>
                <a:sym typeface="Calibri"/>
              </a:rPr>
              <a:t>, including National Wildlife Federation through their </a:t>
            </a:r>
            <a:r>
              <a:rPr lang="en-US" sz="1200" b="0" i="0" u="none" strike="noStrike" kern="1200" cap="none" dirty="0" err="1" smtClean="0">
                <a:solidFill>
                  <a:schemeClr val="dk1"/>
                </a:solidFill>
                <a:effectLst/>
                <a:latin typeface="Calibri"/>
                <a:ea typeface="Calibri"/>
                <a:cs typeface="Calibri"/>
                <a:sym typeface="Calibri"/>
              </a:rPr>
              <a:t>EcoSchools</a:t>
            </a:r>
            <a:r>
              <a:rPr lang="en-US" sz="1200" b="0" i="0" u="none" strike="noStrike" kern="1200" cap="none" dirty="0" smtClean="0">
                <a:solidFill>
                  <a:schemeClr val="dk1"/>
                </a:solidFill>
                <a:effectLst/>
                <a:latin typeface="Calibri"/>
                <a:ea typeface="Calibri"/>
                <a:cs typeface="Calibri"/>
                <a:sym typeface="Calibri"/>
              </a:rPr>
              <a:t> Program and</a:t>
            </a:r>
            <a:r>
              <a:rPr lang="en-US" sz="1200" b="0" i="0" u="none" strike="noStrike" kern="1200" cap="none" baseline="0" dirty="0" smtClean="0">
                <a:solidFill>
                  <a:schemeClr val="dk1"/>
                </a:solidFill>
                <a:effectLst/>
                <a:latin typeface="Calibri"/>
                <a:ea typeface="Calibri"/>
                <a:cs typeface="Calibri"/>
                <a:sym typeface="Calibri"/>
              </a:rPr>
              <a:t> US EPA Region 3 with an emphasis on healthy schools. There are also state partners working day in and day out with schools and students to plan and implement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349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goal of this</a:t>
            </a:r>
            <a:r>
              <a:rPr lang="en-US" baseline="0" dirty="0" smtClean="0"/>
              <a:t> effort is to create high quality, SUSTAINABLE programs so working with school systems to generate buy-in and incentivize change is absolutely essential. </a:t>
            </a:r>
            <a:endParaRPr lang="en-US" dirty="0" smtClean="0"/>
          </a:p>
          <a:p>
            <a:pPr>
              <a:defRPr/>
            </a:pPr>
            <a:endParaRPr lang="en-US" dirty="0" smtClean="0"/>
          </a:p>
          <a:p>
            <a:pPr>
              <a:defRPr/>
            </a:pPr>
            <a:r>
              <a:rPr lang="en-US" dirty="0" smtClean="0"/>
              <a:t>To understand where we are starting, the Chesapeake Bay Program conducted a baseline assessment of environmental literacy in school systems called “ELIT”. The survey measured:</a:t>
            </a:r>
          </a:p>
          <a:p>
            <a:pPr marL="788670" lvl="1" indent="-514350">
              <a:buFont typeface="Wingdings" pitchFamily="2" charset="2"/>
              <a:buAutoNum type="arabicPeriod"/>
              <a:defRPr/>
            </a:pPr>
            <a:r>
              <a:rPr lang="en-US" dirty="0" smtClean="0"/>
              <a:t>Degree of preparedness to provide </a:t>
            </a:r>
            <a:r>
              <a:rPr lang="en-US" dirty="0" err="1" smtClean="0"/>
              <a:t>Env</a:t>
            </a:r>
            <a:r>
              <a:rPr lang="en-US" dirty="0" smtClean="0"/>
              <a:t>. Ed.</a:t>
            </a:r>
          </a:p>
          <a:p>
            <a:pPr marL="788670" lvl="1" indent="-514350">
              <a:buFont typeface="Wingdings" pitchFamily="2" charset="2"/>
              <a:buAutoNum type="arabicPeriod"/>
              <a:defRPr/>
            </a:pPr>
            <a:r>
              <a:rPr lang="en-US" dirty="0" smtClean="0"/>
              <a:t>Extent to which MWEE’s are provided to students</a:t>
            </a:r>
          </a:p>
          <a:p>
            <a:pPr marL="788670" lvl="1" indent="-514350">
              <a:buFont typeface="Wingdings" pitchFamily="2" charset="2"/>
              <a:buAutoNum type="arabicPeriod"/>
              <a:defRPr/>
            </a:pPr>
            <a:r>
              <a:rPr lang="en-US" dirty="0" smtClean="0"/>
              <a:t>Number of sustainable schools</a:t>
            </a:r>
          </a:p>
          <a:p>
            <a:pPr marL="145733" indent="0">
              <a:buNone/>
              <a:defRPr/>
            </a:pPr>
            <a:endParaRPr lang="en-US" i="1" dirty="0" smtClean="0"/>
          </a:p>
          <a:p>
            <a:pPr marL="145733" indent="0">
              <a:buNone/>
              <a:defRPr/>
            </a:pPr>
            <a:r>
              <a:rPr lang="en-US" i="1" dirty="0" smtClean="0"/>
              <a:t>NOTE: Results based only on survey respondents and the # of responses to each question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9141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1544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Taking this to scale and sustaining it is not only possible, but</a:t>
            </a:r>
            <a:r>
              <a:rPr lang="en-US" sz="1200" b="0" i="0" u="none" strike="noStrike" kern="1200" cap="none" baseline="0" dirty="0" smtClean="0">
                <a:solidFill>
                  <a:schemeClr val="dk1"/>
                </a:solidFill>
                <a:effectLst/>
                <a:latin typeface="Calibri"/>
                <a:ea typeface="Calibri"/>
                <a:cs typeface="Calibri"/>
                <a:sym typeface="Calibri"/>
              </a:rPr>
              <a:t> it is happening in school districts throughout the watershed in small and large districts, in affluent and underserved communities, </a:t>
            </a:r>
            <a:r>
              <a:rPr lang="en-US" sz="1200" b="0" i="0" u="none" strike="noStrike" kern="1200" cap="none" baseline="0" dirty="0" smtClean="0">
                <a:solidFill>
                  <a:schemeClr val="dk1"/>
                </a:solidFill>
                <a:effectLst/>
                <a:latin typeface="Calibri"/>
                <a:ea typeface="Calibri"/>
                <a:cs typeface="Calibri"/>
                <a:sym typeface="Calibri"/>
              </a:rPr>
              <a:t>in urban, suburban, and rural areas…and </a:t>
            </a:r>
            <a:r>
              <a:rPr lang="en-US" sz="1200" b="0" i="0" u="none" strike="noStrike" kern="1200" cap="none" baseline="0" dirty="0" smtClean="0">
                <a:solidFill>
                  <a:schemeClr val="dk1"/>
                </a:solidFill>
                <a:effectLst/>
                <a:latin typeface="Calibri"/>
                <a:ea typeface="Calibri"/>
                <a:cs typeface="Calibri"/>
                <a:sym typeface="Calibri"/>
              </a:rPr>
              <a:t>we are working with state and local representatives to describe and share the lessons learned from these success stories. You will hear some of these stories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There is also funding</a:t>
            </a:r>
            <a:r>
              <a:rPr lang="en-US" sz="1200" b="0" i="0" u="none" strike="noStrike" kern="1200" cap="none" baseline="0" dirty="0" smtClean="0">
                <a:solidFill>
                  <a:schemeClr val="dk1"/>
                </a:solidFill>
                <a:effectLst/>
                <a:latin typeface="Calibri"/>
                <a:ea typeface="Calibri"/>
                <a:cs typeface="Calibri"/>
                <a:sym typeface="Calibri"/>
              </a:rPr>
              <a:t> for the development of these program </a:t>
            </a:r>
            <a:r>
              <a:rPr lang="en-US" sz="1200" b="0" i="0" u="none" strike="noStrike" kern="1200" cap="none" dirty="0" smtClean="0">
                <a:solidFill>
                  <a:schemeClr val="dk1"/>
                </a:solidFill>
                <a:effectLst/>
                <a:latin typeface="Calibri"/>
                <a:ea typeface="Calibri"/>
                <a:cs typeface="Calibri"/>
                <a:sym typeface="Calibri"/>
              </a:rPr>
              <a:t>NOAA</a:t>
            </a:r>
            <a:r>
              <a:rPr lang="en-US" sz="1200" b="0" i="0" u="none" strike="noStrike" kern="1200" cap="none" baseline="0" dirty="0" smtClean="0">
                <a:solidFill>
                  <a:schemeClr val="dk1"/>
                </a:solidFill>
                <a:effectLst/>
                <a:latin typeface="Calibri"/>
                <a:ea typeface="Calibri"/>
                <a:cs typeface="Calibri"/>
                <a:sym typeface="Calibri"/>
              </a:rPr>
              <a:t> and the Chesapeake Bay Trust have been intentionally supporting this work for more than a decade. School districts and partners have also successfully applied EPA EE Grants, NSF funding, and a variety of state education funding programs to build sustainable programs. </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1346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move through today</a:t>
            </a:r>
            <a:r>
              <a:rPr lang="en-US" baseline="0" dirty="0" smtClean="0"/>
              <a:t> we would like for you to consider actions that you can take to advance environmental literacy in your role. We have provided you with a sheet of paper to document this for us. At the end of the day we will ask that you turn these in to us.</a:t>
            </a:r>
          </a:p>
          <a:p>
            <a:endParaRPr lang="en-US" baseline="0" dirty="0" smtClean="0"/>
          </a:p>
          <a:p>
            <a:r>
              <a:rPr lang="en-US" baseline="0" dirty="0" smtClean="0"/>
              <a:t>We will not be taking scheduled breaks today. Please take breaks as needed. There is a water cooler at the back of the room and the restrooms are by the doors.</a:t>
            </a:r>
          </a:p>
          <a:p>
            <a:endParaRPr lang="en-US" baseline="0" dirty="0" smtClean="0"/>
          </a:p>
          <a:p>
            <a:r>
              <a:rPr lang="en-US" baseline="0" dirty="0" smtClean="0"/>
              <a:t>We have a very full day planned. I will be serving as the timekeeper throughout the day. I will give you a 2 minute warning and if I stand up I ask that you close out your remarks.</a:t>
            </a:r>
          </a:p>
          <a:p>
            <a:endParaRPr lang="en-US" baseline="0" dirty="0" smtClean="0"/>
          </a:p>
          <a:p>
            <a:r>
              <a:rPr lang="en-US" baseline="0" dirty="0" smtClean="0"/>
              <a:t>This is an opportunity to learn more and dig in on environmental literacy. Questions are highly encouraged.</a:t>
            </a:r>
          </a:p>
          <a:p>
            <a:endParaRPr lang="en-US" baseline="0" dirty="0" smtClean="0"/>
          </a:p>
          <a:p>
            <a:r>
              <a:rPr lang="en-US" baseline="0" dirty="0" smtClean="0"/>
              <a:t>We hope that you have a wonderful time today. If you need anything, you can ask me or Kevin </a:t>
            </a:r>
            <a:r>
              <a:rPr lang="en-US" baseline="0" dirty="0" err="1" smtClean="0"/>
              <a:t>Schabow</a:t>
            </a:r>
            <a:r>
              <a:rPr lang="en-US" baseline="0" dirty="0" smtClean="0"/>
              <a:t> who is…</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190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dirty="0"/>
          </a:p>
        </p:txBody>
      </p:sp>
      <p:sp>
        <p:nvSpPr>
          <p:cNvPr id="284" name="Shape 2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pPr lvl="0" indent="-316865">
              <a:spcBef>
                <a:spcPts val="1800"/>
              </a:spcBef>
              <a:buSzPct val="100000"/>
            </a:pPr>
            <a:endParaRPr lang="en-US" sz="1200"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4043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093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120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0141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2944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316865">
              <a:spcBef>
                <a:spcPts val="1800"/>
              </a:spcBef>
              <a:buSzPct val="100000"/>
            </a:pPr>
            <a:r>
              <a:rPr lang="en-US" sz="1200" dirty="0" smtClean="0"/>
              <a:t>MWEEs are</a:t>
            </a:r>
            <a:r>
              <a:rPr lang="en-US" sz="1200" baseline="0" dirty="0" smtClean="0"/>
              <a:t> so</a:t>
            </a:r>
            <a:r>
              <a:rPr lang="en-US" sz="1200" dirty="0" smtClean="0"/>
              <a:t> much more than a field trip! They</a:t>
            </a:r>
            <a:r>
              <a:rPr lang="en-US" sz="1200" baseline="0" dirty="0" smtClean="0"/>
              <a:t> are an</a:t>
            </a:r>
            <a:r>
              <a:rPr lang="en-US" sz="1200" dirty="0" smtClean="0"/>
              <a:t> integrated approach to learning both in the classroom and out in the field designed to </a:t>
            </a:r>
            <a:r>
              <a:rPr lang="en-US" dirty="0" smtClean="0"/>
              <a:t>create a deeper understanding of</a:t>
            </a:r>
            <a:r>
              <a:rPr lang="en-US" baseline="0" dirty="0" smtClean="0"/>
              <a:t> the environment and its stressors. </a:t>
            </a:r>
          </a:p>
          <a:p>
            <a:pPr lvl="0" indent="-316865">
              <a:spcBef>
                <a:spcPts val="1800"/>
              </a:spcBef>
              <a:buSzPct val="100000"/>
            </a:pPr>
            <a:endParaRPr lang="en-US" baseline="0" dirty="0" smtClean="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They are not add </a:t>
            </a:r>
            <a:r>
              <a:rPr lang="en-US" sz="1200" b="0" i="0" u="none" strike="noStrike" kern="1200" cap="none" dirty="0" err="1" smtClean="0">
                <a:solidFill>
                  <a:schemeClr val="dk1"/>
                </a:solidFill>
                <a:effectLst/>
                <a:latin typeface="Calibri"/>
                <a:ea typeface="Calibri"/>
                <a:cs typeface="Calibri"/>
                <a:sym typeface="Calibri"/>
              </a:rPr>
              <a:t>ons</a:t>
            </a:r>
            <a:r>
              <a:rPr lang="en-US" sz="1200" b="0" i="0" u="none" strike="noStrike" kern="1200" cap="none" dirty="0" smtClean="0">
                <a:solidFill>
                  <a:schemeClr val="dk1"/>
                </a:solidFill>
                <a:effectLst/>
                <a:latin typeface="Calibri"/>
                <a:ea typeface="Calibri"/>
                <a:cs typeface="Calibri"/>
                <a:sym typeface="Calibri"/>
              </a:rPr>
              <a:t>. MWEEs can help schools and teachers teach core subjects, including NGSS, in a thought provoking and engaging way. In fact, Stanford University is just finishing</a:t>
            </a:r>
            <a:r>
              <a:rPr lang="en-US" sz="1200" b="0" i="0" u="none" strike="noStrike" kern="1200" cap="none" baseline="0" dirty="0" smtClean="0">
                <a:solidFill>
                  <a:schemeClr val="dk1"/>
                </a:solidFill>
                <a:effectLst/>
                <a:latin typeface="Calibri"/>
                <a:ea typeface="Calibri"/>
                <a:cs typeface="Calibri"/>
                <a:sym typeface="Calibri"/>
              </a:rPr>
              <a:t> up </a:t>
            </a:r>
            <a:r>
              <a:rPr lang="en-US" sz="1200" b="0" i="0" u="none" strike="noStrike" kern="1200" cap="none" dirty="0" smtClean="0">
                <a:solidFill>
                  <a:schemeClr val="dk1"/>
                </a:solidFill>
                <a:effectLst/>
                <a:latin typeface="Calibri"/>
                <a:ea typeface="Calibri"/>
                <a:cs typeface="Calibri"/>
                <a:sym typeface="Calibri"/>
              </a:rPr>
              <a:t>a review of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research that looks at the evidence in support of environmental education and K-12 student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smtClean="0">
                <a:solidFill>
                  <a:schemeClr val="dk1"/>
                </a:solidFill>
                <a:effectLst/>
                <a:latin typeface="Calibri"/>
                <a:ea typeface="Calibri"/>
                <a:cs typeface="Calibri"/>
                <a:sym typeface="Calibri"/>
              </a:rPr>
              <a:t>outcomes. In 81 studies that examined knowledge, 98%</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reported student knowledge gains. See the</a:t>
            </a:r>
            <a:r>
              <a:rPr lang="en-US" sz="1200" b="0" i="0" u="none" strike="noStrike" kern="1200" cap="none" baseline="0" dirty="0" smtClean="0">
                <a:solidFill>
                  <a:schemeClr val="dk1"/>
                </a:solidFill>
                <a:effectLst/>
                <a:latin typeface="Calibri"/>
                <a:ea typeface="Calibri"/>
                <a:cs typeface="Calibri"/>
                <a:sym typeface="Calibri"/>
              </a:rPr>
              <a:t> handout in your packets for more preliminary findings from their study.</a:t>
            </a:r>
            <a:endParaRPr lang="en-US" sz="1200" b="0" i="0" u="none" strike="noStrike" kern="1200" cap="none" dirty="0" smtClean="0">
              <a:solidFill>
                <a:schemeClr val="dk1"/>
              </a:solidFill>
              <a:effectLst/>
              <a:latin typeface="Calibri"/>
              <a:ea typeface="Calibri"/>
              <a:cs typeface="Calibri"/>
              <a:sym typeface="Calibri"/>
            </a:endParaRPr>
          </a:p>
          <a:p>
            <a:pPr lvl="0" indent="-316865">
              <a:spcBef>
                <a:spcPts val="1800"/>
              </a:spcBef>
              <a:buSzPct val="100000"/>
            </a:pPr>
            <a:endParaRPr lang="en-US" baseline="0" dirty="0" smtClean="0"/>
          </a:p>
          <a:p>
            <a:pPr lvl="0" indent="-316865">
              <a:spcBef>
                <a:spcPts val="1800"/>
              </a:spcBef>
              <a:buSzPct val="100000"/>
            </a:pPr>
            <a:r>
              <a:rPr lang="en-US" sz="1200" dirty="0" smtClean="0"/>
              <a:t>Teachers are essential to </a:t>
            </a:r>
            <a:r>
              <a:rPr lang="en-US" sz="1200" baseline="0" dirty="0" smtClean="0"/>
              <a:t>MWEE implementation, guiding their students through the entire process and ensuring that it remains grounded in core subjects. Therefore, professional development that includes both content and outdoor education pedagogy is important. </a:t>
            </a:r>
            <a:endParaRPr lang="en-US" baseline="0" dirty="0" smtClean="0"/>
          </a:p>
          <a:p>
            <a:pPr lvl="0" indent="-316865">
              <a:spcBef>
                <a:spcPts val="1800"/>
              </a:spcBef>
              <a:buSzPct val="100000"/>
            </a:pPr>
            <a:endParaRPr lang="en-US" baseline="0" dirty="0" smtClean="0"/>
          </a:p>
          <a:p>
            <a:pPr lvl="0" indent="-316865">
              <a:spcBef>
                <a:spcPts val="1800"/>
              </a:spcBef>
              <a:buSzPct val="100000"/>
            </a:pPr>
            <a:r>
              <a:rPr lang="en-US" baseline="0" dirty="0" smtClean="0"/>
              <a:t>The MWEE is revisited by teachers over time as the students engage in </a:t>
            </a:r>
            <a:r>
              <a:rPr lang="en-US" dirty="0" smtClean="0"/>
              <a:t>four essential elements:</a:t>
            </a:r>
          </a:p>
          <a:p>
            <a:pPr marL="457200" lvl="0" indent="-228600" rtl="0">
              <a:spcBef>
                <a:spcPts val="0"/>
              </a:spcBef>
              <a:buFont typeface="Arial" panose="020B0604020202020204" pitchFamily="34" charset="0"/>
              <a:buChar char="•"/>
            </a:pPr>
            <a:r>
              <a:rPr lang="en-US" dirty="0" smtClean="0"/>
              <a:t>Issue Definition</a:t>
            </a:r>
          </a:p>
          <a:p>
            <a:pPr marL="457200" lvl="0" indent="-228600" rtl="0">
              <a:spcBef>
                <a:spcPts val="0"/>
              </a:spcBef>
              <a:buFont typeface="Arial" panose="020B0604020202020204" pitchFamily="34" charset="0"/>
              <a:buChar char="•"/>
            </a:pPr>
            <a:r>
              <a:rPr lang="en-US" dirty="0" smtClean="0"/>
              <a:t>Outdoor Field Experiences</a:t>
            </a:r>
          </a:p>
          <a:p>
            <a:pPr marL="457200" lvl="0" indent="-228600" rtl="0">
              <a:spcBef>
                <a:spcPts val="0"/>
              </a:spcBef>
              <a:buFont typeface="Arial" panose="020B0604020202020204" pitchFamily="34" charset="0"/>
              <a:buChar char="•"/>
            </a:pPr>
            <a:r>
              <a:rPr lang="en-US" dirty="0" smtClean="0"/>
              <a:t>Action Projects</a:t>
            </a:r>
          </a:p>
          <a:p>
            <a:pPr marL="457200" lvl="0" indent="-228600" rtl="0">
              <a:spcBef>
                <a:spcPts val="0"/>
              </a:spcBef>
              <a:buFont typeface="Arial" panose="020B0604020202020204" pitchFamily="34" charset="0"/>
              <a:buChar char="•"/>
            </a:pPr>
            <a:r>
              <a:rPr lang="en-US" dirty="0" smtClean="0"/>
              <a:t>Synthesis and Conclusions</a:t>
            </a:r>
          </a:p>
          <a:p>
            <a:pPr lvl="0" indent="-316865">
              <a:spcBef>
                <a:spcPts val="1800"/>
              </a:spcBef>
              <a:buSzPct val="100000"/>
            </a:pPr>
            <a:endParaRPr lang="en-US" sz="1200" dirty="0" smtClean="0"/>
          </a:p>
          <a:p>
            <a:pPr lvl="0" indent="-316865">
              <a:spcBef>
                <a:spcPts val="1800"/>
              </a:spcBef>
              <a:buSzPct val="100000"/>
            </a:pPr>
            <a:r>
              <a:rPr lang="en-US" sz="1200" dirty="0" smtClean="0"/>
              <a:t>The definition</a:t>
            </a:r>
            <a:r>
              <a:rPr lang="en-US" sz="1200" baseline="0" dirty="0" smtClean="0"/>
              <a:t> of a MWEE can be found in your packets. The Workgroup is also working with partners to put together a Handbook for Practitioners, which will be available later this year.</a:t>
            </a:r>
          </a:p>
          <a:p>
            <a:pPr lvl="0" indent="-316865">
              <a:spcBef>
                <a:spcPts val="1800"/>
              </a:spcBef>
              <a:buSzPct val="100000"/>
            </a:pPr>
            <a:endParaRPr lang="en-US" sz="1200" baseline="0" dirty="0" smtClean="0"/>
          </a:p>
          <a:p>
            <a:pPr lvl="0" indent="-316865">
              <a:spcBef>
                <a:spcPts val="1800"/>
              </a:spcBef>
              <a:buSzPct val="100000"/>
            </a:pPr>
            <a:r>
              <a:rPr lang="en-US" sz="1200" baseline="0" dirty="0" smtClean="0"/>
              <a:t>You are going to see several examples of MWEEs as we move forward with today’s agenda.</a:t>
            </a:r>
            <a:endParaRPr lang="en-US" sz="1200"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6598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lt2"/>
        </a:solidFill>
        <a:effectLst/>
      </p:bgPr>
    </p:bg>
    <p:spTree>
      <p:nvGrpSpPr>
        <p:cNvPr id="1" name="Shape 24"/>
        <p:cNvGrpSpPr/>
        <p:nvPr/>
      </p:nvGrpSpPr>
      <p:grpSpPr>
        <a:xfrm>
          <a:off x="0" y="0"/>
          <a:ext cx="0" cy="0"/>
          <a:chOff x="0" y="0"/>
          <a:chExt cx="0" cy="0"/>
        </a:xfrm>
      </p:grpSpPr>
      <p:sp>
        <p:nvSpPr>
          <p:cNvPr id="25" name="Shape 25"/>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6" name="Shape 26"/>
          <p:cNvSpPr/>
          <p:nvPr/>
        </p:nvSpPr>
        <p:spPr>
          <a:xfrm>
            <a:off x="8991600" y="3047"/>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7" name="Shape 27"/>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8" name="Shape 28"/>
          <p:cNvSpPr/>
          <p:nvPr/>
        </p:nvSpPr>
        <p:spPr>
          <a:xfrm>
            <a:off x="0" y="0"/>
            <a:ext cx="9144000" cy="25145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29" name="Shape 29"/>
          <p:cNvSpPr/>
          <p:nvPr/>
        </p:nvSpPr>
        <p:spPr>
          <a:xfrm>
            <a:off x="146304" y="639165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30" name="Shape 30"/>
          <p:cNvSpPr txBox="1">
            <a:spLocks noGrp="1"/>
          </p:cNvSpPr>
          <p:nvPr>
            <p:ph type="subTitle" idx="1"/>
          </p:nvPr>
        </p:nvSpPr>
        <p:spPr>
          <a:xfrm>
            <a:off x="1371600" y="2819400"/>
            <a:ext cx="6400799" cy="1752600"/>
          </a:xfrm>
          <a:prstGeom prst="rect">
            <a:avLst/>
          </a:prstGeom>
          <a:noFill/>
          <a:ln>
            <a:noFill/>
          </a:ln>
        </p:spPr>
        <p:txBody>
          <a:bodyPr lIns="91425" tIns="91425" rIns="91425" bIns="91425" anchor="t" anchorCtr="0"/>
          <a:lstStyle>
            <a:lvl1pPr marL="0" marR="0" lvl="0" indent="0" algn="ctr" rtl="0">
              <a:spcBef>
                <a:spcPts val="320"/>
              </a:spcBef>
              <a:buClr>
                <a:schemeClr val="accent1"/>
              </a:buClr>
              <a:buFont typeface="Noto Sans Symbols"/>
              <a:buNone/>
              <a:defRPr sz="1600" b="1" i="0" u="none" strike="noStrike" cap="none">
                <a:solidFill>
                  <a:schemeClr val="dk2"/>
                </a:solidFill>
                <a:latin typeface="Georgia"/>
                <a:ea typeface="Georgia"/>
                <a:cs typeface="Georgia"/>
                <a:sym typeface="Georgia"/>
              </a:defRPr>
            </a:lvl1pPr>
            <a:lvl2pPr marL="457200" marR="0" lvl="1" indent="0" algn="ctr" rtl="0">
              <a:spcBef>
                <a:spcPts val="440"/>
              </a:spcBef>
              <a:buClr>
                <a:schemeClr val="accent2"/>
              </a:buClr>
              <a:buFont typeface="Noto Sans Symbols"/>
              <a:buNone/>
              <a:defRPr sz="2200" b="0" i="0" u="none" strike="noStrike" cap="none">
                <a:solidFill>
                  <a:schemeClr val="dk2"/>
                </a:solidFill>
                <a:latin typeface="Georgia"/>
                <a:ea typeface="Georgia"/>
                <a:cs typeface="Georgia"/>
                <a:sym typeface="Georgia"/>
              </a:defRPr>
            </a:lvl2pPr>
            <a:lvl3pPr marL="914400" marR="0" lvl="2" indent="0" algn="ctr" rtl="0">
              <a:spcBef>
                <a:spcPts val="400"/>
              </a:spcBef>
              <a:buClr>
                <a:schemeClr val="accent3"/>
              </a:buClr>
              <a:buFont typeface="Noto Sans Symbols"/>
              <a:buNone/>
              <a:defRPr sz="2000" b="0" i="0" u="none" strike="noStrike" cap="none">
                <a:solidFill>
                  <a:schemeClr val="dk1"/>
                </a:solidFill>
                <a:latin typeface="Georgia"/>
                <a:ea typeface="Georgia"/>
                <a:cs typeface="Georgia"/>
                <a:sym typeface="Georgia"/>
              </a:defRPr>
            </a:lvl3pPr>
            <a:lvl4pPr marL="1371600" marR="0" lvl="3" indent="0" algn="ctr" rtl="0">
              <a:spcBef>
                <a:spcPts val="400"/>
              </a:spcBef>
              <a:buClr>
                <a:schemeClr val="accent4"/>
              </a:buClr>
              <a:buFont typeface="Noto Sans Symbols"/>
              <a:buNone/>
              <a:defRPr sz="2000" b="0" i="0" u="none" strike="noStrike" cap="none">
                <a:solidFill>
                  <a:schemeClr val="dk2"/>
                </a:solidFill>
                <a:latin typeface="Georgia"/>
                <a:ea typeface="Georgia"/>
                <a:cs typeface="Georgia"/>
                <a:sym typeface="Georgia"/>
              </a:defRPr>
            </a:lvl4pPr>
            <a:lvl5pPr marL="1828800" marR="0" lvl="4" indent="0" algn="ctr" rtl="0">
              <a:spcBef>
                <a:spcPts val="360"/>
              </a:spcBef>
              <a:buClr>
                <a:schemeClr val="accent5"/>
              </a:buClr>
              <a:buFont typeface="Georgia"/>
              <a:buNone/>
              <a:defRPr sz="1800" b="0" i="0" u="none" strike="noStrike" cap="none">
                <a:solidFill>
                  <a:schemeClr val="dk1"/>
                </a:solidFill>
                <a:latin typeface="Georgia"/>
                <a:ea typeface="Georgia"/>
                <a:cs typeface="Georgia"/>
                <a:sym typeface="Georgia"/>
              </a:defRPr>
            </a:lvl5pPr>
            <a:lvl6pPr marL="2286000" marR="0" lvl="5" indent="0" algn="ctr" rtl="0">
              <a:spcBef>
                <a:spcPts val="360"/>
              </a:spcBef>
              <a:buClr>
                <a:schemeClr val="accent6"/>
              </a:buClr>
              <a:buFont typeface="Noto Sans Symbols"/>
              <a:buNone/>
              <a:defRPr sz="1800" b="0" i="0" u="none" strike="noStrike" cap="none">
                <a:solidFill>
                  <a:schemeClr val="dk1"/>
                </a:solidFill>
                <a:latin typeface="Georgia"/>
                <a:ea typeface="Georgia"/>
                <a:cs typeface="Georgia"/>
                <a:sym typeface="Georgia"/>
              </a:defRPr>
            </a:lvl6pPr>
            <a:lvl7pPr marL="2743200" marR="0" lvl="6" indent="0" algn="ctr" rtl="0">
              <a:spcBef>
                <a:spcPts val="320"/>
              </a:spcBef>
              <a:buClr>
                <a:srgbClr val="B75640"/>
              </a:buClr>
              <a:buFont typeface="Georgia"/>
              <a:buNone/>
              <a:defRPr sz="1600" b="0" i="0" u="none" strike="noStrike" cap="none">
                <a:solidFill>
                  <a:schemeClr val="dk1"/>
                </a:solidFill>
                <a:latin typeface="Georgia"/>
                <a:ea typeface="Georgia"/>
                <a:cs typeface="Georgia"/>
                <a:sym typeface="Georgia"/>
              </a:defRPr>
            </a:lvl7pPr>
            <a:lvl8pPr marL="3200400" marR="0" lvl="7" indent="0" algn="ctr" rtl="0">
              <a:spcBef>
                <a:spcPts val="320"/>
              </a:spcBef>
              <a:buClr>
                <a:srgbClr val="7A6B62"/>
              </a:buClr>
              <a:buFont typeface="Georgia"/>
              <a:buNone/>
              <a:defRPr sz="1600" b="0" i="0" u="none" strike="noStrike" cap="none">
                <a:solidFill>
                  <a:schemeClr val="dk1"/>
                </a:solidFill>
                <a:latin typeface="Georgia"/>
                <a:ea typeface="Georgia"/>
                <a:cs typeface="Georgia"/>
                <a:sym typeface="Georgia"/>
              </a:defRPr>
            </a:lvl8pPr>
            <a:lvl9pPr marL="3657600" marR="0" lvl="8" indent="0" algn="ctr" rtl="0">
              <a:spcBef>
                <a:spcPts val="280"/>
              </a:spcBef>
              <a:buClr>
                <a:srgbClr val="B29D00"/>
              </a:buClr>
              <a:buFont typeface="Georgia"/>
              <a:buNone/>
              <a:defRPr sz="1400" b="0" i="0" u="none" strike="noStrike" cap="none">
                <a:solidFill>
                  <a:schemeClr val="dk1"/>
                </a:solidFill>
                <a:latin typeface="Georgia"/>
                <a:ea typeface="Georgia"/>
                <a:cs typeface="Georgia"/>
                <a:sym typeface="Georgia"/>
              </a:defRPr>
            </a:lvl9pPr>
          </a:lstStyle>
          <a:p>
            <a:endParaRPr/>
          </a:p>
        </p:txBody>
      </p:sp>
      <p:sp>
        <p:nvSpPr>
          <p:cNvPr id="31" name="Shape 31"/>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32" name="Shape 32"/>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cxnSp>
        <p:nvCxnSpPr>
          <p:cNvPr id="33" name="Shape 33"/>
          <p:cNvCxnSpPr/>
          <p:nvPr/>
        </p:nvCxnSpPr>
        <p:spPr>
          <a:xfrm>
            <a:off x="155447" y="2420111"/>
            <a:ext cx="8833103" cy="0"/>
          </a:xfrm>
          <a:prstGeom prst="straightConnector1">
            <a:avLst/>
          </a:prstGeom>
          <a:noFill/>
          <a:ln w="11425" cap="flat" cmpd="sng">
            <a:solidFill>
              <a:srgbClr val="7A9798"/>
            </a:solidFill>
            <a:prstDash val="dash"/>
            <a:round/>
            <a:headEnd type="none" w="med" len="med"/>
            <a:tailEnd type="none" w="med" len="med"/>
          </a:ln>
        </p:spPr>
      </p:cxnSp>
      <p:sp>
        <p:nvSpPr>
          <p:cNvPr id="34" name="Shape 34"/>
          <p:cNvSpPr/>
          <p:nvPr/>
        </p:nvSpPr>
        <p:spPr>
          <a:xfrm>
            <a:off x="152400" y="152400"/>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35" name="Shape 35"/>
          <p:cNvSpPr/>
          <p:nvPr/>
        </p:nvSpPr>
        <p:spPr>
          <a:xfrm>
            <a:off x="4267200" y="2115311"/>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36" name="Shape 36"/>
          <p:cNvSpPr/>
          <p:nvPr/>
        </p:nvSpPr>
        <p:spPr>
          <a:xfrm>
            <a:off x="4361687" y="2209800"/>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37" name="Shape 37"/>
          <p:cNvSpPr txBox="1">
            <a:spLocks noGrp="1"/>
          </p:cNvSpPr>
          <p:nvPr>
            <p:ph type="sldNum" idx="12"/>
          </p:nvPr>
        </p:nvSpPr>
        <p:spPr>
          <a:xfrm>
            <a:off x="4343400" y="219945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38" name="Shape 38"/>
          <p:cNvSpPr txBox="1">
            <a:spLocks noGrp="1"/>
          </p:cNvSpPr>
          <p:nvPr>
            <p:ph type="ctrTitle"/>
          </p:nvPr>
        </p:nvSpPr>
        <p:spPr>
          <a:xfrm>
            <a:off x="685800" y="381000"/>
            <a:ext cx="7772400" cy="1752600"/>
          </a:xfrm>
          <a:prstGeom prst="rect">
            <a:avLst/>
          </a:prstGeom>
          <a:noFill/>
          <a:ln>
            <a:noFill/>
          </a:ln>
        </p:spPr>
        <p:txBody>
          <a:bodyPr lIns="91425" tIns="91425" rIns="91425" bIns="91425" anchor="b" anchorCtr="0"/>
          <a:lstStyle>
            <a:lvl1pPr marL="0" marR="0" lvl="0" indent="0" algn="ctr" rtl="0">
              <a:spcBef>
                <a:spcPts val="0"/>
              </a:spcBef>
              <a:buClr>
                <a:schemeClr val="accent1"/>
              </a:buClr>
              <a:buFont typeface="Georgia"/>
              <a:buNone/>
              <a:defRPr sz="4200" b="0" i="0" u="none" strike="noStrike" cap="none">
                <a:solidFill>
                  <a:schemeClr val="accent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lt2"/>
        </a:solidFill>
        <a:effectLst/>
      </p:bgPr>
    </p:bg>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42" name="Shape 42"/>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43" name="Shape 43"/>
          <p:cNvSpPr txBox="1">
            <a:spLocks noGrp="1"/>
          </p:cNvSpPr>
          <p:nvPr>
            <p:ph type="sldNum" idx="12"/>
          </p:nvPr>
        </p:nvSpPr>
        <p:spPr>
          <a:xfrm>
            <a:off x="4361687" y="1026371"/>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44" name="Shape 44"/>
          <p:cNvSpPr txBox="1">
            <a:spLocks noGrp="1"/>
          </p:cNvSpPr>
          <p:nvPr>
            <p:ph type="body" idx="1"/>
          </p:nvPr>
        </p:nvSpPr>
        <p:spPr>
          <a:xfrm>
            <a:off x="301752" y="1527048"/>
            <a:ext cx="8503920" cy="4572000"/>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bg>
      <p:bgPr>
        <a:solidFill>
          <a:schemeClr val="lt2"/>
        </a:solidFill>
        <a:effectLst/>
      </p:bgPr>
    </p:bg>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dt" idx="10"/>
          </p:nvPr>
        </p:nvSpPr>
        <p:spPr>
          <a:xfrm>
            <a:off x="5791200" y="6409944"/>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65" name="Shape 65"/>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66" name="Shape 66"/>
          <p:cNvSpPr txBox="1">
            <a:spLocks noGrp="1"/>
          </p:cNvSpPr>
          <p:nvPr>
            <p:ph type="sldNum" idx="12"/>
          </p:nvPr>
        </p:nvSpPr>
        <p:spPr>
          <a:xfrm>
            <a:off x="4343400" y="1040174"/>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cxnSp>
        <p:nvCxnSpPr>
          <p:cNvPr id="67" name="Shape 67"/>
          <p:cNvCxnSpPr/>
          <p:nvPr/>
        </p:nvCxnSpPr>
        <p:spPr>
          <a:xfrm rot="10800000" flipH="1">
            <a:off x="4563080" y="1575652"/>
            <a:ext cx="8920" cy="4819556"/>
          </a:xfrm>
          <a:prstGeom prst="straightConnector1">
            <a:avLst/>
          </a:prstGeom>
          <a:noFill/>
          <a:ln w="9525" cap="flat" cmpd="sng">
            <a:solidFill>
              <a:schemeClr val="dk2"/>
            </a:solidFill>
            <a:prstDash val="dash"/>
            <a:round/>
            <a:headEnd type="none" w="med" len="med"/>
            <a:tailEnd type="none" w="med" len="med"/>
          </a:ln>
        </p:spPr>
      </p:cxnSp>
      <p:sp>
        <p:nvSpPr>
          <p:cNvPr id="68" name="Shape 68"/>
          <p:cNvSpPr txBox="1">
            <a:spLocks noGrp="1"/>
          </p:cNvSpPr>
          <p:nvPr>
            <p:ph type="body" idx="1"/>
          </p:nvPr>
        </p:nvSpPr>
        <p:spPr>
          <a:xfrm>
            <a:off x="301752" y="1371600"/>
            <a:ext cx="4038599" cy="4681727"/>
          </a:xfrm>
          <a:prstGeom prst="rect">
            <a:avLst/>
          </a:prstGeom>
          <a:noFill/>
          <a:ln>
            <a:noFill/>
          </a:ln>
        </p:spPr>
        <p:txBody>
          <a:bodyPr lIns="91425" tIns="91425" rIns="91425" bIns="91425" anchor="t" anchorCtr="0"/>
          <a:lstStyle>
            <a:lvl1pPr marL="274320" marR="0" lvl="0" indent="-139382" algn="l" rtl="0">
              <a:spcBef>
                <a:spcPts val="500"/>
              </a:spcBef>
              <a:buClr>
                <a:schemeClr val="accent1"/>
              </a:buClr>
              <a:buSzPct val="85000"/>
              <a:buFont typeface="Noto Sans Symbols"/>
              <a:buChar char="●"/>
              <a:defRPr sz="25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9" name="Shape 69"/>
          <p:cNvSpPr txBox="1">
            <a:spLocks noGrp="1"/>
          </p:cNvSpPr>
          <p:nvPr>
            <p:ph type="body" idx="2"/>
          </p:nvPr>
        </p:nvSpPr>
        <p:spPr>
          <a:xfrm>
            <a:off x="4800600" y="1371600"/>
            <a:ext cx="4038599" cy="4681727"/>
          </a:xfrm>
          <a:prstGeom prst="rect">
            <a:avLst/>
          </a:prstGeom>
          <a:noFill/>
          <a:ln>
            <a:noFill/>
          </a:ln>
        </p:spPr>
        <p:txBody>
          <a:bodyPr lIns="91425" tIns="91425" rIns="91425" bIns="91425" anchor="t" anchorCtr="0"/>
          <a:lstStyle>
            <a:lvl1pPr marL="274320" marR="0" lvl="0" indent="-139382" algn="l" rtl="0">
              <a:spcBef>
                <a:spcPts val="500"/>
              </a:spcBef>
              <a:buClr>
                <a:schemeClr val="accent1"/>
              </a:buClr>
              <a:buSzPct val="85000"/>
              <a:buFont typeface="Noto Sans Symbols"/>
              <a:buChar char="●"/>
              <a:defRPr sz="25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bg>
      <p:bgPr>
        <a:solidFill>
          <a:schemeClr val="lt2"/>
        </a:solidFill>
        <a:effectLst/>
      </p:bgPr>
    </p:bg>
    <p:spTree>
      <p:nvGrpSpPr>
        <p:cNvPr id="1" name="Shape 70"/>
        <p:cNvGrpSpPr/>
        <p:nvPr/>
      </p:nvGrpSpPr>
      <p:grpSpPr>
        <a:xfrm>
          <a:off x="0" y="0"/>
          <a:ext cx="0" cy="0"/>
          <a:chOff x="0" y="0"/>
          <a:chExt cx="0" cy="0"/>
        </a:xfrm>
      </p:grpSpPr>
      <p:cxnSp>
        <p:nvCxnSpPr>
          <p:cNvPr id="71" name="Shape 71"/>
          <p:cNvCxnSpPr/>
          <p:nvPr/>
        </p:nvCxnSpPr>
        <p:spPr>
          <a:xfrm rot="10800000">
            <a:off x="4572000" y="2200274"/>
            <a:ext cx="0" cy="4187952"/>
          </a:xfrm>
          <a:prstGeom prst="straightConnector1">
            <a:avLst/>
          </a:prstGeom>
          <a:noFill/>
          <a:ln w="9525" cap="flat" cmpd="sng">
            <a:solidFill>
              <a:schemeClr val="dk2"/>
            </a:solidFill>
            <a:prstDash val="dash"/>
            <a:round/>
            <a:headEnd type="none" w="med" len="med"/>
            <a:tailEnd type="none" w="med" len="med"/>
          </a:ln>
        </p:spPr>
      </p:cxnSp>
      <p:sp>
        <p:nvSpPr>
          <p:cNvPr id="72" name="Shape 72"/>
          <p:cNvSpPr/>
          <p:nvPr/>
        </p:nvSpPr>
        <p:spPr>
          <a:xfrm>
            <a:off x="0" y="0"/>
            <a:ext cx="9144000" cy="14478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3" name="Shape 73"/>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4" name="Shape 74"/>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5" name="Shape 75"/>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6" name="Shape 76"/>
          <p:cNvSpPr/>
          <p:nvPr/>
        </p:nvSpPr>
        <p:spPr>
          <a:xfrm>
            <a:off x="152400" y="1371600"/>
            <a:ext cx="8833103" cy="914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7" name="Shape 77"/>
          <p:cNvSpPr/>
          <p:nvPr/>
        </p:nvSpPr>
        <p:spPr>
          <a:xfrm>
            <a:off x="145922" y="6391655"/>
            <a:ext cx="8833103" cy="310896"/>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8" name="Shape 78"/>
          <p:cNvSpPr txBox="1">
            <a:spLocks noGrp="1"/>
          </p:cNvSpPr>
          <p:nvPr>
            <p:ph type="body" idx="1"/>
          </p:nvPr>
        </p:nvSpPr>
        <p:spPr>
          <a:xfrm>
            <a:off x="301752" y="1524000"/>
            <a:ext cx="4040187" cy="732974"/>
          </a:xfrm>
          <a:prstGeom prst="rect">
            <a:avLst/>
          </a:prstGeom>
          <a:noFill/>
          <a:ln>
            <a:noFill/>
          </a:ln>
        </p:spPr>
        <p:txBody>
          <a:bodyPr lIns="91425" tIns="91425" rIns="91425" bIns="91425" anchor="ctr" anchorCtr="0"/>
          <a:lstStyle>
            <a:lvl1pPr marL="0" marR="0" lvl="0" indent="0" algn="l" rtl="0">
              <a:spcBef>
                <a:spcPts val="440"/>
              </a:spcBef>
              <a:buClr>
                <a:schemeClr val="accent1"/>
              </a:buClr>
              <a:buFont typeface="Noto Sans Symbols"/>
              <a:buNone/>
              <a:defRPr sz="2200" b="1" i="0" u="none" strike="noStrike" cap="none">
                <a:solidFill>
                  <a:srgbClr val="FFFFFF"/>
                </a:solidFill>
                <a:latin typeface="Georgia"/>
                <a:ea typeface="Georgia"/>
                <a:cs typeface="Georgia"/>
                <a:sym typeface="Georgia"/>
              </a:defRPr>
            </a:lvl1pPr>
            <a:lvl2pPr marL="548640" marR="0" lvl="1" indent="-281940" algn="l" rtl="0">
              <a:spcBef>
                <a:spcPts val="400"/>
              </a:spcBef>
              <a:buClr>
                <a:schemeClr val="accent2"/>
              </a:buClr>
              <a:buFont typeface="Noto Sans Symbols"/>
              <a:buNone/>
              <a:defRPr sz="2000" b="1" i="0" u="none" strike="noStrike" cap="none">
                <a:solidFill>
                  <a:schemeClr val="dk2"/>
                </a:solidFill>
                <a:latin typeface="Georgia"/>
                <a:ea typeface="Georgia"/>
                <a:cs typeface="Georgia"/>
                <a:sym typeface="Georgia"/>
              </a:defRPr>
            </a:lvl2pPr>
            <a:lvl3pPr marL="822960" marR="0" lvl="2" indent="-238760" algn="l" rtl="0">
              <a:spcBef>
                <a:spcPts val="360"/>
              </a:spcBef>
              <a:buClr>
                <a:schemeClr val="accent3"/>
              </a:buClr>
              <a:buFont typeface="Noto Sans Symbols"/>
              <a:buNone/>
              <a:defRPr sz="1800" b="1" i="0" u="none" strike="noStrike" cap="none">
                <a:solidFill>
                  <a:schemeClr val="dk1"/>
                </a:solidFill>
                <a:latin typeface="Georgia"/>
                <a:ea typeface="Georgia"/>
                <a:cs typeface="Georgia"/>
                <a:sym typeface="Georgia"/>
              </a:defRPr>
            </a:lvl3pPr>
            <a:lvl4pPr marL="1097280" marR="0" lvl="3" indent="-233680" algn="l" rtl="0">
              <a:spcBef>
                <a:spcPts val="320"/>
              </a:spcBef>
              <a:buClr>
                <a:schemeClr val="accent4"/>
              </a:buClr>
              <a:buFont typeface="Noto Sans Symbols"/>
              <a:buNone/>
              <a:defRPr sz="1600" b="1" i="0" u="none" strike="noStrike" cap="none">
                <a:solidFill>
                  <a:schemeClr val="dk2"/>
                </a:solidFill>
                <a:latin typeface="Georgia"/>
                <a:ea typeface="Georgia"/>
                <a:cs typeface="Georgia"/>
                <a:sym typeface="Georgia"/>
              </a:defRPr>
            </a:lvl4pPr>
            <a:lvl5pPr marL="1371600" marR="0" lvl="4" indent="-228600" algn="l" rtl="0">
              <a:spcBef>
                <a:spcPts val="320"/>
              </a:spcBef>
              <a:buClr>
                <a:schemeClr val="accent5"/>
              </a:buClr>
              <a:buFont typeface="Georgia"/>
              <a:buNone/>
              <a:defRPr sz="1600" b="1"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79" name="Shape 79"/>
          <p:cNvSpPr txBox="1">
            <a:spLocks noGrp="1"/>
          </p:cNvSpPr>
          <p:nvPr>
            <p:ph type="body" idx="2"/>
          </p:nvPr>
        </p:nvSpPr>
        <p:spPr>
          <a:xfrm>
            <a:off x="4791330" y="1524000"/>
            <a:ext cx="4041774" cy="731519"/>
          </a:xfrm>
          <a:prstGeom prst="rect">
            <a:avLst/>
          </a:prstGeom>
          <a:noFill/>
          <a:ln>
            <a:noFill/>
          </a:ln>
        </p:spPr>
        <p:txBody>
          <a:bodyPr lIns="91425" tIns="91425" rIns="91425" bIns="91425" anchor="ctr" anchorCtr="0"/>
          <a:lstStyle>
            <a:lvl1pPr marL="0" marR="0" lvl="0" indent="0" algn="l" rtl="0">
              <a:spcBef>
                <a:spcPts val="440"/>
              </a:spcBef>
              <a:buClr>
                <a:schemeClr val="accent1"/>
              </a:buClr>
              <a:buFont typeface="Noto Sans Symbols"/>
              <a:buNone/>
              <a:defRPr sz="2200" b="1" i="0" u="none" strike="noStrike" cap="none">
                <a:solidFill>
                  <a:schemeClr val="dk1"/>
                </a:solidFill>
                <a:latin typeface="Georgia"/>
                <a:ea typeface="Georgia"/>
                <a:cs typeface="Georgia"/>
                <a:sym typeface="Georgia"/>
              </a:defRPr>
            </a:lvl1pPr>
            <a:lvl2pPr marL="548640" marR="0" lvl="1" indent="-281940" algn="l" rtl="0">
              <a:spcBef>
                <a:spcPts val="400"/>
              </a:spcBef>
              <a:buClr>
                <a:schemeClr val="accent2"/>
              </a:buClr>
              <a:buFont typeface="Noto Sans Symbols"/>
              <a:buNone/>
              <a:defRPr sz="2000" b="1" i="0" u="none" strike="noStrike" cap="none">
                <a:solidFill>
                  <a:schemeClr val="dk2"/>
                </a:solidFill>
                <a:latin typeface="Georgia"/>
                <a:ea typeface="Georgia"/>
                <a:cs typeface="Georgia"/>
                <a:sym typeface="Georgia"/>
              </a:defRPr>
            </a:lvl2pPr>
            <a:lvl3pPr marL="822960" marR="0" lvl="2" indent="-238760" algn="l" rtl="0">
              <a:spcBef>
                <a:spcPts val="360"/>
              </a:spcBef>
              <a:buClr>
                <a:schemeClr val="accent3"/>
              </a:buClr>
              <a:buFont typeface="Noto Sans Symbols"/>
              <a:buNone/>
              <a:defRPr sz="1800" b="1" i="0" u="none" strike="noStrike" cap="none">
                <a:solidFill>
                  <a:schemeClr val="dk1"/>
                </a:solidFill>
                <a:latin typeface="Georgia"/>
                <a:ea typeface="Georgia"/>
                <a:cs typeface="Georgia"/>
                <a:sym typeface="Georgia"/>
              </a:defRPr>
            </a:lvl3pPr>
            <a:lvl4pPr marL="1097280" marR="0" lvl="3" indent="-233680" algn="l" rtl="0">
              <a:spcBef>
                <a:spcPts val="320"/>
              </a:spcBef>
              <a:buClr>
                <a:schemeClr val="accent4"/>
              </a:buClr>
              <a:buFont typeface="Noto Sans Symbols"/>
              <a:buNone/>
              <a:defRPr sz="1600" b="1" i="0" u="none" strike="noStrike" cap="none">
                <a:solidFill>
                  <a:schemeClr val="dk2"/>
                </a:solidFill>
                <a:latin typeface="Georgia"/>
                <a:ea typeface="Georgia"/>
                <a:cs typeface="Georgia"/>
                <a:sym typeface="Georgia"/>
              </a:defRPr>
            </a:lvl4pPr>
            <a:lvl5pPr marL="1371600" marR="0" lvl="4" indent="-228600" algn="l" rtl="0">
              <a:spcBef>
                <a:spcPts val="320"/>
              </a:spcBef>
              <a:buClr>
                <a:schemeClr val="accent5"/>
              </a:buClr>
              <a:buFont typeface="Georgia"/>
              <a:buNone/>
              <a:defRPr sz="1600" b="1"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0" name="Shape 80"/>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81" name="Shape 81"/>
          <p:cNvSpPr txBox="1">
            <a:spLocks noGrp="1"/>
          </p:cNvSpPr>
          <p:nvPr>
            <p:ph type="ftr" idx="11"/>
          </p:nvPr>
        </p:nvSpPr>
        <p:spPr>
          <a:xfrm>
            <a:off x="304800" y="6409944"/>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cxnSp>
        <p:nvCxnSpPr>
          <p:cNvPr id="82" name="Shape 82"/>
          <p:cNvCxnSpPr/>
          <p:nvPr/>
        </p:nvCxnSpPr>
        <p:spPr>
          <a:xfrm>
            <a:off x="152400" y="1280159"/>
            <a:ext cx="8833103" cy="0"/>
          </a:xfrm>
          <a:prstGeom prst="straightConnector1">
            <a:avLst/>
          </a:prstGeom>
          <a:noFill/>
          <a:ln w="11425" cap="flat" cmpd="sng">
            <a:solidFill>
              <a:srgbClr val="7A9798"/>
            </a:solidFill>
            <a:prstDash val="dash"/>
            <a:round/>
            <a:headEnd type="none" w="med" len="med"/>
            <a:tailEnd type="none" w="med" len="med"/>
          </a:ln>
        </p:spPr>
      </p:cxnSp>
      <p:sp>
        <p:nvSpPr>
          <p:cNvPr id="83" name="Shape 83"/>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84" name="Shape 84"/>
          <p:cNvSpPr txBox="1">
            <a:spLocks noGrp="1"/>
          </p:cNvSpPr>
          <p:nvPr>
            <p:ph type="body" idx="3"/>
          </p:nvPr>
        </p:nvSpPr>
        <p:spPr>
          <a:xfrm>
            <a:off x="301752" y="2471383"/>
            <a:ext cx="4041648" cy="3818403"/>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5" name="Shape 85"/>
          <p:cNvSpPr txBox="1">
            <a:spLocks noGrp="1"/>
          </p:cNvSpPr>
          <p:nvPr>
            <p:ph type="body" idx="4"/>
          </p:nvPr>
        </p:nvSpPr>
        <p:spPr>
          <a:xfrm>
            <a:off x="4800600" y="2471383"/>
            <a:ext cx="4038599" cy="3822191"/>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86" name="Shape 86"/>
          <p:cNvSpPr/>
          <p:nvPr/>
        </p:nvSpPr>
        <p:spPr>
          <a:xfrm>
            <a:off x="4267200" y="956036"/>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87" name="Shape 87"/>
          <p:cNvSpPr/>
          <p:nvPr/>
        </p:nvSpPr>
        <p:spPr>
          <a:xfrm>
            <a:off x="4361687" y="1050524"/>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88" name="Shape 88"/>
          <p:cNvSpPr txBox="1">
            <a:spLocks noGrp="1"/>
          </p:cNvSpPr>
          <p:nvPr>
            <p:ph type="sldNum" idx="12"/>
          </p:nvPr>
        </p:nvSpPr>
        <p:spPr>
          <a:xfrm>
            <a:off x="4343400" y="1042416"/>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89" name="Shape 89"/>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2" name="Shape 92"/>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93" name="Shape 93"/>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94" name="Shape 94"/>
          <p:cNvSpPr txBox="1">
            <a:spLocks noGrp="1"/>
          </p:cNvSpPr>
          <p:nvPr>
            <p:ph type="sldNum" idx="12"/>
          </p:nvPr>
        </p:nvSpPr>
        <p:spPr>
          <a:xfrm>
            <a:off x="4343400" y="103602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3"/>
        <p:cNvGrpSpPr/>
        <p:nvPr/>
      </p:nvGrpSpPr>
      <p:grpSpPr>
        <a:xfrm>
          <a:off x="0" y="0"/>
          <a:ext cx="0" cy="0"/>
          <a:chOff x="0" y="0"/>
          <a:chExt cx="0" cy="0"/>
        </a:xfrm>
      </p:grpSpPr>
      <p:cxnSp>
        <p:nvCxnSpPr>
          <p:cNvPr id="124" name="Shape 124"/>
          <p:cNvCxnSpPr/>
          <p:nvPr/>
        </p:nvCxnSpPr>
        <p:spPr>
          <a:xfrm>
            <a:off x="152400" y="533400"/>
            <a:ext cx="8833103" cy="0"/>
          </a:xfrm>
          <a:prstGeom prst="straightConnector1">
            <a:avLst/>
          </a:prstGeom>
          <a:noFill/>
          <a:ln w="11425" cap="flat" cmpd="sng">
            <a:solidFill>
              <a:srgbClr val="7A9798"/>
            </a:solidFill>
            <a:prstDash val="dash"/>
            <a:round/>
            <a:headEnd type="none" w="med" len="med"/>
            <a:tailEnd type="none" w="med" len="med"/>
          </a:ln>
        </p:spPr>
      </p:cxnSp>
      <p:sp>
        <p:nvSpPr>
          <p:cNvPr id="125" name="Shape 125"/>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6" name="Shape 126"/>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7" name="Shape 127"/>
          <p:cNvSpPr/>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8" name="Shape 128"/>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9" name="Shape 129"/>
          <p:cNvSpPr/>
          <p:nvPr/>
        </p:nvSpPr>
        <p:spPr>
          <a:xfrm>
            <a:off x="152400" y="152400"/>
            <a:ext cx="8833103" cy="30175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0" name="Shape 130"/>
          <p:cNvSpPr/>
          <p:nvPr/>
        </p:nvSpPr>
        <p:spPr>
          <a:xfrm>
            <a:off x="152400" y="609600"/>
            <a:ext cx="2743199" cy="5867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1" name="Shape 131"/>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2" name="Shape 132"/>
          <p:cNvSpPr/>
          <p:nvPr/>
        </p:nvSpPr>
        <p:spPr>
          <a:xfrm>
            <a:off x="1295400" y="228600"/>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3" name="Shape 133"/>
          <p:cNvSpPr/>
          <p:nvPr/>
        </p:nvSpPr>
        <p:spPr>
          <a:xfrm>
            <a:off x="1389887" y="323087"/>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4" name="Shape 134"/>
          <p:cNvSpPr txBox="1">
            <a:spLocks noGrp="1"/>
          </p:cNvSpPr>
          <p:nvPr>
            <p:ph type="sldNum" idx="12"/>
          </p:nvPr>
        </p:nvSpPr>
        <p:spPr>
          <a:xfrm>
            <a:off x="1371600" y="312737"/>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135" name="Shape 135"/>
          <p:cNvSpPr txBox="1">
            <a:spLocks noGrp="1"/>
          </p:cNvSpPr>
          <p:nvPr>
            <p:ph type="title"/>
          </p:nvPr>
        </p:nvSpPr>
        <p:spPr>
          <a:xfrm>
            <a:off x="3000375" y="5029200"/>
            <a:ext cx="5867400" cy="1219199"/>
          </a:xfrm>
          <a:prstGeom prst="rect">
            <a:avLst/>
          </a:prstGeom>
          <a:noFill/>
          <a:ln>
            <a:noFill/>
          </a:ln>
        </p:spPr>
        <p:txBody>
          <a:bodyPr lIns="91425" tIns="91425" rIns="91425" bIns="91425" anchor="t" anchorCtr="0"/>
          <a:lstStyle>
            <a:lvl1pPr marL="0" marR="0" lvl="0" indent="0" algn="l" rtl="0">
              <a:spcBef>
                <a:spcPts val="0"/>
              </a:spcBef>
              <a:buClr>
                <a:schemeClr val="dk2"/>
              </a:buClr>
              <a:buFont typeface="Georgia"/>
              <a:buNone/>
              <a:defRPr sz="2400" b="1" i="0" u="none" strike="noStrike" cap="none">
                <a:solidFill>
                  <a:schemeClr val="dk2"/>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6" name="Shape 136"/>
          <p:cNvSpPr>
            <a:spLocks noGrp="1"/>
          </p:cNvSpPr>
          <p:nvPr>
            <p:ph type="pic" idx="2"/>
          </p:nvPr>
        </p:nvSpPr>
        <p:spPr>
          <a:xfrm>
            <a:off x="3000375" y="609600"/>
            <a:ext cx="5867400" cy="4267199"/>
          </a:xfrm>
          <a:prstGeom prst="rect">
            <a:avLst/>
          </a:prstGeom>
          <a:noFill/>
          <a:ln>
            <a:noFill/>
          </a:ln>
        </p:spPr>
        <p:txBody>
          <a:bodyPr lIns="91425" tIns="91425" rIns="91425" bIns="91425" anchor="t" anchorCtr="0"/>
          <a:lstStyle>
            <a:lvl1pPr marL="0" marR="0" lvl="0" indent="0" algn="l" rtl="0">
              <a:spcBef>
                <a:spcPts val="640"/>
              </a:spcBef>
              <a:buClr>
                <a:schemeClr val="accent1"/>
              </a:buClr>
              <a:buFont typeface="Noto Sans Symbols"/>
              <a:buNone/>
              <a:defRPr sz="32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37" name="Shape 137"/>
          <p:cNvSpPr txBox="1">
            <a:spLocks noGrp="1"/>
          </p:cNvSpPr>
          <p:nvPr>
            <p:ph type="body" idx="1"/>
          </p:nvPr>
        </p:nvSpPr>
        <p:spPr>
          <a:xfrm>
            <a:off x="381000" y="990600"/>
            <a:ext cx="2438399" cy="5257799"/>
          </a:xfrm>
          <a:prstGeom prst="rect">
            <a:avLst/>
          </a:prstGeom>
          <a:noFill/>
          <a:ln>
            <a:noFill/>
          </a:ln>
        </p:spPr>
        <p:txBody>
          <a:bodyPr lIns="91425" tIns="91425" rIns="91425" bIns="91425" anchor="t" anchorCtr="0"/>
          <a:lstStyle>
            <a:lvl1pPr marL="0" marR="0" lvl="0" indent="0" algn="l" rtl="0">
              <a:spcBef>
                <a:spcPts val="320"/>
              </a:spcBef>
              <a:spcAft>
                <a:spcPts val="1000"/>
              </a:spcAft>
              <a:buClr>
                <a:schemeClr val="accent1"/>
              </a:buClr>
              <a:buFont typeface="Noto Sans Symbols"/>
              <a:buNone/>
              <a:defRPr sz="1600" b="0" i="0" u="none" strike="noStrike" cap="none">
                <a:solidFill>
                  <a:srgbClr val="FFFFFF"/>
                </a:solidFill>
                <a:latin typeface="Georgia"/>
                <a:ea typeface="Georgia"/>
                <a:cs typeface="Georgia"/>
                <a:sym typeface="Georgia"/>
              </a:defRPr>
            </a:lvl1pPr>
            <a:lvl2pPr marL="548640" marR="0" lvl="1" indent="-228600" algn="l" rtl="0">
              <a:spcBef>
                <a:spcPts val="240"/>
              </a:spcBef>
              <a:buClr>
                <a:schemeClr val="accent2"/>
              </a:buClr>
              <a:buSzPct val="70000"/>
              <a:buFont typeface="Noto Sans Symbols"/>
              <a:buChar char="○"/>
              <a:defRPr sz="1200" b="0" i="0" u="none" strike="noStrike" cap="none">
                <a:solidFill>
                  <a:schemeClr val="dk2"/>
                </a:solidFill>
                <a:latin typeface="Georgia"/>
                <a:ea typeface="Georgia"/>
                <a:cs typeface="Georgia"/>
                <a:sym typeface="Georgia"/>
              </a:defRPr>
            </a:lvl2pPr>
            <a:lvl3pPr marL="822960" marR="0" lvl="2" indent="-191135" algn="l" rtl="0">
              <a:spcBef>
                <a:spcPts val="200"/>
              </a:spcBef>
              <a:buClr>
                <a:schemeClr val="accent3"/>
              </a:buClr>
              <a:buSzPct val="75000"/>
              <a:buFont typeface="Noto Sans Symbols"/>
              <a:buChar char="•"/>
              <a:defRPr sz="1000" b="0" i="0" u="none" strike="noStrike" cap="none">
                <a:solidFill>
                  <a:schemeClr val="dk1"/>
                </a:solidFill>
                <a:latin typeface="Georgia"/>
                <a:ea typeface="Georgia"/>
                <a:cs typeface="Georgia"/>
                <a:sym typeface="Georgia"/>
              </a:defRPr>
            </a:lvl3pPr>
            <a:lvl4pPr marL="1097280" marR="0" lvl="3" indent="-193675" algn="l" rtl="0">
              <a:spcBef>
                <a:spcPts val="180"/>
              </a:spcBef>
              <a:buClr>
                <a:schemeClr val="accent4"/>
              </a:buClr>
              <a:buSzPct val="70000"/>
              <a:buFont typeface="Noto Sans Symbols"/>
              <a:buChar char="•"/>
              <a:defRPr sz="900" b="0" i="0" u="none" strike="noStrike" cap="none">
                <a:solidFill>
                  <a:schemeClr val="dk2"/>
                </a:solidFill>
                <a:latin typeface="Georgia"/>
                <a:ea typeface="Georgia"/>
                <a:cs typeface="Georgia"/>
                <a:sym typeface="Georgia"/>
              </a:defRPr>
            </a:lvl4pPr>
            <a:lvl5pPr marL="1371600" marR="0" lvl="4" indent="-171450" algn="l" rtl="0">
              <a:spcBef>
                <a:spcPts val="180"/>
              </a:spcBef>
              <a:buClr>
                <a:schemeClr val="accent5"/>
              </a:buClr>
              <a:buSzPct val="100000"/>
              <a:buFont typeface="Georgia"/>
              <a:buChar char="•"/>
              <a:defRPr sz="9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38" name="Shape 138"/>
          <p:cNvSpPr/>
          <p:nvPr/>
        </p:nvSpPr>
        <p:spPr>
          <a:xfrm>
            <a:off x="149352" y="638838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9" name="Shape 139"/>
          <p:cNvSpPr txBox="1">
            <a:spLocks noGrp="1"/>
          </p:cNvSpPr>
          <p:nvPr>
            <p:ph type="dt" idx="10"/>
          </p:nvPr>
        </p:nvSpPr>
        <p:spPr>
          <a:xfrm>
            <a:off x="5788151"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0" name="Shape 140"/>
          <p:cNvSpPr txBox="1">
            <a:spLocks noGrp="1"/>
          </p:cNvSpPr>
          <p:nvPr>
            <p:ph type="ftr" idx="11"/>
          </p:nvPr>
        </p:nvSpPr>
        <p:spPr>
          <a:xfrm>
            <a:off x="301752" y="6410848"/>
            <a:ext cx="3584447"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bg>
      <p:bgPr>
        <a:solidFill>
          <a:schemeClr val="lt2"/>
        </a:solidFill>
        <a:effectLst/>
      </p:bgPr>
    </p:bg>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3" name="Shape 143"/>
          <p:cNvSpPr txBox="1">
            <a:spLocks noGrp="1"/>
          </p:cNvSpPr>
          <p:nvPr>
            <p:ph type="body" idx="1"/>
          </p:nvPr>
        </p:nvSpPr>
        <p:spPr>
          <a:xfrm rot="5400000">
            <a:off x="2269236" y="-443483"/>
            <a:ext cx="4599431" cy="8534399"/>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44" name="Shape 144"/>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5" name="Shape 145"/>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6" name="Shape 146"/>
          <p:cNvSpPr txBox="1">
            <a:spLocks noGrp="1"/>
          </p:cNvSpPr>
          <p:nvPr>
            <p:ph type="sldNum" idx="12"/>
          </p:nvPr>
        </p:nvSpPr>
        <p:spPr>
          <a:xfrm>
            <a:off x="4343400" y="1040174"/>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bg>
      <p:bgPr>
        <a:solidFill>
          <a:schemeClr val="lt2"/>
        </a:solidFill>
        <a:effectLst/>
      </p:bgPr>
    </p:bg>
    <p:spTree>
      <p:nvGrpSpPr>
        <p:cNvPr id="1" name="Shape 147"/>
        <p:cNvGrpSpPr/>
        <p:nvPr/>
      </p:nvGrpSpPr>
      <p:grpSpPr>
        <a:xfrm>
          <a:off x="0" y="0"/>
          <a:ext cx="0" cy="0"/>
          <a:chOff x="0" y="0"/>
          <a:chExt cx="0" cy="0"/>
        </a:xfrm>
      </p:grpSpPr>
      <p:sp>
        <p:nvSpPr>
          <p:cNvPr id="148" name="Shape 148"/>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49" name="Shape 149"/>
          <p:cNvSpPr/>
          <p:nvPr/>
        </p:nvSpPr>
        <p:spPr>
          <a:xfrm>
            <a:off x="7010400" y="0"/>
            <a:ext cx="21335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0" name="Shape 150"/>
          <p:cNvSpPr/>
          <p:nvPr/>
        </p:nvSpPr>
        <p:spPr>
          <a:xfrm>
            <a:off x="0" y="0"/>
            <a:ext cx="9144000" cy="155448"/>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1" name="Shape 151"/>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2" name="Shape 152"/>
          <p:cNvSpPr/>
          <p:nvPr/>
        </p:nvSpPr>
        <p:spPr>
          <a:xfrm>
            <a:off x="146304" y="639165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3" name="Shape 153"/>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cxnSp>
        <p:nvCxnSpPr>
          <p:cNvPr id="154" name="Shape 154"/>
          <p:cNvCxnSpPr/>
          <p:nvPr/>
        </p:nvCxnSpPr>
        <p:spPr>
          <a:xfrm rot="5400000">
            <a:off x="4021835" y="3278124"/>
            <a:ext cx="6245352" cy="0"/>
          </a:xfrm>
          <a:prstGeom prst="straightConnector1">
            <a:avLst/>
          </a:prstGeom>
          <a:noFill/>
          <a:ln w="9525" cap="flat" cmpd="sng">
            <a:solidFill>
              <a:srgbClr val="7A9798"/>
            </a:solidFill>
            <a:prstDash val="dash"/>
            <a:round/>
            <a:headEnd type="none" w="med" len="med"/>
            <a:tailEnd type="none" w="med" len="med"/>
          </a:ln>
        </p:spPr>
      </p:cxnSp>
      <p:sp>
        <p:nvSpPr>
          <p:cNvPr id="155" name="Shape 155"/>
          <p:cNvSpPr/>
          <p:nvPr/>
        </p:nvSpPr>
        <p:spPr>
          <a:xfrm>
            <a:off x="6839711" y="2925763"/>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56" name="Shape 156"/>
          <p:cNvSpPr/>
          <p:nvPr/>
        </p:nvSpPr>
        <p:spPr>
          <a:xfrm>
            <a:off x="6934200" y="3020250"/>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57" name="Shape 157"/>
          <p:cNvSpPr txBox="1">
            <a:spLocks noGrp="1"/>
          </p:cNvSpPr>
          <p:nvPr>
            <p:ph type="sldNum" idx="12"/>
          </p:nvPr>
        </p:nvSpPr>
        <p:spPr>
          <a:xfrm>
            <a:off x="6915911" y="300990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158" name="Shape 158"/>
          <p:cNvSpPr txBox="1">
            <a:spLocks noGrp="1"/>
          </p:cNvSpPr>
          <p:nvPr>
            <p:ph type="body" idx="1"/>
          </p:nvPr>
        </p:nvSpPr>
        <p:spPr>
          <a:xfrm rot="5400000">
            <a:off x="670716" y="-61117"/>
            <a:ext cx="5821365" cy="6553200"/>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59" name="Shape 159"/>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0" name="Shape 160"/>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1" name="Shape 161"/>
          <p:cNvSpPr txBox="1">
            <a:spLocks noGrp="1"/>
          </p:cNvSpPr>
          <p:nvPr>
            <p:ph type="title"/>
          </p:nvPr>
        </p:nvSpPr>
        <p:spPr>
          <a:xfrm rot="5400000">
            <a:off x="5189537" y="2506663"/>
            <a:ext cx="5851525" cy="1447800"/>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lt1"/>
        </a:solidFill>
        <a:effectLst/>
      </p:bgPr>
    </p:bg>
    <p:spTree>
      <p:nvGrpSpPr>
        <p:cNvPr id="1" name="Shape 45"/>
        <p:cNvGrpSpPr/>
        <p:nvPr/>
      </p:nvGrpSpPr>
      <p:grpSpPr>
        <a:xfrm>
          <a:off x="0" y="0"/>
          <a:ext cx="0" cy="0"/>
          <a:chOff x="0" y="0"/>
          <a:chExt cx="0" cy="0"/>
        </a:xfrm>
      </p:grpSpPr>
      <p:sp>
        <p:nvSpPr>
          <p:cNvPr id="46" name="Shape 46"/>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47" name="Shape 47"/>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48" name="Shape 48"/>
          <p:cNvSpPr/>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49" name="Shape 49"/>
          <p:cNvSpPr/>
          <p:nvPr/>
        </p:nvSpPr>
        <p:spPr>
          <a:xfrm>
            <a:off x="8991600" y="1905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0" name="Shape 50"/>
          <p:cNvSpPr/>
          <p:nvPr/>
        </p:nvSpPr>
        <p:spPr>
          <a:xfrm>
            <a:off x="152400" y="2286000"/>
            <a:ext cx="8833103" cy="3047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1" name="Shape 51"/>
          <p:cNvSpPr/>
          <p:nvPr/>
        </p:nvSpPr>
        <p:spPr>
          <a:xfrm>
            <a:off x="155447" y="142352"/>
            <a:ext cx="8833103" cy="2139695"/>
          </a:xfrm>
          <a:prstGeom prst="rect">
            <a:avLst/>
          </a:pr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2" name="Shape 52"/>
          <p:cNvSpPr txBox="1">
            <a:spLocks noGrp="1"/>
          </p:cNvSpPr>
          <p:nvPr>
            <p:ph type="body" idx="1"/>
          </p:nvPr>
        </p:nvSpPr>
        <p:spPr>
          <a:xfrm>
            <a:off x="1368425" y="2743200"/>
            <a:ext cx="6480174" cy="1673224"/>
          </a:xfrm>
          <a:prstGeom prst="rect">
            <a:avLst/>
          </a:prstGeom>
          <a:noFill/>
          <a:ln>
            <a:noFill/>
          </a:ln>
        </p:spPr>
        <p:txBody>
          <a:bodyPr lIns="91425" tIns="91425" rIns="91425" bIns="91425" anchor="t" anchorCtr="0"/>
          <a:lstStyle>
            <a:lvl1pPr marL="0" marR="0" lvl="0" indent="0" algn="ctr" rtl="0">
              <a:spcBef>
                <a:spcPts val="320"/>
              </a:spcBef>
              <a:buClr>
                <a:schemeClr val="accent1"/>
              </a:buClr>
              <a:buFont typeface="Noto Sans Symbols"/>
              <a:buNone/>
              <a:defRPr sz="1600" b="1" i="0" u="none" strike="noStrike" cap="none">
                <a:solidFill>
                  <a:schemeClr val="dk2"/>
                </a:solidFill>
                <a:latin typeface="Georgia"/>
                <a:ea typeface="Georgia"/>
                <a:cs typeface="Georgia"/>
                <a:sym typeface="Georgia"/>
              </a:defRPr>
            </a:lvl1pPr>
            <a:lvl2pPr marL="548640" marR="0" lvl="1" indent="-281940" algn="l" rtl="0">
              <a:spcBef>
                <a:spcPts val="360"/>
              </a:spcBef>
              <a:buClr>
                <a:schemeClr val="accent2"/>
              </a:buClr>
              <a:buFont typeface="Noto Sans Symbols"/>
              <a:buNone/>
              <a:defRPr sz="1800" b="0" i="0" u="none" strike="noStrike" cap="none">
                <a:solidFill>
                  <a:srgbClr val="888888"/>
                </a:solidFill>
                <a:latin typeface="Georgia"/>
                <a:ea typeface="Georgia"/>
                <a:cs typeface="Georgia"/>
                <a:sym typeface="Georgia"/>
              </a:defRPr>
            </a:lvl2pPr>
            <a:lvl3pPr marL="822960" marR="0" lvl="2" indent="-238760" algn="l" rtl="0">
              <a:spcBef>
                <a:spcPts val="320"/>
              </a:spcBef>
              <a:buClr>
                <a:schemeClr val="accent3"/>
              </a:buClr>
              <a:buFont typeface="Noto Sans Symbols"/>
              <a:buNone/>
              <a:defRPr sz="1600" b="0" i="0" u="none" strike="noStrike" cap="none">
                <a:solidFill>
                  <a:srgbClr val="888888"/>
                </a:solidFill>
                <a:latin typeface="Georgia"/>
                <a:ea typeface="Georgia"/>
                <a:cs typeface="Georgia"/>
                <a:sym typeface="Georgia"/>
              </a:defRPr>
            </a:lvl3pPr>
            <a:lvl4pPr marL="1097280" marR="0" lvl="3" indent="-233680" algn="l" rtl="0">
              <a:spcBef>
                <a:spcPts val="280"/>
              </a:spcBef>
              <a:buClr>
                <a:schemeClr val="accent4"/>
              </a:buClr>
              <a:buFont typeface="Noto Sans Symbols"/>
              <a:buNone/>
              <a:defRPr sz="1400" b="0" i="0" u="none" strike="noStrike" cap="none">
                <a:solidFill>
                  <a:srgbClr val="888888"/>
                </a:solidFill>
                <a:latin typeface="Georgia"/>
                <a:ea typeface="Georgia"/>
                <a:cs typeface="Georgia"/>
                <a:sym typeface="Georgia"/>
              </a:defRPr>
            </a:lvl4pPr>
            <a:lvl5pPr marL="1371600" marR="0" lvl="4" indent="-228600" algn="l" rtl="0">
              <a:spcBef>
                <a:spcPts val="280"/>
              </a:spcBef>
              <a:buClr>
                <a:schemeClr val="accent5"/>
              </a:buClr>
              <a:buFont typeface="Georgia"/>
              <a:buNone/>
              <a:defRPr sz="1400" b="0" i="0" u="none" strike="noStrike" cap="none">
                <a:solidFill>
                  <a:srgbClr val="888888"/>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53" name="Shape 53"/>
          <p:cNvSpPr/>
          <p:nvPr/>
        </p:nvSpPr>
        <p:spPr>
          <a:xfrm>
            <a:off x="146304" y="639165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4" name="Shape 54"/>
          <p:cNvSpPr/>
          <p:nvPr/>
        </p:nvSpPr>
        <p:spPr>
          <a:xfrm>
            <a:off x="152400" y="152400"/>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55" name="Shape 55"/>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56" name="Shape 56"/>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cxnSp>
        <p:nvCxnSpPr>
          <p:cNvPr id="57" name="Shape 57"/>
          <p:cNvCxnSpPr/>
          <p:nvPr/>
        </p:nvCxnSpPr>
        <p:spPr>
          <a:xfrm>
            <a:off x="152400" y="2438400"/>
            <a:ext cx="8833103" cy="0"/>
          </a:xfrm>
          <a:prstGeom prst="straightConnector1">
            <a:avLst/>
          </a:prstGeom>
          <a:noFill/>
          <a:ln w="11425" cap="flat" cmpd="sng">
            <a:solidFill>
              <a:srgbClr val="7A9798"/>
            </a:solidFill>
            <a:prstDash val="dash"/>
            <a:round/>
            <a:headEnd type="none" w="med" len="med"/>
            <a:tailEnd type="none" w="med" len="med"/>
          </a:ln>
        </p:spPr>
      </p:cxnSp>
      <p:sp>
        <p:nvSpPr>
          <p:cNvPr id="58" name="Shape 58"/>
          <p:cNvSpPr/>
          <p:nvPr/>
        </p:nvSpPr>
        <p:spPr>
          <a:xfrm>
            <a:off x="4267200" y="2115311"/>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9" name="Shape 59"/>
          <p:cNvSpPr/>
          <p:nvPr/>
        </p:nvSpPr>
        <p:spPr>
          <a:xfrm>
            <a:off x="4361687" y="2209800"/>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60" name="Shape 60"/>
          <p:cNvSpPr txBox="1">
            <a:spLocks noGrp="1"/>
          </p:cNvSpPr>
          <p:nvPr>
            <p:ph type="sldNum" idx="12"/>
          </p:nvPr>
        </p:nvSpPr>
        <p:spPr>
          <a:xfrm>
            <a:off x="4343400" y="219945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61" name="Shape 61"/>
          <p:cNvSpPr txBox="1">
            <a:spLocks noGrp="1"/>
          </p:cNvSpPr>
          <p:nvPr>
            <p:ph type="title"/>
          </p:nvPr>
        </p:nvSpPr>
        <p:spPr>
          <a:xfrm>
            <a:off x="722312" y="533400"/>
            <a:ext cx="7772400" cy="1524000"/>
          </a:xfrm>
          <a:prstGeom prst="rect">
            <a:avLst/>
          </a:prstGeom>
          <a:noFill/>
          <a:ln>
            <a:noFill/>
          </a:ln>
        </p:spPr>
        <p:txBody>
          <a:bodyPr lIns="91425" tIns="91425" rIns="91425" bIns="91425" anchor="b" anchorCtr="0"/>
          <a:lstStyle>
            <a:lvl1pPr marL="0" marR="0" lvl="0" indent="0" algn="ctr" rtl="0">
              <a:spcBef>
                <a:spcPts val="0"/>
              </a:spcBef>
              <a:buClr>
                <a:srgbClr val="FFFFFF"/>
              </a:buClr>
              <a:buFont typeface="Georgia"/>
              <a:buNone/>
              <a:defRPr sz="4200" b="0" i="0" u="none" strike="noStrike" cap="none">
                <a:solidFill>
                  <a:srgbClr val="FFFFFF"/>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479808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1" name="Shape 11"/>
          <p:cNvSpPr/>
          <p:nvPr/>
        </p:nvSpPr>
        <p:spPr>
          <a:xfrm>
            <a:off x="0" y="0"/>
            <a:ext cx="9144000" cy="1393371"/>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 name="Shape 12"/>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 name="Shape 13"/>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4" name="Shape 14"/>
          <p:cNvSpPr/>
          <p:nvPr/>
        </p:nvSpPr>
        <p:spPr>
          <a:xfrm>
            <a:off x="149352" y="638838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 name="Shape 15"/>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 name="Shape 16"/>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7" name="Shape 17"/>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cxnSp>
        <p:nvCxnSpPr>
          <p:cNvPr id="18" name="Shape 18"/>
          <p:cNvCxnSpPr/>
          <p:nvPr/>
        </p:nvCxnSpPr>
        <p:spPr>
          <a:xfrm>
            <a:off x="152400" y="1276742"/>
            <a:ext cx="8833103" cy="0"/>
          </a:xfrm>
          <a:prstGeom prst="straightConnector1">
            <a:avLst/>
          </a:prstGeom>
          <a:noFill/>
          <a:ln w="9525" cap="flat" cmpd="sng">
            <a:solidFill>
              <a:srgbClr val="7A9798"/>
            </a:solidFill>
            <a:prstDash val="dash"/>
            <a:round/>
            <a:headEnd type="none" w="med" len="med"/>
            <a:tailEnd type="none" w="med" len="med"/>
          </a:ln>
        </p:spPr>
      </p:cxnSp>
      <p:sp>
        <p:nvSpPr>
          <p:cNvPr id="19" name="Shape 19"/>
          <p:cNvSpPr/>
          <p:nvPr/>
        </p:nvSpPr>
        <p:spPr>
          <a:xfrm>
            <a:off x="4267200" y="956036"/>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0" name="Shape 20"/>
          <p:cNvSpPr/>
          <p:nvPr/>
        </p:nvSpPr>
        <p:spPr>
          <a:xfrm>
            <a:off x="4361687" y="1050524"/>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1" name="Shape 21"/>
          <p:cNvSpPr txBox="1">
            <a:spLocks noGrp="1"/>
          </p:cNvSpPr>
          <p:nvPr>
            <p:ph type="sldNum" idx="12"/>
          </p:nvPr>
        </p:nvSpPr>
        <p:spPr>
          <a:xfrm>
            <a:off x="4343400" y="1040174"/>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b="0" u="none">
                <a:solidFill>
                  <a:srgbClr val="7A9798"/>
                </a:solidFill>
                <a:latin typeface="Georgia"/>
                <a:ea typeface="Georgia"/>
                <a:cs typeface="Georgia"/>
                <a:sym typeface="Georgia"/>
              </a:rPr>
              <a:t>‹#›</a:t>
            </a:fld>
            <a:endParaRPr lang="en-US" sz="1600" b="0" u="none">
              <a:solidFill>
                <a:srgbClr val="7A9798"/>
              </a:solidFill>
              <a:latin typeface="Georgia"/>
              <a:ea typeface="Georgia"/>
              <a:cs typeface="Georgia"/>
              <a:sym typeface="Georgia"/>
            </a:endParaRPr>
          </a:p>
        </p:txBody>
      </p:sp>
      <p:sp>
        <p:nvSpPr>
          <p:cNvPr id="22" name="Shape 22"/>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301752" y="1524000"/>
            <a:ext cx="8534399" cy="4599431"/>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7" r:id="rId7"/>
    <p:sldLayoutId id="2147483658"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Shape 166"/>
          <p:cNvPicPr preferRelativeResize="0"/>
          <p:nvPr/>
        </p:nvPicPr>
        <p:blipFill rotWithShape="1">
          <a:blip r:embed="rId3">
            <a:alphaModFix/>
          </a:blip>
          <a:srcRect/>
          <a:stretch/>
        </p:blipFill>
        <p:spPr>
          <a:xfrm>
            <a:off x="3062748" y="4198619"/>
            <a:ext cx="2971799" cy="2202181"/>
          </a:xfrm>
          <a:prstGeom prst="rect">
            <a:avLst/>
          </a:prstGeom>
          <a:noFill/>
          <a:ln>
            <a:noFill/>
          </a:ln>
        </p:spPr>
      </p:pic>
      <p:pic>
        <p:nvPicPr>
          <p:cNvPr id="167" name="Shape 167"/>
          <p:cNvPicPr preferRelativeResize="0"/>
          <p:nvPr/>
        </p:nvPicPr>
        <p:blipFill rotWithShape="1">
          <a:blip r:embed="rId4">
            <a:alphaModFix/>
          </a:blip>
          <a:srcRect/>
          <a:stretch/>
        </p:blipFill>
        <p:spPr>
          <a:xfrm>
            <a:off x="152400" y="4198619"/>
            <a:ext cx="2923864" cy="2202181"/>
          </a:xfrm>
          <a:prstGeom prst="rect">
            <a:avLst/>
          </a:prstGeom>
          <a:noFill/>
          <a:ln>
            <a:noFill/>
          </a:ln>
        </p:spPr>
      </p:pic>
      <p:pic>
        <p:nvPicPr>
          <p:cNvPr id="168" name="Shape 168"/>
          <p:cNvPicPr preferRelativeResize="0"/>
          <p:nvPr/>
        </p:nvPicPr>
        <p:blipFill rotWithShape="1">
          <a:blip r:embed="rId5">
            <a:alphaModFix/>
          </a:blip>
          <a:srcRect/>
          <a:stretch/>
        </p:blipFill>
        <p:spPr>
          <a:xfrm>
            <a:off x="6049296" y="4198619"/>
            <a:ext cx="2936241" cy="2202181"/>
          </a:xfrm>
          <a:prstGeom prst="rect">
            <a:avLst/>
          </a:prstGeom>
          <a:noFill/>
          <a:ln>
            <a:noFill/>
          </a:ln>
        </p:spPr>
      </p:pic>
      <p:sp>
        <p:nvSpPr>
          <p:cNvPr id="169" name="Shape 169"/>
          <p:cNvSpPr txBox="1">
            <a:spLocks noGrp="1"/>
          </p:cNvSpPr>
          <p:nvPr>
            <p:ph type="subTitle" idx="1"/>
          </p:nvPr>
        </p:nvSpPr>
        <p:spPr>
          <a:xfrm>
            <a:off x="2438400" y="1447801"/>
            <a:ext cx="4114800" cy="685799"/>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buClr>
                <a:schemeClr val="accent1"/>
              </a:buClr>
              <a:buSzPct val="25000"/>
              <a:buFont typeface="Noto Sans Symbols"/>
              <a:buNone/>
            </a:pPr>
            <a:r>
              <a:rPr lang="en-US" dirty="0" smtClean="0">
                <a:solidFill>
                  <a:schemeClr val="dk1"/>
                </a:solidFill>
              </a:rPr>
              <a:t>April</a:t>
            </a:r>
            <a:r>
              <a:rPr lang="en-US" sz="1600" b="1" i="0" u="none" strike="noStrike" cap="none" dirty="0" smtClean="0">
                <a:solidFill>
                  <a:schemeClr val="dk1"/>
                </a:solidFill>
                <a:latin typeface="Georgia"/>
                <a:ea typeface="Georgia"/>
                <a:cs typeface="Georgia"/>
                <a:sym typeface="Georgia"/>
              </a:rPr>
              <a:t> 20, </a:t>
            </a:r>
            <a:r>
              <a:rPr lang="en-US" sz="1600" b="1" i="0" u="none" strike="noStrike" cap="none" dirty="0">
                <a:solidFill>
                  <a:schemeClr val="dk1"/>
                </a:solidFill>
                <a:latin typeface="Georgia"/>
                <a:ea typeface="Georgia"/>
                <a:cs typeface="Georgia"/>
                <a:sym typeface="Georgia"/>
              </a:rPr>
              <a:t>2016</a:t>
            </a:r>
          </a:p>
        </p:txBody>
      </p:sp>
      <p:sp>
        <p:nvSpPr>
          <p:cNvPr id="170" name="Shape 170"/>
          <p:cNvSpPr txBox="1">
            <a:spLocks noGrp="1"/>
          </p:cNvSpPr>
          <p:nvPr>
            <p:ph type="ctrTitle"/>
          </p:nvPr>
        </p:nvSpPr>
        <p:spPr>
          <a:xfrm>
            <a:off x="12123" y="381000"/>
            <a:ext cx="9144000" cy="918209"/>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Clr>
                <a:schemeClr val="dk1"/>
              </a:buClr>
              <a:buSzPct val="25000"/>
              <a:buFont typeface="Georgia"/>
              <a:buNone/>
            </a:pPr>
            <a:r>
              <a:rPr lang="en-US" sz="3200" b="0" i="0" u="none" strike="noStrike" cap="none" dirty="0" smtClean="0">
                <a:solidFill>
                  <a:schemeClr val="dk1"/>
                </a:solidFill>
                <a:latin typeface="Georgia"/>
                <a:ea typeface="Georgia"/>
                <a:cs typeface="Georgia"/>
                <a:sym typeface="Georgia"/>
              </a:rPr>
              <a:t>Chesapeake Bay Program</a:t>
            </a:r>
            <a:br>
              <a:rPr lang="en-US" sz="3200" b="0" i="0" u="none" strike="noStrike" cap="none" dirty="0" smtClean="0">
                <a:solidFill>
                  <a:schemeClr val="dk1"/>
                </a:solidFill>
                <a:latin typeface="Georgia"/>
                <a:ea typeface="Georgia"/>
                <a:cs typeface="Georgia"/>
                <a:sym typeface="Georgia"/>
              </a:rPr>
            </a:br>
            <a:r>
              <a:rPr lang="en-US" sz="3200" dirty="0" smtClean="0">
                <a:solidFill>
                  <a:schemeClr val="dk1"/>
                </a:solidFill>
              </a:rPr>
              <a:t>Environmental Literacy Goal</a:t>
            </a:r>
            <a:endParaRPr lang="en-US" sz="3200" b="0" i="0" u="none" strike="noStrike" cap="none" dirty="0">
              <a:solidFill>
                <a:schemeClr val="dk1"/>
              </a:solidFill>
              <a:latin typeface="Georgia"/>
              <a:ea typeface="Georgia"/>
              <a:cs typeface="Georgia"/>
              <a:sym typeface="Georgia"/>
            </a:endParaRPr>
          </a:p>
        </p:txBody>
      </p:sp>
      <p:pic>
        <p:nvPicPr>
          <p:cNvPr id="173" name="Shape 173"/>
          <p:cNvPicPr preferRelativeResize="0"/>
          <p:nvPr/>
        </p:nvPicPr>
        <p:blipFill rotWithShape="1">
          <a:blip r:embed="rId6">
            <a:alphaModFix/>
          </a:blip>
          <a:srcRect r="14576"/>
          <a:stretch/>
        </p:blipFill>
        <p:spPr>
          <a:xfrm>
            <a:off x="285425" y="1059182"/>
            <a:ext cx="1467175" cy="1226818"/>
          </a:xfrm>
          <a:prstGeom prst="rect">
            <a:avLst/>
          </a:prstGeom>
          <a:noFill/>
          <a:ln>
            <a:noFill/>
          </a:ln>
        </p:spPr>
      </p:pic>
      <p:pic>
        <p:nvPicPr>
          <p:cNvPr id="8" name="Shape 197"/>
          <p:cNvPicPr preferRelativeResize="0"/>
          <p:nvPr/>
        </p:nvPicPr>
        <p:blipFill rotWithShape="1">
          <a:blip r:embed="rId7">
            <a:alphaModFix/>
          </a:blip>
          <a:srcRect/>
          <a:stretch/>
        </p:blipFill>
        <p:spPr>
          <a:xfrm>
            <a:off x="7391400" y="990600"/>
            <a:ext cx="1524000" cy="13006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1" descr="G:\NCBO\Photo GALLERY2\Education\Build A Buoy\buildabuoy08siblingte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16428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6" descr="G:\NCBO\Photo GALLERY2\Education\B-WET\PA Canoe Rig_2005\DSCN1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1131" cy="6885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217977"/>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0" descr="G:\NCBO\Photo GALLERY2\Education\Boys &amp; Girls Club photos\plant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672" y="0"/>
            <a:ext cx="10290672" cy="686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01603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9" descr="G:\NCBO\Photos\Education\B-WET\B-WET Pennsylvania Audubon field experience in York 5.26.15\IMG_2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11201400"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80447"/>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8" descr="G:\NCBO\Photos\Education\B-WET\B-WET Pennsylvania Audubon field experience in York 5.26.15\IMG_21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743200"/>
            <a:ext cx="9245600" cy="1386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562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987437" y="2699950"/>
            <a:ext cx="7242299" cy="1673099"/>
          </a:xfrm>
          <a:prstGeom prst="rect">
            <a:avLst/>
          </a:prstGeom>
          <a:noFill/>
          <a:ln>
            <a:noFill/>
          </a:ln>
        </p:spPr>
        <p:txBody>
          <a:bodyPr lIns="91425" tIns="45700" rIns="91425" bIns="45700" anchor="t" anchorCtr="0">
            <a:noAutofit/>
          </a:bodyPr>
          <a:lstStyle/>
          <a:p>
            <a:pPr lvl="0" algn="just" rtl="0">
              <a:spcBef>
                <a:spcPts val="0"/>
              </a:spcBef>
              <a:buClr>
                <a:schemeClr val="accent1"/>
              </a:buClr>
              <a:buSzPct val="25000"/>
              <a:buFont typeface="Noto Sans Symbols"/>
              <a:buNone/>
            </a:pPr>
            <a:endParaRPr sz="2000" b="0" dirty="0"/>
          </a:p>
        </p:txBody>
      </p:sp>
      <p:sp>
        <p:nvSpPr>
          <p:cNvPr id="287" name="Shape 287"/>
          <p:cNvSpPr txBox="1">
            <a:spLocks noGrp="1"/>
          </p:cNvSpPr>
          <p:nvPr>
            <p:ph type="title"/>
          </p:nvPr>
        </p:nvSpPr>
        <p:spPr>
          <a:xfrm>
            <a:off x="722312" y="152400"/>
            <a:ext cx="7772400" cy="1524000"/>
          </a:xfrm>
          <a:prstGeom prst="rect">
            <a:avLst/>
          </a:prstGeom>
          <a:noFill/>
          <a:ln>
            <a:noFill/>
          </a:ln>
        </p:spPr>
        <p:txBody>
          <a:bodyPr lIns="91425" tIns="45700" rIns="91425" bIns="45700" anchor="b" anchorCtr="0">
            <a:noAutofit/>
          </a:bodyPr>
          <a:lstStyle/>
          <a:p>
            <a:pPr marL="0" marR="0" lvl="0" indent="0" algn="ctr" rtl="0">
              <a:spcBef>
                <a:spcPts val="0"/>
              </a:spcBef>
              <a:buClr>
                <a:srgbClr val="FFFFFF"/>
              </a:buClr>
              <a:buSzPct val="25000"/>
              <a:buFont typeface="Georgia"/>
              <a:buNone/>
            </a:pPr>
            <a:r>
              <a:rPr lang="en-US" sz="4200" b="0" i="0" u="none" strike="noStrike" cap="none" dirty="0" smtClean="0">
                <a:solidFill>
                  <a:srgbClr val="FFFFFF"/>
                </a:solidFill>
                <a:latin typeface="Georgia"/>
                <a:ea typeface="Georgia"/>
                <a:cs typeface="Georgia"/>
                <a:sym typeface="Georgia"/>
              </a:rPr>
              <a:t>Sustainable Schools</a:t>
            </a:r>
            <a:endParaRPr lang="en-US" sz="4200" b="0" i="0" u="none" strike="noStrike" cap="none"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1717455416"/>
      </p:ext>
    </p:extLst>
  </p:cSld>
  <p:clrMapOvr>
    <a:masterClrMapping/>
  </p:clrMapOvr>
  <p:transition spd="slow" advClick="0" advTm="2000">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2530" name="Picture 2" descr="http://b50ym1n8ryw31pmkr4671ui1c64.wpengine.netdna-cdn.com/wp-content/blogs.dir/11/files/2012/05/DSC00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78498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23558" name="Picture 6" descr="4.7.15-JMES-Salad_Day_IMG_07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9448800" cy="944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193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194" name="Picture 2" descr="G:\NCBO\Photo GALLERY2\Education\B-WET\Schoolyard Wetlands\Construction of Ponds\AquaEcosystem Construction\DSC033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42804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147" name="Picture 3" descr="C:\Users\shannon.sprague\Documents\EES\glusti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838200"/>
            <a:ext cx="9182100" cy="12293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20701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Literacy Goal</a:t>
            </a:r>
            <a:endParaRPr lang="en-US" dirty="0"/>
          </a:p>
        </p:txBody>
      </p:sp>
      <p:sp>
        <p:nvSpPr>
          <p:cNvPr id="3" name="Content Placeholder 2"/>
          <p:cNvSpPr>
            <a:spLocks noGrp="1"/>
          </p:cNvSpPr>
          <p:nvPr>
            <p:ph sz="quarter" idx="1"/>
          </p:nvPr>
        </p:nvSpPr>
        <p:spPr>
          <a:xfrm>
            <a:off x="301752" y="1472738"/>
            <a:ext cx="8689848" cy="4156364"/>
          </a:xfrm>
        </p:spPr>
        <p:txBody>
          <a:bodyPr/>
          <a:lstStyle/>
          <a:p>
            <a:pPr marL="145733" indent="0">
              <a:buNone/>
            </a:pPr>
            <a:r>
              <a:rPr lang="en-US" sz="2800" spc="-10" dirty="0">
                <a:latin typeface="Calibri"/>
                <a:cs typeface="Calibri"/>
              </a:rPr>
              <a:t>G</a:t>
            </a:r>
            <a:r>
              <a:rPr lang="en-US" sz="2800" spc="-30" dirty="0">
                <a:latin typeface="Calibri"/>
                <a:cs typeface="Calibri"/>
              </a:rPr>
              <a:t>O</a:t>
            </a:r>
            <a:r>
              <a:rPr lang="en-US" sz="2800" dirty="0">
                <a:latin typeface="Calibri"/>
                <a:cs typeface="Calibri"/>
              </a:rPr>
              <a:t>AL:</a:t>
            </a:r>
            <a:r>
              <a:rPr lang="en-US" sz="2800" spc="15" dirty="0">
                <a:latin typeface="Calibri"/>
                <a:cs typeface="Calibri"/>
              </a:rPr>
              <a:t> </a:t>
            </a:r>
            <a:r>
              <a:rPr lang="en-US" sz="2800" spc="-5" dirty="0">
                <a:latin typeface="Calibri"/>
                <a:cs typeface="Calibri"/>
              </a:rPr>
              <a:t>En</a:t>
            </a:r>
            <a:r>
              <a:rPr lang="en-US" sz="2800" dirty="0">
                <a:latin typeface="Calibri"/>
                <a:cs typeface="Calibri"/>
              </a:rPr>
              <a:t>a</a:t>
            </a:r>
            <a:r>
              <a:rPr lang="en-US" sz="2800" spc="-5" dirty="0">
                <a:latin typeface="Calibri"/>
                <a:cs typeface="Calibri"/>
              </a:rPr>
              <a:t>b</a:t>
            </a:r>
            <a:r>
              <a:rPr lang="en-US" sz="2800" dirty="0">
                <a:latin typeface="Calibri"/>
                <a:cs typeface="Calibri"/>
              </a:rPr>
              <a:t>le </a:t>
            </a:r>
            <a:r>
              <a:rPr lang="en-US" sz="2800" spc="-20" dirty="0">
                <a:latin typeface="Calibri"/>
                <a:cs typeface="Calibri"/>
              </a:rPr>
              <a:t>s</a:t>
            </a:r>
            <a:r>
              <a:rPr lang="en-US" sz="2800" spc="-5" dirty="0">
                <a:latin typeface="Calibri"/>
                <a:cs typeface="Calibri"/>
              </a:rPr>
              <a:t>tude</a:t>
            </a:r>
            <a:r>
              <a:rPr lang="en-US" sz="2800" spc="-25" dirty="0">
                <a:latin typeface="Calibri"/>
                <a:cs typeface="Calibri"/>
              </a:rPr>
              <a:t>n</a:t>
            </a:r>
            <a:r>
              <a:rPr lang="en-US" sz="2800" spc="-5" dirty="0">
                <a:latin typeface="Calibri"/>
                <a:cs typeface="Calibri"/>
              </a:rPr>
              <a:t>t</a:t>
            </a:r>
            <a:r>
              <a:rPr lang="en-US" sz="2800" dirty="0">
                <a:latin typeface="Calibri"/>
                <a:cs typeface="Calibri"/>
              </a:rPr>
              <a:t>s</a:t>
            </a:r>
            <a:r>
              <a:rPr lang="en-US" sz="2800" spc="20" dirty="0">
                <a:latin typeface="Calibri"/>
                <a:cs typeface="Calibri"/>
              </a:rPr>
              <a:t> </a:t>
            </a:r>
            <a:r>
              <a:rPr lang="en-US" sz="2800" dirty="0">
                <a:latin typeface="Calibri"/>
                <a:cs typeface="Calibri"/>
              </a:rPr>
              <a:t>in</a:t>
            </a:r>
            <a:r>
              <a:rPr lang="en-US" sz="2800" spc="-10" dirty="0">
                <a:latin typeface="Calibri"/>
                <a:cs typeface="Calibri"/>
              </a:rPr>
              <a:t> </a:t>
            </a:r>
            <a:r>
              <a:rPr lang="en-US" sz="2800" spc="-5" dirty="0">
                <a:latin typeface="Calibri"/>
                <a:cs typeface="Calibri"/>
              </a:rPr>
              <a:t>th</a:t>
            </a:r>
            <a:r>
              <a:rPr lang="en-US" sz="2800" dirty="0">
                <a:latin typeface="Calibri"/>
                <a:cs typeface="Calibri"/>
              </a:rPr>
              <a:t>e</a:t>
            </a:r>
            <a:r>
              <a:rPr lang="en-US" sz="2800" spc="15" dirty="0">
                <a:latin typeface="Calibri"/>
                <a:cs typeface="Calibri"/>
              </a:rPr>
              <a:t> </a:t>
            </a:r>
            <a:r>
              <a:rPr lang="en-US" sz="2800" spc="-25" dirty="0">
                <a:latin typeface="Calibri"/>
                <a:cs typeface="Calibri"/>
              </a:rPr>
              <a:t>r</a:t>
            </a:r>
            <a:r>
              <a:rPr lang="en-US" sz="2800" spc="-5" dirty="0">
                <a:latin typeface="Calibri"/>
                <a:cs typeface="Calibri"/>
              </a:rPr>
              <a:t>egi</a:t>
            </a:r>
            <a:r>
              <a:rPr lang="en-US" sz="2800" spc="5" dirty="0">
                <a:latin typeface="Calibri"/>
                <a:cs typeface="Calibri"/>
              </a:rPr>
              <a:t>o</a:t>
            </a:r>
            <a:r>
              <a:rPr lang="en-US" sz="2800" dirty="0">
                <a:latin typeface="Calibri"/>
                <a:cs typeface="Calibri"/>
              </a:rPr>
              <a:t>n</a:t>
            </a:r>
            <a:r>
              <a:rPr lang="en-US" sz="2800" spc="-10" dirty="0">
                <a:latin typeface="Calibri"/>
                <a:cs typeface="Calibri"/>
              </a:rPr>
              <a:t> </a:t>
            </a:r>
            <a:r>
              <a:rPr lang="en-US" sz="2800" spc="-30" dirty="0">
                <a:latin typeface="Calibri"/>
                <a:cs typeface="Calibri"/>
              </a:rPr>
              <a:t>t</a:t>
            </a:r>
            <a:r>
              <a:rPr lang="en-US" sz="2800" dirty="0">
                <a:latin typeface="Calibri"/>
                <a:cs typeface="Calibri"/>
              </a:rPr>
              <a:t>o</a:t>
            </a:r>
            <a:r>
              <a:rPr lang="en-US" sz="2800" spc="10" dirty="0">
                <a:latin typeface="Calibri"/>
                <a:cs typeface="Calibri"/>
              </a:rPr>
              <a:t> </a:t>
            </a:r>
            <a:r>
              <a:rPr lang="en-US" sz="2800" spc="-5" dirty="0">
                <a:latin typeface="Calibri"/>
                <a:cs typeface="Calibri"/>
              </a:rPr>
              <a:t>g</a:t>
            </a:r>
            <a:r>
              <a:rPr lang="en-US" sz="2800" spc="-50" dirty="0">
                <a:latin typeface="Calibri"/>
                <a:cs typeface="Calibri"/>
              </a:rPr>
              <a:t>r</a:t>
            </a:r>
            <a:r>
              <a:rPr lang="en-US" sz="2800" dirty="0">
                <a:latin typeface="Calibri"/>
                <a:cs typeface="Calibri"/>
              </a:rPr>
              <a:t>a</a:t>
            </a:r>
            <a:r>
              <a:rPr lang="en-US" sz="2800" spc="-5" dirty="0">
                <a:latin typeface="Calibri"/>
                <a:cs typeface="Calibri"/>
              </a:rPr>
              <a:t>du</a:t>
            </a:r>
            <a:r>
              <a:rPr lang="en-US" sz="2800" spc="-20" dirty="0">
                <a:latin typeface="Calibri"/>
                <a:cs typeface="Calibri"/>
              </a:rPr>
              <a:t>a</a:t>
            </a:r>
            <a:r>
              <a:rPr lang="en-US" sz="2800" spc="-30" dirty="0">
                <a:latin typeface="Calibri"/>
                <a:cs typeface="Calibri"/>
              </a:rPr>
              <a:t>t</a:t>
            </a:r>
            <a:r>
              <a:rPr lang="en-US" sz="2800" dirty="0">
                <a:latin typeface="Calibri"/>
                <a:cs typeface="Calibri"/>
              </a:rPr>
              <a:t>e wi</a:t>
            </a:r>
            <a:r>
              <a:rPr lang="en-US" sz="2800" spc="-5" dirty="0">
                <a:latin typeface="Calibri"/>
                <a:cs typeface="Calibri"/>
              </a:rPr>
              <a:t>t</a:t>
            </a:r>
            <a:r>
              <a:rPr lang="en-US" sz="2800" dirty="0">
                <a:latin typeface="Calibri"/>
                <a:cs typeface="Calibri"/>
              </a:rPr>
              <a:t>h </a:t>
            </a:r>
            <a:r>
              <a:rPr lang="en-US" sz="2800" spc="-5" dirty="0">
                <a:latin typeface="Calibri"/>
                <a:cs typeface="Calibri"/>
              </a:rPr>
              <a:t>th</a:t>
            </a:r>
            <a:r>
              <a:rPr lang="en-US" sz="2800" dirty="0">
                <a:latin typeface="Calibri"/>
                <a:cs typeface="Calibri"/>
              </a:rPr>
              <a:t>e</a:t>
            </a:r>
            <a:r>
              <a:rPr lang="en-US" sz="2800" spc="15" dirty="0">
                <a:latin typeface="Calibri"/>
                <a:cs typeface="Calibri"/>
              </a:rPr>
              <a:t> </a:t>
            </a:r>
            <a:r>
              <a:rPr lang="en-US" sz="2800" spc="-5" dirty="0">
                <a:latin typeface="Calibri"/>
                <a:cs typeface="Calibri"/>
              </a:rPr>
              <a:t>kn</a:t>
            </a:r>
            <a:r>
              <a:rPr lang="en-US" sz="2800" spc="-10" dirty="0">
                <a:latin typeface="Calibri"/>
                <a:cs typeface="Calibri"/>
              </a:rPr>
              <a:t>o</a:t>
            </a:r>
            <a:r>
              <a:rPr lang="en-US" sz="2800" dirty="0">
                <a:latin typeface="Calibri"/>
                <a:cs typeface="Calibri"/>
              </a:rPr>
              <a:t>wl</a:t>
            </a:r>
            <a:r>
              <a:rPr lang="en-US" sz="2800" spc="-5" dirty="0">
                <a:latin typeface="Calibri"/>
                <a:cs typeface="Calibri"/>
              </a:rPr>
              <a:t>ed</a:t>
            </a:r>
            <a:r>
              <a:rPr lang="en-US" sz="2800" spc="-30" dirty="0">
                <a:latin typeface="Calibri"/>
                <a:cs typeface="Calibri"/>
              </a:rPr>
              <a:t>g</a:t>
            </a:r>
            <a:r>
              <a:rPr lang="en-US" sz="2800" dirty="0">
                <a:latin typeface="Calibri"/>
                <a:cs typeface="Calibri"/>
              </a:rPr>
              <a:t>e a</a:t>
            </a:r>
            <a:r>
              <a:rPr lang="en-US" sz="2800" spc="-5" dirty="0">
                <a:latin typeface="Calibri"/>
                <a:cs typeface="Calibri"/>
              </a:rPr>
              <a:t>n</a:t>
            </a:r>
            <a:r>
              <a:rPr lang="en-US" sz="2800" dirty="0">
                <a:latin typeface="Calibri"/>
                <a:cs typeface="Calibri"/>
              </a:rPr>
              <a:t>d</a:t>
            </a:r>
            <a:r>
              <a:rPr lang="en-US" sz="2800" spc="-10" dirty="0">
                <a:latin typeface="Calibri"/>
                <a:cs typeface="Calibri"/>
              </a:rPr>
              <a:t> </a:t>
            </a:r>
            <a:r>
              <a:rPr lang="en-US" sz="2800" spc="5" dirty="0">
                <a:latin typeface="Calibri"/>
                <a:cs typeface="Calibri"/>
              </a:rPr>
              <a:t>s</a:t>
            </a:r>
            <a:r>
              <a:rPr lang="en-US" sz="2800" spc="-5" dirty="0">
                <a:latin typeface="Calibri"/>
                <a:cs typeface="Calibri"/>
              </a:rPr>
              <a:t>kill</a:t>
            </a:r>
            <a:r>
              <a:rPr lang="en-US" sz="2800" dirty="0">
                <a:latin typeface="Calibri"/>
                <a:cs typeface="Calibri"/>
              </a:rPr>
              <a:t>s </a:t>
            </a:r>
            <a:r>
              <a:rPr lang="en-US" sz="2800" spc="-30" dirty="0">
                <a:latin typeface="Calibri"/>
                <a:cs typeface="Calibri"/>
              </a:rPr>
              <a:t>t</a:t>
            </a:r>
            <a:r>
              <a:rPr lang="en-US" sz="2800" dirty="0">
                <a:latin typeface="Calibri"/>
                <a:cs typeface="Calibri"/>
              </a:rPr>
              <a:t>o</a:t>
            </a:r>
            <a:r>
              <a:rPr lang="en-US" sz="2800" spc="10" dirty="0">
                <a:latin typeface="Calibri"/>
                <a:cs typeface="Calibri"/>
              </a:rPr>
              <a:t> </a:t>
            </a:r>
            <a:r>
              <a:rPr lang="en-US" sz="2800" dirty="0">
                <a:latin typeface="Calibri"/>
                <a:cs typeface="Calibri"/>
              </a:rPr>
              <a:t>a</a:t>
            </a:r>
            <a:r>
              <a:rPr lang="en-US" sz="2800" spc="-5" dirty="0">
                <a:latin typeface="Calibri"/>
                <a:cs typeface="Calibri"/>
              </a:rPr>
              <a:t>c</a:t>
            </a:r>
            <a:r>
              <a:rPr lang="en-US" sz="2800" dirty="0">
                <a:latin typeface="Calibri"/>
                <a:cs typeface="Calibri"/>
              </a:rPr>
              <a:t>t </a:t>
            </a:r>
            <a:r>
              <a:rPr lang="en-US" sz="2800" spc="-25" dirty="0">
                <a:latin typeface="Calibri"/>
                <a:cs typeface="Calibri"/>
              </a:rPr>
              <a:t>r</a:t>
            </a:r>
            <a:r>
              <a:rPr lang="en-US" sz="2800" spc="-5" dirty="0">
                <a:latin typeface="Calibri"/>
                <a:cs typeface="Calibri"/>
              </a:rPr>
              <a:t>e</a:t>
            </a:r>
            <a:r>
              <a:rPr lang="en-US" sz="2800" spc="5" dirty="0">
                <a:latin typeface="Calibri"/>
                <a:cs typeface="Calibri"/>
              </a:rPr>
              <a:t>s</a:t>
            </a:r>
            <a:r>
              <a:rPr lang="en-US" sz="2800" spc="-5" dirty="0">
                <a:latin typeface="Calibri"/>
                <a:cs typeface="Calibri"/>
              </a:rPr>
              <a:t>p</a:t>
            </a:r>
            <a:r>
              <a:rPr lang="en-US" sz="2800" spc="5" dirty="0">
                <a:latin typeface="Calibri"/>
                <a:cs typeface="Calibri"/>
              </a:rPr>
              <a:t>o</a:t>
            </a:r>
            <a:r>
              <a:rPr lang="en-US" sz="2800" spc="-5" dirty="0">
                <a:latin typeface="Calibri"/>
                <a:cs typeface="Calibri"/>
              </a:rPr>
              <a:t>n</a:t>
            </a:r>
            <a:r>
              <a:rPr lang="en-US" sz="2800" spc="5" dirty="0">
                <a:latin typeface="Calibri"/>
                <a:cs typeface="Calibri"/>
              </a:rPr>
              <a:t>s</a:t>
            </a:r>
            <a:r>
              <a:rPr lang="en-US" sz="2800" spc="-5" dirty="0">
                <a:latin typeface="Calibri"/>
                <a:cs typeface="Calibri"/>
              </a:rPr>
              <a:t>ibl</a:t>
            </a:r>
            <a:r>
              <a:rPr lang="en-US" sz="2800" dirty="0">
                <a:latin typeface="Calibri"/>
                <a:cs typeface="Calibri"/>
              </a:rPr>
              <a:t>y</a:t>
            </a:r>
            <a:r>
              <a:rPr lang="en-US" sz="2800" spc="-15" dirty="0">
                <a:latin typeface="Calibri"/>
                <a:cs typeface="Calibri"/>
              </a:rPr>
              <a:t> </a:t>
            </a:r>
            <a:r>
              <a:rPr lang="en-US" sz="2800" spc="-30" dirty="0">
                <a:latin typeface="Calibri"/>
                <a:cs typeface="Calibri"/>
              </a:rPr>
              <a:t>t</a:t>
            </a:r>
            <a:r>
              <a:rPr lang="en-US" sz="2800" dirty="0">
                <a:latin typeface="Calibri"/>
                <a:cs typeface="Calibri"/>
              </a:rPr>
              <a:t>o</a:t>
            </a:r>
            <a:r>
              <a:rPr lang="en-US" sz="2800" spc="10" dirty="0">
                <a:latin typeface="Calibri"/>
                <a:cs typeface="Calibri"/>
              </a:rPr>
              <a:t> </a:t>
            </a:r>
            <a:r>
              <a:rPr lang="en-US" sz="2800" spc="-5" dirty="0">
                <a:latin typeface="Calibri"/>
                <a:cs typeface="Calibri"/>
              </a:rPr>
              <a:t>p</a:t>
            </a:r>
            <a:r>
              <a:rPr lang="en-US" sz="2800" spc="-35" dirty="0">
                <a:latin typeface="Calibri"/>
                <a:cs typeface="Calibri"/>
              </a:rPr>
              <a:t>r</a:t>
            </a:r>
            <a:r>
              <a:rPr lang="en-US" sz="2800" spc="5" dirty="0">
                <a:latin typeface="Calibri"/>
                <a:cs typeface="Calibri"/>
              </a:rPr>
              <a:t>o</a:t>
            </a:r>
            <a:r>
              <a:rPr lang="en-US" sz="2800" spc="-30" dirty="0">
                <a:latin typeface="Calibri"/>
                <a:cs typeface="Calibri"/>
              </a:rPr>
              <a:t>t</a:t>
            </a:r>
            <a:r>
              <a:rPr lang="en-US" sz="2800" spc="-5" dirty="0">
                <a:latin typeface="Calibri"/>
                <a:cs typeface="Calibri"/>
              </a:rPr>
              <a:t>ec</a:t>
            </a:r>
            <a:r>
              <a:rPr lang="en-US" sz="2800" dirty="0">
                <a:latin typeface="Calibri"/>
                <a:cs typeface="Calibri"/>
              </a:rPr>
              <a:t>t</a:t>
            </a:r>
            <a:r>
              <a:rPr lang="en-US" sz="2800" spc="15" dirty="0">
                <a:latin typeface="Calibri"/>
                <a:cs typeface="Calibri"/>
              </a:rPr>
              <a:t> </a:t>
            </a:r>
            <a:r>
              <a:rPr lang="en-US" sz="2800" dirty="0">
                <a:latin typeface="Calibri"/>
                <a:cs typeface="Calibri"/>
              </a:rPr>
              <a:t>a</a:t>
            </a:r>
            <a:r>
              <a:rPr lang="en-US" sz="2800" spc="-5" dirty="0">
                <a:latin typeface="Calibri"/>
                <a:cs typeface="Calibri"/>
              </a:rPr>
              <a:t>n</a:t>
            </a:r>
            <a:r>
              <a:rPr lang="en-US" sz="2800" dirty="0">
                <a:latin typeface="Calibri"/>
                <a:cs typeface="Calibri"/>
              </a:rPr>
              <a:t>d</a:t>
            </a:r>
            <a:r>
              <a:rPr lang="en-US" sz="2800" spc="-20" dirty="0">
                <a:latin typeface="Calibri"/>
                <a:cs typeface="Calibri"/>
              </a:rPr>
              <a:t> </a:t>
            </a:r>
            <a:r>
              <a:rPr lang="en-US" sz="2800" spc="-25" dirty="0">
                <a:latin typeface="Calibri"/>
                <a:cs typeface="Calibri"/>
              </a:rPr>
              <a:t>r</a:t>
            </a:r>
            <a:r>
              <a:rPr lang="en-US" sz="2800" spc="-5" dirty="0">
                <a:latin typeface="Calibri"/>
                <a:cs typeface="Calibri"/>
              </a:rPr>
              <a:t>e</a:t>
            </a:r>
            <a:r>
              <a:rPr lang="en-US" sz="2800" spc="-20" dirty="0">
                <a:latin typeface="Calibri"/>
                <a:cs typeface="Calibri"/>
              </a:rPr>
              <a:t>s</a:t>
            </a:r>
            <a:r>
              <a:rPr lang="en-US" sz="2800" spc="-30" dirty="0">
                <a:latin typeface="Calibri"/>
                <a:cs typeface="Calibri"/>
              </a:rPr>
              <a:t>t</a:t>
            </a:r>
            <a:r>
              <a:rPr lang="en-US" sz="2800" spc="5" dirty="0">
                <a:latin typeface="Calibri"/>
                <a:cs typeface="Calibri"/>
              </a:rPr>
              <a:t>o</a:t>
            </a:r>
            <a:r>
              <a:rPr lang="en-US" sz="2800" spc="-25" dirty="0">
                <a:latin typeface="Calibri"/>
                <a:cs typeface="Calibri"/>
              </a:rPr>
              <a:t>r</a:t>
            </a:r>
            <a:r>
              <a:rPr lang="en-US" sz="2800" dirty="0">
                <a:latin typeface="Calibri"/>
                <a:cs typeface="Calibri"/>
              </a:rPr>
              <a:t>e</a:t>
            </a:r>
            <a:r>
              <a:rPr lang="en-US" sz="2800" spc="5" dirty="0">
                <a:latin typeface="Calibri"/>
                <a:cs typeface="Calibri"/>
              </a:rPr>
              <a:t> </a:t>
            </a:r>
            <a:r>
              <a:rPr lang="en-US" sz="2800" spc="-5" dirty="0">
                <a:latin typeface="Calibri"/>
                <a:cs typeface="Calibri"/>
              </a:rPr>
              <a:t>the</a:t>
            </a:r>
            <a:r>
              <a:rPr lang="en-US" sz="2800" dirty="0">
                <a:latin typeface="Calibri"/>
                <a:cs typeface="Calibri"/>
              </a:rPr>
              <a:t>ir</a:t>
            </a:r>
            <a:r>
              <a:rPr lang="en-US" sz="2800" spc="5" dirty="0">
                <a:latin typeface="Calibri"/>
                <a:cs typeface="Calibri"/>
              </a:rPr>
              <a:t> </a:t>
            </a:r>
            <a:r>
              <a:rPr lang="en-US" sz="2800" spc="-5" dirty="0">
                <a:latin typeface="Calibri"/>
                <a:cs typeface="Calibri"/>
              </a:rPr>
              <a:t>l</a:t>
            </a:r>
            <a:r>
              <a:rPr lang="en-US" sz="2800" spc="5" dirty="0">
                <a:latin typeface="Calibri"/>
                <a:cs typeface="Calibri"/>
              </a:rPr>
              <a:t>o</a:t>
            </a:r>
            <a:r>
              <a:rPr lang="en-US" sz="2800" spc="-30" dirty="0">
                <a:latin typeface="Calibri"/>
                <a:cs typeface="Calibri"/>
              </a:rPr>
              <a:t>c</a:t>
            </a:r>
            <a:r>
              <a:rPr lang="en-US" sz="2800" dirty="0">
                <a:latin typeface="Calibri"/>
                <a:cs typeface="Calibri"/>
              </a:rPr>
              <a:t>al </a:t>
            </a:r>
            <a:r>
              <a:rPr lang="en-US" sz="2800" spc="-25" dirty="0" smtClean="0">
                <a:latin typeface="Calibri"/>
                <a:cs typeface="Calibri"/>
              </a:rPr>
              <a:t>w</a:t>
            </a:r>
            <a:r>
              <a:rPr lang="en-US" sz="2800" spc="-20" dirty="0" smtClean="0">
                <a:latin typeface="Calibri"/>
                <a:cs typeface="Calibri"/>
              </a:rPr>
              <a:t>a</a:t>
            </a:r>
            <a:r>
              <a:rPr lang="en-US" sz="2800" spc="-30" dirty="0" smtClean="0">
                <a:latin typeface="Calibri"/>
                <a:cs typeface="Calibri"/>
              </a:rPr>
              <a:t>t</a:t>
            </a:r>
            <a:r>
              <a:rPr lang="en-US" sz="2800" spc="-5" dirty="0" smtClean="0">
                <a:latin typeface="Calibri"/>
                <a:cs typeface="Calibri"/>
              </a:rPr>
              <a:t>e</a:t>
            </a:r>
            <a:r>
              <a:rPr lang="en-US" sz="2800" spc="-35" dirty="0" smtClean="0">
                <a:latin typeface="Calibri"/>
                <a:cs typeface="Calibri"/>
              </a:rPr>
              <a:t>r</a:t>
            </a:r>
            <a:r>
              <a:rPr lang="en-US" sz="2800" spc="5" dirty="0" smtClean="0">
                <a:latin typeface="Calibri"/>
                <a:cs typeface="Calibri"/>
              </a:rPr>
              <a:t>s</a:t>
            </a:r>
            <a:r>
              <a:rPr lang="en-US" sz="2800" spc="-5" dirty="0" smtClean="0">
                <a:latin typeface="Calibri"/>
                <a:cs typeface="Calibri"/>
              </a:rPr>
              <a:t>he</a:t>
            </a:r>
            <a:r>
              <a:rPr lang="en-US" sz="2800" dirty="0" smtClean="0">
                <a:latin typeface="Calibri"/>
                <a:cs typeface="Calibri"/>
              </a:rPr>
              <a:t>d</a:t>
            </a:r>
          </a:p>
          <a:p>
            <a:endParaRPr lang="en-US" sz="2800" dirty="0" smtClean="0">
              <a:latin typeface="Calibri"/>
              <a:cs typeface="Calibri"/>
            </a:endParaRPr>
          </a:p>
          <a:p>
            <a:pPr marL="145733" indent="0">
              <a:buNone/>
            </a:pPr>
            <a:r>
              <a:rPr lang="en-US" sz="2800" dirty="0" smtClean="0">
                <a:latin typeface="Calibri"/>
                <a:cs typeface="Calibri"/>
              </a:rPr>
              <a:t>OUTCOMES:</a:t>
            </a:r>
          </a:p>
          <a:p>
            <a:pPr lvl="1"/>
            <a:r>
              <a:rPr lang="en-US" sz="2300" dirty="0" smtClean="0">
                <a:solidFill>
                  <a:schemeClr val="bg2">
                    <a:lumMod val="50000"/>
                  </a:schemeClr>
                </a:solidFill>
                <a:latin typeface="Calibri"/>
                <a:cs typeface="Calibri"/>
              </a:rPr>
              <a:t>Student MWEEs</a:t>
            </a:r>
          </a:p>
          <a:p>
            <a:pPr lvl="1"/>
            <a:r>
              <a:rPr lang="en-US" sz="2300" dirty="0" smtClean="0">
                <a:solidFill>
                  <a:schemeClr val="bg2">
                    <a:lumMod val="50000"/>
                  </a:schemeClr>
                </a:solidFill>
                <a:latin typeface="Calibri"/>
                <a:cs typeface="Calibri"/>
              </a:rPr>
              <a:t>Sustainable Schools</a:t>
            </a:r>
          </a:p>
          <a:p>
            <a:pPr lvl="1"/>
            <a:r>
              <a:rPr lang="en-US" sz="2300" dirty="0" smtClean="0">
                <a:solidFill>
                  <a:schemeClr val="bg2">
                    <a:lumMod val="50000"/>
                  </a:schemeClr>
                </a:solidFill>
                <a:latin typeface="Calibri"/>
                <a:cs typeface="Calibri"/>
              </a:rPr>
              <a:t>Policy &amp; Metrics</a:t>
            </a:r>
            <a:endParaRPr lang="en-US" dirty="0">
              <a:solidFill>
                <a:schemeClr val="bg2">
                  <a:lumMod val="50000"/>
                </a:schemeClr>
              </a:solidFill>
            </a:endParaRPr>
          </a:p>
        </p:txBody>
      </p:sp>
      <p:pic>
        <p:nvPicPr>
          <p:cNvPr id="6" name="Shape 96"/>
          <p:cNvPicPr preferRelativeResize="0"/>
          <p:nvPr/>
        </p:nvPicPr>
        <p:blipFill>
          <a:blip r:embed="rId3" cstate="print"/>
          <a:stretch>
            <a:fillRect/>
          </a:stretch>
        </p:blipFill>
        <p:spPr>
          <a:xfrm>
            <a:off x="762000" y="228600"/>
            <a:ext cx="914400" cy="992373"/>
          </a:xfrm>
          <a:prstGeom prst="rect">
            <a:avLst/>
          </a:prstGeom>
          <a:noFill/>
          <a:ln>
            <a:noFill/>
          </a:ln>
        </p:spPr>
      </p:pic>
      <p:pic>
        <p:nvPicPr>
          <p:cNvPr id="7" name="image20.jpeg" descr="14259736190_6a5a794939_b.jpg"/>
          <p:cNvPicPr>
            <a:picLocks noChangeAspect="1"/>
          </p:cNvPicPr>
          <p:nvPr/>
        </p:nvPicPr>
        <p:blipFill rotWithShape="1">
          <a:blip r:embed="rId4" cstate="print">
            <a:extLst/>
          </a:blip>
          <a:srcRect l="13792" t="7172" r="3449" b="7855"/>
          <a:stretch/>
        </p:blipFill>
        <p:spPr>
          <a:xfrm>
            <a:off x="3986971" y="2971800"/>
            <a:ext cx="5004629" cy="3429000"/>
          </a:xfrm>
          <a:prstGeom prst="rect">
            <a:avLst/>
          </a:prstGeom>
          <a:ln w="12700">
            <a:miter lim="400000"/>
          </a:ln>
        </p:spPr>
      </p:pic>
    </p:spTree>
    <p:extLst>
      <p:ext uri="{BB962C8B-B14F-4D97-AF65-F5344CB8AC3E}">
        <p14:creationId xmlns:p14="http://schemas.microsoft.com/office/powerpoint/2010/main" val="1348077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301752" y="1600200"/>
            <a:ext cx="8503920" cy="4572000"/>
          </a:xfrm>
        </p:spPr>
        <p:txBody>
          <a:bodyPr/>
          <a:lstStyle/>
          <a:p>
            <a:pPr marL="406400" indent="-311150"/>
            <a:endParaRPr lang="en-US" dirty="0" smtClean="0"/>
          </a:p>
        </p:txBody>
      </p:sp>
      <p:pic>
        <p:nvPicPr>
          <p:cNvPr id="5122" name="Picture 2" descr="C:\Users\shannon.sprague\Documents\EES\compos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472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009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&amp; Metrics</a:t>
            </a:r>
            <a:endParaRPr lang="en-US" dirty="0"/>
          </a:p>
        </p:txBody>
      </p:sp>
      <p:sp>
        <p:nvSpPr>
          <p:cNvPr id="3" name="Text Placeholder 2"/>
          <p:cNvSpPr>
            <a:spLocks noGrp="1"/>
          </p:cNvSpPr>
          <p:nvPr>
            <p:ph type="body" idx="1"/>
          </p:nvPr>
        </p:nvSpPr>
        <p:spPr/>
        <p:txBody>
          <a:bodyPr/>
          <a:lstStyle/>
          <a:p>
            <a:pPr marL="406400" indent="-311150"/>
            <a:r>
              <a:rPr lang="en-US" dirty="0" smtClean="0"/>
              <a:t>School system level implementation is extremely important</a:t>
            </a:r>
            <a:endParaRPr lang="en-US" dirty="0"/>
          </a:p>
          <a:p>
            <a:pPr marL="406400" indent="-311150">
              <a:defRPr/>
            </a:pPr>
            <a:r>
              <a:rPr lang="en-US" dirty="0" smtClean="0"/>
              <a:t>Environmental Literacy Indicator Tool (ELIT) collected baseline data for 2014-2015 school year</a:t>
            </a:r>
          </a:p>
          <a:p>
            <a:pPr marL="406400" indent="-311150">
              <a:defRPr/>
            </a:pPr>
            <a:r>
              <a:rPr lang="en-US" dirty="0" smtClean="0"/>
              <a:t>ELIT measured</a:t>
            </a:r>
            <a:r>
              <a:rPr lang="en-US" dirty="0"/>
              <a:t>:</a:t>
            </a:r>
          </a:p>
          <a:p>
            <a:pPr marL="788670" lvl="1" indent="-514350">
              <a:buFont typeface="Wingdings" pitchFamily="2" charset="2"/>
              <a:buAutoNum type="arabicPeriod"/>
              <a:defRPr/>
            </a:pPr>
            <a:r>
              <a:rPr lang="en-US" dirty="0"/>
              <a:t>Degree of preparedness to </a:t>
            </a:r>
            <a:r>
              <a:rPr lang="en-US" dirty="0" smtClean="0"/>
              <a:t>provide Environmental Literacy programming</a:t>
            </a:r>
          </a:p>
          <a:p>
            <a:pPr marL="788670" lvl="1" indent="-514350">
              <a:buFont typeface="Wingdings" pitchFamily="2" charset="2"/>
              <a:buAutoNum type="arabicPeriod"/>
              <a:defRPr/>
            </a:pPr>
            <a:r>
              <a:rPr lang="en-US" dirty="0" smtClean="0"/>
              <a:t>Extent </a:t>
            </a:r>
            <a:r>
              <a:rPr lang="en-US" dirty="0"/>
              <a:t>to which </a:t>
            </a:r>
            <a:r>
              <a:rPr lang="en-US" dirty="0" smtClean="0"/>
              <a:t>MWEEs </a:t>
            </a:r>
            <a:r>
              <a:rPr lang="en-US" dirty="0"/>
              <a:t>are </a:t>
            </a:r>
            <a:r>
              <a:rPr lang="en-US" dirty="0" smtClean="0"/>
              <a:t>being provided </a:t>
            </a:r>
            <a:r>
              <a:rPr lang="en-US" dirty="0"/>
              <a:t>to students</a:t>
            </a:r>
          </a:p>
          <a:p>
            <a:pPr marL="788670" lvl="1" indent="-514350">
              <a:buFont typeface="Wingdings" pitchFamily="2" charset="2"/>
              <a:buAutoNum type="arabicPeriod"/>
              <a:defRPr/>
            </a:pPr>
            <a:r>
              <a:rPr lang="en-US" dirty="0" smtClean="0"/>
              <a:t>Number of </a:t>
            </a:r>
            <a:r>
              <a:rPr lang="en-US" dirty="0"/>
              <a:t>sustainable </a:t>
            </a:r>
            <a:r>
              <a:rPr lang="en-US" dirty="0" smtClean="0"/>
              <a:t>schools </a:t>
            </a:r>
            <a:endParaRPr lang="en-US" dirty="0"/>
          </a:p>
        </p:txBody>
      </p:sp>
    </p:spTree>
    <p:extLst>
      <p:ext uri="{BB962C8B-B14F-4D97-AF65-F5344CB8AC3E}">
        <p14:creationId xmlns:p14="http://schemas.microsoft.com/office/powerpoint/2010/main" val="22621199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ELIT results</a:t>
            </a:r>
            <a:endParaRPr lang="en-US" dirty="0"/>
          </a:p>
        </p:txBody>
      </p:sp>
      <p:sp>
        <p:nvSpPr>
          <p:cNvPr id="3" name="Text Placeholder 2"/>
          <p:cNvSpPr>
            <a:spLocks noGrp="1"/>
          </p:cNvSpPr>
          <p:nvPr>
            <p:ph type="body" idx="1"/>
          </p:nvPr>
        </p:nvSpPr>
        <p:spPr>
          <a:xfrm>
            <a:off x="301752" y="1485900"/>
            <a:ext cx="8503920" cy="4572000"/>
          </a:xfrm>
        </p:spPr>
        <p:txBody>
          <a:bodyPr/>
          <a:lstStyle/>
          <a:p>
            <a:pPr marL="406400" indent="-311150">
              <a:spcBef>
                <a:spcPts val="1200"/>
              </a:spcBef>
            </a:pPr>
            <a:r>
              <a:rPr lang="en-US" dirty="0" smtClean="0"/>
              <a:t>51% of school systems are well prepared or somewhat prepared to implement environmental education</a:t>
            </a:r>
          </a:p>
          <a:p>
            <a:pPr marL="406400" indent="-311150">
              <a:spcBef>
                <a:spcPts val="1200"/>
              </a:spcBef>
            </a:pPr>
            <a:r>
              <a:rPr lang="en-US" dirty="0" smtClean="0"/>
              <a:t>68% of school divisions offer MWEEs for at least some elementary students (29% reach all) </a:t>
            </a:r>
          </a:p>
          <a:p>
            <a:pPr marL="406400" indent="-311150">
              <a:spcBef>
                <a:spcPts val="1200"/>
              </a:spcBef>
            </a:pPr>
            <a:r>
              <a:rPr lang="en-US" dirty="0" smtClean="0"/>
              <a:t>74% of </a:t>
            </a:r>
            <a:r>
              <a:rPr lang="en-US" dirty="0"/>
              <a:t>school divisions offer MWEEs for at least some </a:t>
            </a:r>
            <a:r>
              <a:rPr lang="en-US" dirty="0" smtClean="0"/>
              <a:t>middle school students (</a:t>
            </a:r>
            <a:r>
              <a:rPr lang="en-US" dirty="0"/>
              <a:t>33</a:t>
            </a:r>
            <a:r>
              <a:rPr lang="en-US" dirty="0" smtClean="0"/>
              <a:t>% reach all)</a:t>
            </a:r>
          </a:p>
          <a:p>
            <a:pPr marL="406400" indent="-311150">
              <a:spcBef>
                <a:spcPts val="1200"/>
              </a:spcBef>
            </a:pPr>
            <a:r>
              <a:rPr lang="en-US" dirty="0"/>
              <a:t>69% offer </a:t>
            </a:r>
            <a:r>
              <a:rPr lang="en-US" dirty="0" smtClean="0"/>
              <a:t>of school systems offer MWEEs for at least some high school students (</a:t>
            </a:r>
            <a:r>
              <a:rPr lang="en-US" dirty="0"/>
              <a:t>26% </a:t>
            </a:r>
            <a:r>
              <a:rPr lang="en-US" dirty="0" smtClean="0"/>
              <a:t>reach all)</a:t>
            </a:r>
          </a:p>
          <a:p>
            <a:pPr marL="406400" indent="-311150">
              <a:spcBef>
                <a:spcPts val="1200"/>
              </a:spcBef>
            </a:pPr>
            <a:r>
              <a:rPr lang="en-US" dirty="0" smtClean="0"/>
              <a:t>709 schools have a sustainable schools certification</a:t>
            </a:r>
          </a:p>
          <a:p>
            <a:pPr marL="406400" indent="-311150">
              <a:spcBef>
                <a:spcPts val="1200"/>
              </a:spcBef>
            </a:pPr>
            <a:endParaRPr lang="en-US" dirty="0"/>
          </a:p>
        </p:txBody>
      </p:sp>
    </p:spTree>
    <p:extLst>
      <p:ext uri="{BB962C8B-B14F-4D97-AF65-F5344CB8AC3E}">
        <p14:creationId xmlns:p14="http://schemas.microsoft.com/office/powerpoint/2010/main" val="14140289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11" t="26991" r="72841" b="21875"/>
          <a:stretch/>
        </p:blipFill>
        <p:spPr bwMode="auto">
          <a:xfrm>
            <a:off x="4953000" y="1676400"/>
            <a:ext cx="28088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Increasing Capacity</a:t>
            </a:r>
            <a:endParaRPr lang="en-US" dirty="0"/>
          </a:p>
        </p:txBody>
      </p:sp>
      <p:sp>
        <p:nvSpPr>
          <p:cNvPr id="3" name="Text Placeholder 2"/>
          <p:cNvSpPr>
            <a:spLocks noGrp="1"/>
          </p:cNvSpPr>
          <p:nvPr>
            <p:ph type="body" idx="1"/>
          </p:nvPr>
        </p:nvSpPr>
        <p:spPr>
          <a:xfrm>
            <a:off x="301752" y="1371600"/>
            <a:ext cx="8503920" cy="4572000"/>
          </a:xfrm>
        </p:spPr>
        <p:txBody>
          <a:bodyPr/>
          <a:lstStyle/>
          <a:p>
            <a:r>
              <a:rPr lang="en-US" sz="2400" dirty="0" smtClean="0"/>
              <a:t>School districts are </a:t>
            </a:r>
            <a:br>
              <a:rPr lang="en-US" sz="2400" dirty="0" smtClean="0"/>
            </a:br>
            <a:r>
              <a:rPr lang="en-US" sz="2400" dirty="0" smtClean="0"/>
              <a:t>embracing </a:t>
            </a:r>
            <a:r>
              <a:rPr lang="en-US" sz="2400" dirty="0"/>
              <a:t>e</a:t>
            </a:r>
            <a:r>
              <a:rPr lang="en-US" sz="2400" dirty="0" smtClean="0"/>
              <a:t>nvironmental </a:t>
            </a:r>
            <a:br>
              <a:rPr lang="en-US" sz="2400" dirty="0" smtClean="0"/>
            </a:br>
            <a:r>
              <a:rPr lang="en-US" sz="2400" dirty="0" smtClean="0"/>
              <a:t>literacy &amp; sustainability to </a:t>
            </a:r>
            <a:br>
              <a:rPr lang="en-US" sz="2400" dirty="0" smtClean="0"/>
            </a:br>
            <a:r>
              <a:rPr lang="en-US" sz="2400" dirty="0" smtClean="0"/>
              <a:t>engage learners and save </a:t>
            </a:r>
            <a:br>
              <a:rPr lang="en-US" sz="2400" dirty="0" smtClean="0"/>
            </a:br>
            <a:r>
              <a:rPr lang="en-US" sz="2400" dirty="0" smtClean="0"/>
              <a:t>$$</a:t>
            </a:r>
          </a:p>
          <a:p>
            <a:endParaRPr lang="en-US" sz="2400" dirty="0"/>
          </a:p>
          <a:p>
            <a:r>
              <a:rPr lang="en-US" sz="2400" dirty="0" smtClean="0"/>
              <a:t>Funding is available to </a:t>
            </a:r>
            <a:br>
              <a:rPr lang="en-US" sz="2400" dirty="0" smtClean="0"/>
            </a:br>
            <a:r>
              <a:rPr lang="en-US" sz="2400" dirty="0" smtClean="0"/>
              <a:t>develop programs:</a:t>
            </a:r>
          </a:p>
          <a:p>
            <a:pPr lvl="1"/>
            <a:r>
              <a:rPr lang="en-US" sz="2000" dirty="0" smtClean="0"/>
              <a:t>NOAA B-WET</a:t>
            </a:r>
          </a:p>
          <a:p>
            <a:pPr lvl="1"/>
            <a:r>
              <a:rPr lang="en-US" sz="2000" dirty="0" smtClean="0"/>
              <a:t>Chesapeake Bay Trust</a:t>
            </a:r>
          </a:p>
          <a:p>
            <a:pPr lvl="1"/>
            <a:r>
              <a:rPr lang="en-US" sz="2000" dirty="0" smtClean="0"/>
              <a:t>EPA EE grants</a:t>
            </a:r>
          </a:p>
          <a:p>
            <a:pPr lvl="1"/>
            <a:r>
              <a:rPr lang="en-US" sz="2000" dirty="0" smtClean="0"/>
              <a:t>NSF grants</a:t>
            </a:r>
          </a:p>
          <a:p>
            <a:pPr lvl="1"/>
            <a:r>
              <a:rPr lang="en-US" sz="2000" dirty="0" smtClean="0"/>
              <a:t>State grants</a:t>
            </a:r>
            <a:endParaRPr lang="en-US" sz="2000"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895" t="17188" r="33053" b="4686"/>
          <a:stretch/>
        </p:blipFill>
        <p:spPr bwMode="auto">
          <a:xfrm>
            <a:off x="5410200" y="1981200"/>
            <a:ext cx="28670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3602" t="15625" r="32595" b="6250"/>
          <a:stretch/>
        </p:blipFill>
        <p:spPr bwMode="auto">
          <a:xfrm>
            <a:off x="5907088" y="2286000"/>
            <a:ext cx="2932112"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29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250"/>
                                  </p:stCondLst>
                                  <p:childTnLst>
                                    <p:set>
                                      <p:cBhvr>
                                        <p:cTn id="9" dur="1" fill="hold">
                                          <p:stCondLst>
                                            <p:cond delay="9"/>
                                          </p:stCondLst>
                                        </p:cTn>
                                        <p:tgtEl>
                                          <p:spTgt spid="4098"/>
                                        </p:tgtEl>
                                        <p:attrNameLst>
                                          <p:attrName>style.visibility</p:attrName>
                                        </p:attrNameLst>
                                      </p:cBhvr>
                                      <p:to>
                                        <p:strVal val="visible"/>
                                      </p:to>
                                    </p:set>
                                  </p:childTnLst>
                                </p:cTn>
                              </p:par>
                            </p:childTnLst>
                          </p:cTn>
                        </p:par>
                        <p:par>
                          <p:cTn id="10" fill="hold">
                            <p:stCondLst>
                              <p:cond delay="1260"/>
                            </p:stCondLst>
                            <p:childTnLst>
                              <p:par>
                                <p:cTn id="11" presetID="1" presetClass="entr" presetSubtype="0" fill="hold" nodeType="afterEffect">
                                  <p:stCondLst>
                                    <p:cond delay="1250"/>
                                  </p:stCondLst>
                                  <p:childTnLst>
                                    <p:set>
                                      <p:cBhvr>
                                        <p:cTn id="1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3323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Housekeeping</a:t>
            </a:r>
            <a:endParaRPr lang="en-US" dirty="0"/>
          </a:p>
        </p:txBody>
      </p:sp>
      <p:sp>
        <p:nvSpPr>
          <p:cNvPr id="3" name="Text Placeholder 2"/>
          <p:cNvSpPr>
            <a:spLocks noGrp="1"/>
          </p:cNvSpPr>
          <p:nvPr>
            <p:ph type="body" idx="1"/>
          </p:nvPr>
        </p:nvSpPr>
        <p:spPr>
          <a:xfrm>
            <a:off x="301752" y="1828800"/>
            <a:ext cx="8503920" cy="4270248"/>
          </a:xfrm>
        </p:spPr>
        <p:txBody>
          <a:bodyPr/>
          <a:lstStyle/>
          <a:p>
            <a:pPr>
              <a:lnSpc>
                <a:spcPct val="150000"/>
              </a:lnSpc>
            </a:pPr>
            <a:r>
              <a:rPr lang="en-US" dirty="0" smtClean="0"/>
              <a:t> Personal commitments </a:t>
            </a:r>
          </a:p>
          <a:p>
            <a:pPr>
              <a:lnSpc>
                <a:spcPct val="150000"/>
              </a:lnSpc>
            </a:pPr>
            <a:r>
              <a:rPr lang="en-US" dirty="0" smtClean="0"/>
              <a:t> We will not be taking formal breaks</a:t>
            </a:r>
          </a:p>
          <a:p>
            <a:pPr>
              <a:lnSpc>
                <a:spcPct val="150000"/>
              </a:lnSpc>
            </a:pPr>
            <a:r>
              <a:rPr lang="en-US" dirty="0"/>
              <a:t> </a:t>
            </a:r>
            <a:r>
              <a:rPr lang="en-US" dirty="0" smtClean="0"/>
              <a:t>I will be serving as timekeeper throughout the day</a:t>
            </a:r>
          </a:p>
          <a:p>
            <a:pPr>
              <a:lnSpc>
                <a:spcPct val="150000"/>
              </a:lnSpc>
            </a:pPr>
            <a:r>
              <a:rPr lang="en-US" dirty="0" smtClean="0"/>
              <a:t> Questions are encouraged</a:t>
            </a:r>
          </a:p>
          <a:p>
            <a:pPr>
              <a:lnSpc>
                <a:spcPct val="150000"/>
              </a:lnSpc>
            </a:pPr>
            <a:r>
              <a:rPr lang="en-US" dirty="0" smtClean="0"/>
              <a:t> Most of all…</a:t>
            </a:r>
            <a:br>
              <a:rPr lang="en-US" dirty="0" smtClean="0"/>
            </a:br>
            <a:r>
              <a:rPr lang="en-US" dirty="0" smtClean="0"/>
              <a:t>              We hope that you enjoy yourself</a:t>
            </a:r>
          </a:p>
          <a:p>
            <a:endParaRPr lang="en-US" dirty="0"/>
          </a:p>
        </p:txBody>
      </p:sp>
    </p:spTree>
    <p:extLst>
      <p:ext uri="{BB962C8B-B14F-4D97-AF65-F5344CB8AC3E}">
        <p14:creationId xmlns:p14="http://schemas.microsoft.com/office/powerpoint/2010/main" val="3583698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987437" y="2699950"/>
            <a:ext cx="7242299" cy="1673099"/>
          </a:xfrm>
          <a:prstGeom prst="rect">
            <a:avLst/>
          </a:prstGeom>
          <a:noFill/>
          <a:ln>
            <a:noFill/>
          </a:ln>
        </p:spPr>
        <p:txBody>
          <a:bodyPr lIns="91425" tIns="45700" rIns="91425" bIns="45700" anchor="t" anchorCtr="0">
            <a:noAutofit/>
          </a:bodyPr>
          <a:lstStyle/>
          <a:p>
            <a:pPr lvl="0" algn="just" rtl="0">
              <a:spcBef>
                <a:spcPts val="0"/>
              </a:spcBef>
              <a:buClr>
                <a:schemeClr val="accent1"/>
              </a:buClr>
              <a:buSzPct val="25000"/>
              <a:buFont typeface="Noto Sans Symbols"/>
              <a:buNone/>
            </a:pPr>
            <a:endParaRPr sz="2000" b="0" dirty="0"/>
          </a:p>
        </p:txBody>
      </p:sp>
      <p:sp>
        <p:nvSpPr>
          <p:cNvPr id="287" name="Shape 287"/>
          <p:cNvSpPr txBox="1">
            <a:spLocks noGrp="1"/>
          </p:cNvSpPr>
          <p:nvPr>
            <p:ph type="title"/>
          </p:nvPr>
        </p:nvSpPr>
        <p:spPr>
          <a:xfrm>
            <a:off x="722312" y="152400"/>
            <a:ext cx="7772400" cy="1524000"/>
          </a:xfrm>
          <a:prstGeom prst="rect">
            <a:avLst/>
          </a:prstGeom>
          <a:noFill/>
          <a:ln>
            <a:noFill/>
          </a:ln>
        </p:spPr>
        <p:txBody>
          <a:bodyPr lIns="91425" tIns="45700" rIns="91425" bIns="45700" anchor="b" anchorCtr="0">
            <a:noAutofit/>
          </a:bodyPr>
          <a:lstStyle/>
          <a:p>
            <a:pPr marL="0" marR="0" lvl="0" indent="0" algn="ctr" rtl="0">
              <a:spcBef>
                <a:spcPts val="0"/>
              </a:spcBef>
              <a:buClr>
                <a:srgbClr val="FFFFFF"/>
              </a:buClr>
              <a:buSzPct val="25000"/>
              <a:buFont typeface="Georgia"/>
              <a:buNone/>
            </a:pPr>
            <a:r>
              <a:rPr lang="en-US" sz="4200" b="0" i="0" u="none" strike="noStrike" cap="none" dirty="0" smtClean="0">
                <a:solidFill>
                  <a:srgbClr val="FFFFFF"/>
                </a:solidFill>
                <a:latin typeface="Georgia"/>
                <a:ea typeface="Georgia"/>
                <a:cs typeface="Georgia"/>
                <a:sym typeface="Georgia"/>
              </a:rPr>
              <a:t>Student MWEEs</a:t>
            </a:r>
            <a:endParaRPr lang="en-US" sz="4200" b="0" i="0" u="none" strike="noStrike" cap="none"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2650969632"/>
      </p:ext>
    </p:extLst>
  </p:cSld>
  <p:clrMapOvr>
    <a:masterClrMapping/>
  </p:clrMapOvr>
  <p:transition spd="slow" advClick="0" advTm="2000">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MWEEs</a:t>
            </a:r>
            <a:endParaRPr lang="en-US" dirty="0"/>
          </a:p>
        </p:txBody>
      </p:sp>
      <p:sp>
        <p:nvSpPr>
          <p:cNvPr id="3" name="Text Placeholder 2"/>
          <p:cNvSpPr>
            <a:spLocks noGrp="1"/>
          </p:cNvSpPr>
          <p:nvPr>
            <p:ph type="body" idx="1"/>
          </p:nvPr>
        </p:nvSpPr>
        <p:spPr>
          <a:xfrm>
            <a:off x="152400" y="1676400"/>
            <a:ext cx="8842248" cy="4572000"/>
          </a:xfrm>
        </p:spPr>
        <p:txBody>
          <a:bodyPr/>
          <a:lstStyle/>
          <a:p>
            <a:endParaRPr lang="en-US" dirty="0" smtClean="0"/>
          </a:p>
          <a:p>
            <a:endParaRPr lang="en-US" dirty="0" smtClean="0"/>
          </a:p>
        </p:txBody>
      </p:sp>
      <p:pic>
        <p:nvPicPr>
          <p:cNvPr id="3077" name="Picture 5" descr="G:\NCBO\Photos\30+,  B-WET Photos for Kirk\PA Canoe Trip - river sie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095303"/>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3" descr="G:\NCBO\Photo GALLERY2\Education\B-WET\CBEC\Sudlersville CBEC 04 2004\Image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2448"/>
            <a:ext cx="9147264" cy="686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62182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7" descr="G:\NCBO\Photo GALLERY2\Education\B-WET\Schoolyard Wetlands\In the Classroom\In the classroom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928715"/>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4" descr="G:\NCBO\Photo GALLERY2\Education\B-WET\Living Classrooms\SLURP_2003-2004\4th runoff mod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260136" cy="1234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520843"/>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2" descr="G:\NCBO\Photo GALLERY2\Education\B-WET\EDUCATION VA NERR\EDUCATION BWET04\SquidKid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528290"/>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2" descr="G:\NCBO\Photos\25 Great Photos\DC - Microscope L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 y="0"/>
            <a:ext cx="9140739" cy="686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893230"/>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theme/theme1.xml><?xml version="1.0" encoding="utf-8"?>
<a:theme xmlns:a="http://schemas.openxmlformats.org/drawingml/2006/main" name="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1688</TotalTime>
  <Words>3346</Words>
  <Application>Microsoft Office PowerPoint</Application>
  <PresentationFormat>On-screen Show (4:3)</PresentationFormat>
  <Paragraphs>335</Paragraphs>
  <Slides>25</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Noto Sans Symbols</vt:lpstr>
      <vt:lpstr>Calibri</vt:lpstr>
      <vt:lpstr>Georgia</vt:lpstr>
      <vt:lpstr>Wingdings</vt:lpstr>
      <vt:lpstr>Civic</vt:lpstr>
      <vt:lpstr>Chesapeake Bay Program Environmental Literacy Goal</vt:lpstr>
      <vt:lpstr>Environmental Literacy Goal</vt:lpstr>
      <vt:lpstr>Student MWEEs</vt:lpstr>
      <vt:lpstr>Student MWEEs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Sustainable Schools</vt:lpstr>
      <vt:lpstr>PowerPoint Presentation</vt:lpstr>
      <vt:lpstr>PowerPoint Presentation</vt:lpstr>
      <vt:lpstr>PowerPoint Presentation</vt:lpstr>
      <vt:lpstr>PowerPoint Presentation</vt:lpstr>
      <vt:lpstr>PowerPoint Presentation</vt:lpstr>
      <vt:lpstr>Policy &amp; Metrics</vt:lpstr>
      <vt:lpstr>ELIT results</vt:lpstr>
      <vt:lpstr>Increasing Capacity</vt:lpstr>
      <vt:lpstr>Questions?</vt:lpstr>
      <vt:lpstr>Housekeeping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MWEE?</dc:title>
  <dc:creator>Shannon_Sprague</dc:creator>
  <cp:lastModifiedBy>Shannon_Sprague</cp:lastModifiedBy>
  <cp:revision>64</cp:revision>
  <cp:lastPrinted>2016-03-02T19:00:56Z</cp:lastPrinted>
  <dcterms:modified xsi:type="dcterms:W3CDTF">2016-04-27T14:24:41Z</dcterms:modified>
</cp:coreProperties>
</file>