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59" r:id="rId4"/>
    <p:sldId id="272" r:id="rId5"/>
    <p:sldId id="273" r:id="rId6"/>
    <p:sldId id="274" r:id="rId7"/>
    <p:sldId id="275" r:id="rId8"/>
    <p:sldId id="276" r:id="rId9"/>
    <p:sldId id="277" r:id="rId10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03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82A97F2B-558F-4386-B74C-593519056FEE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69B04A60-2008-43D9-B148-9DFB28634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9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23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5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67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88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3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4A60-2008-43D9-B148-9DFB2863400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4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3911B-D594-4B96-A636-3F102D8C63D4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C9397-A034-477F-B679-9EA93CB0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lice\Desktop\BladesFALL14 031.JPG"/>
          <p:cNvPicPr>
            <a:picLocks noChangeAspect="1" noChangeArrowheads="1"/>
          </p:cNvPicPr>
          <p:nvPr/>
        </p:nvPicPr>
        <p:blipFill>
          <a:blip r:embed="rId3" cstate="print"/>
          <a:srcRect l="35500" t="8788" r="1843" b="3686"/>
          <a:stretch>
            <a:fillRect/>
          </a:stretch>
        </p:blipFill>
        <p:spPr bwMode="auto">
          <a:xfrm flipH="1">
            <a:off x="983957" y="1828800"/>
            <a:ext cx="4654843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:\Users\alice\Pictures\NWF sig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038600"/>
            <a:ext cx="1828800" cy="27432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1524000" cy="160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990600" y="25914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Seaford School District, Seaford, Delaware</a:t>
            </a:r>
          </a:p>
          <a:p>
            <a:pPr algn="ctr"/>
            <a:r>
              <a:rPr lang="en-US" sz="2800" b="1" dirty="0" smtClean="0"/>
              <a:t>Schoolyard Habitats and Rain Gardens: </a:t>
            </a:r>
          </a:p>
          <a:p>
            <a:pPr algn="ctr"/>
            <a:r>
              <a:rPr lang="en-US" sz="2800" b="1" dirty="0" smtClean="0"/>
              <a:t>Connecting the Watershed to Science Content  </a:t>
            </a:r>
            <a:endParaRPr lang="en-US" sz="28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019300"/>
            <a:ext cx="1409700" cy="14097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13" descr="S:\Development\Marketing\NOAA BWET LOGOS\nwfLogo_green_0_75inch300dpi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2126615"/>
            <a:ext cx="1066800" cy="122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Users\alice\Pictures\dnre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8276" y="3810000"/>
            <a:ext cx="1622324" cy="122237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629400" y="52578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Sussex County  Conservation District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ce\Desktop\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133600"/>
            <a:ext cx="57912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13355" r="13901" b="7070"/>
          <a:stretch/>
        </p:blipFill>
        <p:spPr bwMode="auto">
          <a:xfrm>
            <a:off x="228600" y="1219200"/>
            <a:ext cx="3124200" cy="510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alice\Pictures\Fall2014.2G\2014-10-02 F.Douglass.2G.FALL2014\F.Douglass.2G.FALL2014 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066800"/>
            <a:ext cx="4171950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144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Frederick Douglass Elementary  School, Seaford, DE </a:t>
            </a:r>
            <a:endParaRPr lang="en-US" sz="2800" b="1" dirty="0"/>
          </a:p>
        </p:txBody>
      </p:sp>
      <p:pic>
        <p:nvPicPr>
          <p:cNvPr id="12" name="Picture 4" descr="C:\Users\alice\Pictures\2015-05-03 4.25on\4.25on 135.JPG"/>
          <p:cNvPicPr>
            <a:picLocks noChangeAspect="1" noChangeArrowheads="1"/>
          </p:cNvPicPr>
          <p:nvPr/>
        </p:nvPicPr>
        <p:blipFill>
          <a:blip r:embed="rId6" cstate="print"/>
          <a:srcRect t="18779" r="4654"/>
          <a:stretch>
            <a:fillRect/>
          </a:stretch>
        </p:blipFill>
        <p:spPr bwMode="auto">
          <a:xfrm>
            <a:off x="3733800" y="1828800"/>
            <a:ext cx="5029200" cy="321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alice\Pictures\2015-05-21 May.2015\May.2015 0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132638" y="-5348288"/>
            <a:ext cx="5852160" cy="438912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228600"/>
            <a:ext cx="609600" cy="64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lice\Desktop\4.25on 009.JPG"/>
          <p:cNvPicPr>
            <a:picLocks noChangeAspect="1" noChangeArrowheads="1"/>
          </p:cNvPicPr>
          <p:nvPr/>
        </p:nvPicPr>
        <p:blipFill>
          <a:blip r:embed="rId3" cstate="print"/>
          <a:srcRect r="15104"/>
          <a:stretch>
            <a:fillRect/>
          </a:stretch>
        </p:blipFill>
        <p:spPr bwMode="auto">
          <a:xfrm>
            <a:off x="5873055" y="1600200"/>
            <a:ext cx="3118545" cy="4897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C:\Users\alice\Desktop\central2grade 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" y="1498600"/>
            <a:ext cx="3790950" cy="505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alice\Pictures\Fall2014.2G\2014-10-29 BladesFALL14\BladesFALL14 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210050"/>
            <a:ext cx="3429000" cy="2571750"/>
          </a:xfrm>
          <a:prstGeom prst="rect">
            <a:avLst/>
          </a:prstGeom>
          <a:noFill/>
        </p:spPr>
      </p:pic>
      <p:pic>
        <p:nvPicPr>
          <p:cNvPr id="9" name="Picture 3" descr="C:\Users\alice\Desktop\central2grade 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828800"/>
            <a:ext cx="3657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21557"/>
            <a:ext cx="609600" cy="64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Curriculum Connections:  Outdoor Learning Lab 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700" b="1" dirty="0" smtClean="0"/>
              <a:t>DE Department of Education Science Content Standards and Next Generation Science Standards</a:t>
            </a:r>
            <a:endParaRPr lang="en-US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Next Generation Science Standards</a:t>
            </a:r>
            <a:endParaRPr lang="en-US" sz="3600" dirty="0"/>
          </a:p>
        </p:txBody>
      </p:sp>
      <p:pic>
        <p:nvPicPr>
          <p:cNvPr id="4" name="Picture 3" descr="https://sites.google.com/a/pleasantonusd.net/barnettdreyfuss/_/rsrc/1415656855542/educators/ngss/Practices%20NGSS%20DCI%20and%20Crosscutting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77200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lice\Pictures\2014_10_17\IMG_0337.JPG"/>
          <p:cNvPicPr>
            <a:picLocks noChangeAspect="1" noChangeArrowheads="1"/>
          </p:cNvPicPr>
          <p:nvPr/>
        </p:nvPicPr>
        <p:blipFill>
          <a:blip r:embed="rId3" cstate="print"/>
          <a:srcRect l="18809" r="19231"/>
          <a:stretch>
            <a:fillRect/>
          </a:stretch>
        </p:blipFill>
        <p:spPr bwMode="auto">
          <a:xfrm>
            <a:off x="4114800" y="1371600"/>
            <a:ext cx="4141297" cy="5012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100" b="1" dirty="0" smtClean="0"/>
              <a:t>Curriculum Connections:  Outdoor Learning Lab 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700" b="1" dirty="0" smtClean="0"/>
              <a:t>Meaningful Watershed Educational Experiences</a:t>
            </a:r>
            <a:endParaRPr lang="en-US" sz="27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357"/>
            <a:ext cx="609600" cy="64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000" y="1371600"/>
            <a:ext cx="2971800" cy="4953000"/>
          </a:xfrm>
          <a:prstGeom prst="rect">
            <a:avLst/>
          </a:prstGeom>
        </p:spPr>
      </p:pic>
      <p:pic>
        <p:nvPicPr>
          <p:cNvPr id="13" name="Picture 2" descr="C:\Users\alice\Pictures\2014_10_16\IMG_0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524000"/>
            <a:ext cx="6019800" cy="451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9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c1.staticflickr.com/9/8544/8868192692_02d316dd6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6198759" cy="54102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35075"/>
            <a:ext cx="3034436" cy="2346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9"/>
          <p:cNvSpPr txBox="1">
            <a:spLocks noChangeArrowheads="1"/>
          </p:cNvSpPr>
          <p:nvPr/>
        </p:nvSpPr>
        <p:spPr bwMode="auto">
          <a:xfrm>
            <a:off x="457200" y="76200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Teacher Supported MWEEs:  </a:t>
            </a:r>
          </a:p>
          <a:p>
            <a:pPr algn="ctr"/>
            <a:r>
              <a:rPr lang="en-US" sz="3200" b="1" dirty="0" smtClean="0">
                <a:latin typeface="Calibri" pitchFamily="34" charset="0"/>
              </a:rPr>
              <a:t>Nanticoke </a:t>
            </a:r>
            <a:r>
              <a:rPr lang="en-US" sz="3200" b="1" dirty="0">
                <a:latin typeface="Calibri" pitchFamily="34" charset="0"/>
              </a:rPr>
              <a:t>River Watershed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21557"/>
            <a:ext cx="609600" cy="64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53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04800" y="152400"/>
            <a:ext cx="8572500" cy="8572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eaningful </a:t>
            </a: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atershed </a:t>
            </a: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ducational  </a:t>
            </a: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xperiences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09600" y="685800"/>
          <a:ext cx="7772399" cy="5938784"/>
        </p:xfrm>
        <a:graphic>
          <a:graphicData uri="http://schemas.openxmlformats.org/drawingml/2006/table">
            <a:tbl>
              <a:tblPr/>
              <a:tblGrid>
                <a:gridCol w="1937370"/>
                <a:gridCol w="3874462"/>
                <a:gridCol w="1960567"/>
              </a:tblGrid>
              <a:tr h="638367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MWEE’s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What does it look like in the Schoolyard Habitat?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Aligned with academic standards, Common Core and NGSS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Practices in Science:  Student centered/Teacher is facilitator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367"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 Experiences are an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Integral part of the instructional program.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How does rain shape the earth?   (List ideas)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(Landforms, Soils) 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NGSS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Activity is seamlessly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connected to what is occurring in the classroom.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1269"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 Experiences are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investigative or project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oriented.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Were does the soil go?   (List ideas)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Erosion Activity:   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Students generate hypothesis.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Activity is centered on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questions and investigated through data, observation and hands-on activities.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819"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Experiences include an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authentic, local context for the investigations.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Erosion  activity in schoolyard:  grassy area, sandy/ area and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garden area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Activity is connected to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 hands-on experience in the schoolyard, neighborhood and community. 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367"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 Experiences are part of a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sustained activity.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ENGAGE, EXPLORE,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EXPLAIN, ELABORATE AND EVALUATE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Teaching science through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inquiry:  5E Model.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91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          Preparation phase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Demonstrate water movement after a rain storm.  Engage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Students to share prior knowledge based on their observations.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Background research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9280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          Action phase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Participate in hand-on activity to collect data.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Field experience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91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Reflection phase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Students analyze the data and draw conclusions. 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Results of project are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analyzed and evaluated.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367"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 Experiences consider the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watershed as a system.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latin typeface="Times New Roman"/>
                        </a:rPr>
                        <a:t>Plants need soil and water to grow.  Plants help keep soil in place and prevent it from reaching waterways.  How can people help to prevent erosion?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Symbol"/>
                        </a:rPr>
                        <a:t>·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Activity connects to local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waters and the Chesapeake Bay watershed.</a:t>
                      </a:r>
                    </a:p>
                  </a:txBody>
                  <a:tcPr marL="22931" marR="22931" marT="22931" marB="22931">
                    <a:lnL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"/>
            <a:ext cx="723900" cy="723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126999"/>
            <a:ext cx="762000" cy="71446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8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alice\Desktop\IMG_3274.JPG"/>
          <p:cNvPicPr>
            <a:picLocks noChangeAspect="1" noChangeArrowheads="1"/>
          </p:cNvPicPr>
          <p:nvPr/>
        </p:nvPicPr>
        <p:blipFill>
          <a:blip r:embed="rId3" cstate="print"/>
          <a:srcRect t="6853" r="6798" b="9539"/>
          <a:stretch>
            <a:fillRect/>
          </a:stretch>
        </p:blipFill>
        <p:spPr bwMode="auto">
          <a:xfrm>
            <a:off x="304800" y="1447800"/>
            <a:ext cx="4077324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609600" cy="64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 descr="C:\Users\alice\Pictures\Fall2014.2G\2014-10-09 WestHabitatfall14\WestHabitat9.14\Fri10.3f.d.w.s 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85800"/>
            <a:ext cx="43434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90600" y="304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Sustainable Future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634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ice\Pictures\2014_10_01\IMG_0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32638" y="-5348288"/>
            <a:ext cx="7022592" cy="5266944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21928" b="16128"/>
          <a:stretch>
            <a:fillRect/>
          </a:stretch>
        </p:blipFill>
        <p:spPr bwMode="auto">
          <a:xfrm>
            <a:off x="304800" y="762000"/>
            <a:ext cx="8605347" cy="561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1557"/>
            <a:ext cx="609600" cy="64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54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231</Words>
  <Application>Microsoft Office PowerPoint</Application>
  <PresentationFormat>On-screen Show (4:3)</PresentationFormat>
  <Paragraphs>77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Curriculum Connections:  Outdoor Learning Lab   DE Department of Education Science Content Standards and Next Generation Science Standards</vt:lpstr>
      <vt:lpstr>Next Generation Science Standards</vt:lpstr>
      <vt:lpstr>Curriculum Connections:  Outdoor Learning Lab   Meaningful Watershed Educational Experiences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Alice Mohrman</dc:creator>
  <cp:lastModifiedBy>Shannon_Sprague</cp:lastModifiedBy>
  <cp:revision>35</cp:revision>
  <cp:lastPrinted>2016-04-18T14:45:52Z</cp:lastPrinted>
  <dcterms:created xsi:type="dcterms:W3CDTF">2016-04-17T14:07:18Z</dcterms:created>
  <dcterms:modified xsi:type="dcterms:W3CDTF">2016-04-19T15:48:36Z</dcterms:modified>
</cp:coreProperties>
</file>