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Nuw80ABNc0/BHiqLAfjZch00L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 name="Google Shape;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89813fd77_0_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1289813fd77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89813fd77_0_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1289813fd77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89813fd77_0_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1289813fd77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1289813fd77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g1289813fd7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289813fd77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1289813fd77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289813fd77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 name="Google Shape;48;g1289813fd77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289813fd77_0_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1289813fd77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89813fd77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g1289813fd77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89813fd77_0_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g1289813fd77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89813fd77_0_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1289813fd77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89813fd77_0_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1289813fd77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type="title">
  <p:cSld name="TITLE">
    <p:spTree>
      <p:nvGrpSpPr>
        <p:cNvPr id="12" name="Shape 12"/>
        <p:cNvGrpSpPr/>
        <p:nvPr/>
      </p:nvGrpSpPr>
      <p:grpSpPr>
        <a:xfrm>
          <a:off x="0" y="0"/>
          <a:ext cx="0" cy="0"/>
          <a:chOff x="0" y="0"/>
          <a:chExt cx="0" cy="0"/>
        </a:xfrm>
      </p:grpSpPr>
      <p:sp>
        <p:nvSpPr>
          <p:cNvPr id="13" name="Google Shape;13;p9"/>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howMasterSp="0" type="tx">
  <p:cSld name="TITLE_AND_BODY">
    <p:spTree>
      <p:nvGrpSpPr>
        <p:cNvPr id="14" name="Shape 14"/>
        <p:cNvGrpSpPr/>
        <p:nvPr/>
      </p:nvGrpSpPr>
      <p:grpSpPr>
        <a:xfrm>
          <a:off x="0" y="0"/>
          <a:ext cx="0" cy="0"/>
          <a:chOff x="0" y="0"/>
          <a:chExt cx="0" cy="0"/>
        </a:xfrm>
      </p:grpSpPr>
      <p:sp>
        <p:nvSpPr>
          <p:cNvPr id="15" name="Google Shape;15;p10"/>
          <p:cNvSpPr txBox="1"/>
          <p:nvPr/>
        </p:nvSpPr>
        <p:spPr>
          <a:xfrm>
            <a:off x="45674" y="4818450"/>
            <a:ext cx="9052552" cy="2438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3E7E"/>
              </a:buClr>
              <a:buSzPts val="1000"/>
              <a:buFont typeface="Montserrat"/>
              <a:buNone/>
            </a:pPr>
            <a:r>
              <a:rPr b="0" i="0" lang="en-US" sz="1000" u="none" cap="none" strike="noStrike">
                <a:solidFill>
                  <a:srgbClr val="003E7E"/>
                </a:solidFill>
                <a:latin typeface="Montserrat"/>
                <a:ea typeface="Montserrat"/>
                <a:cs typeface="Montserrat"/>
                <a:sym typeface="Montserrat"/>
              </a:rPr>
              <a:t>For our forests. For our streams. For our future.    |    allianceforthebay.org</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50" y="4818450"/>
            <a:ext cx="9144001" cy="337501"/>
          </a:xfrm>
          <a:prstGeom prst="rect">
            <a:avLst/>
          </a:prstGeom>
          <a:solidFill>
            <a:srgbClr val="EEEEEE">
              <a:alpha val="49803"/>
            </a:srgbClr>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3E7E"/>
              </a:buClr>
              <a:buSzPts val="800"/>
              <a:buFont typeface="Calibri"/>
              <a:buNone/>
            </a:pPr>
            <a:r>
              <a:t/>
            </a:r>
            <a:endParaRPr b="0" i="1" sz="800" u="none" cap="none" strike="noStrike">
              <a:solidFill>
                <a:srgbClr val="003E7E"/>
              </a:solidFill>
              <a:latin typeface="Calibri"/>
              <a:ea typeface="Calibri"/>
              <a:cs typeface="Calibri"/>
              <a:sym typeface="Calibri"/>
            </a:endParaRPr>
          </a:p>
        </p:txBody>
      </p:sp>
      <p:pic>
        <p:nvPicPr>
          <p:cNvPr descr="Google Shape;8;p9" id="17" name="Google Shape;17;p10"/>
          <p:cNvPicPr preferRelativeResize="0"/>
          <p:nvPr/>
        </p:nvPicPr>
        <p:blipFill rotWithShape="1">
          <a:blip r:embed="rId2">
            <a:alphaModFix/>
          </a:blip>
          <a:srcRect b="0" l="0" r="0" t="0"/>
          <a:stretch/>
        </p:blipFill>
        <p:spPr>
          <a:xfrm>
            <a:off x="2084775" y="872550"/>
            <a:ext cx="4974450" cy="3879825"/>
          </a:xfrm>
          <a:prstGeom prst="rect">
            <a:avLst/>
          </a:prstGeom>
          <a:noFill/>
          <a:ln>
            <a:noFill/>
          </a:ln>
        </p:spPr>
      </p:pic>
      <p:sp>
        <p:nvSpPr>
          <p:cNvPr id="18" name="Google Shape;18;p10"/>
          <p:cNvSpPr txBox="1"/>
          <p:nvPr/>
        </p:nvSpPr>
        <p:spPr>
          <a:xfrm>
            <a:off x="317699" y="386850"/>
            <a:ext cx="8354702" cy="42849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Font</a:t>
            </a:r>
            <a:r>
              <a:rPr b="0" i="0" lang="en-US" sz="1400" u="none" cap="none" strike="noStrike">
                <a:solidFill>
                  <a:srgbClr val="003E7E"/>
                </a:solidFill>
                <a:latin typeface="Montserrat"/>
                <a:ea typeface="Montserrat"/>
                <a:cs typeface="Montserrat"/>
                <a:sym typeface="Montserrat"/>
              </a:rPr>
              <a:t>: Montserrat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Alliance Brand Colors</a:t>
            </a:r>
            <a:r>
              <a:rPr b="0" i="0" lang="en-US" sz="1400" u="none" cap="none" strike="noStrike">
                <a:solidFill>
                  <a:srgbClr val="003E7E"/>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Blue - hex: #003e7e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Green - hex: #7ca700</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Yellow - hex: #fdbb30</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3E7E"/>
              </a:buClr>
              <a:buSzPts val="1400"/>
              <a:buFont typeface="Montserrat"/>
              <a:buNone/>
            </a:pPr>
            <a:r>
              <a:t/>
            </a:r>
            <a:endParaRPr b="0"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0" i="0" lang="en-US" sz="1400" u="none" cap="none" strike="noStrike">
                <a:solidFill>
                  <a:srgbClr val="003E7E"/>
                </a:solidFill>
                <a:latin typeface="Montserrat"/>
                <a:ea typeface="Montserrat"/>
                <a:cs typeface="Montserrat"/>
                <a:sym typeface="Montserrat"/>
              </a:rPr>
              <a:t>Once your presentation is complete, export and save it on a USB drive by navigating to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File &gt; Download &gt; PDF Document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3E7E"/>
              </a:buClr>
              <a:buSzPts val="1400"/>
              <a:buFont typeface="Montserrat"/>
              <a:buNone/>
            </a:pPr>
            <a:r>
              <a:t/>
            </a:r>
            <a:endParaRPr b="1"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Note</a:t>
            </a:r>
            <a:r>
              <a:rPr b="0" i="0" lang="en-US" sz="1400" u="none" cap="none" strike="noStrike">
                <a:solidFill>
                  <a:srgbClr val="003E7E"/>
                </a:solidFill>
                <a:latin typeface="Montserrat"/>
                <a:ea typeface="Montserrat"/>
                <a:cs typeface="Montserrat"/>
                <a:sym typeface="Montserrat"/>
              </a:rPr>
              <a:t>: downloading as Microsoft PowerPoint may cause formatting issues. If you need to download it as a .PPT file, double check each slide’s formatting prior to presenting.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3E7E"/>
              </a:buClr>
              <a:buSzPts val="1400"/>
              <a:buFont typeface="Montserrat"/>
              <a:buNone/>
            </a:pPr>
            <a:r>
              <a:t/>
            </a:r>
            <a:endParaRPr b="0"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If you run into any issues, please reach out to the Communications Team at communications@allianceforthebay.org.</a:t>
            </a:r>
            <a:endParaRPr b="0" i="0" sz="1400" u="none" cap="none" strike="noStrike">
              <a:solidFill>
                <a:srgbClr val="000000"/>
              </a:solidFill>
              <a:latin typeface="Arial"/>
              <a:ea typeface="Arial"/>
              <a:cs typeface="Arial"/>
              <a:sym typeface="Arial"/>
            </a:endParaRPr>
          </a:p>
        </p:txBody>
      </p:sp>
      <p:sp>
        <p:nvSpPr>
          <p:cNvPr id="19" name="Google Shape;19;p10"/>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5" name="Shape 5"/>
        <p:cNvGrpSpPr/>
        <p:nvPr/>
      </p:nvGrpSpPr>
      <p:grpSpPr>
        <a:xfrm>
          <a:off x="0" y="0"/>
          <a:ext cx="0" cy="0"/>
          <a:chOff x="0" y="0"/>
          <a:chExt cx="0" cy="0"/>
        </a:xfrm>
      </p:grpSpPr>
      <p:sp>
        <p:nvSpPr>
          <p:cNvPr id="6" name="Google Shape;6;p8"/>
          <p:cNvSpPr txBox="1"/>
          <p:nvPr/>
        </p:nvSpPr>
        <p:spPr>
          <a:xfrm>
            <a:off x="45674" y="4818450"/>
            <a:ext cx="9052552" cy="2438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3E7E"/>
              </a:buClr>
              <a:buSzPts val="1000"/>
              <a:buFont typeface="Montserrat"/>
              <a:buNone/>
            </a:pPr>
            <a:r>
              <a:rPr b="0" i="0" lang="en-US" sz="1000" u="none" cap="none" strike="noStrike">
                <a:solidFill>
                  <a:srgbClr val="003E7E"/>
                </a:solidFill>
                <a:latin typeface="Montserrat"/>
                <a:ea typeface="Montserrat"/>
                <a:cs typeface="Montserrat"/>
                <a:sym typeface="Montserrat"/>
              </a:rPr>
              <a:t>For our forests. For our streams. For our future.    |    allianceforthebay.org</a:t>
            </a:r>
            <a:endParaRPr b="0" i="0" sz="1400" u="none" cap="none" strike="noStrike">
              <a:solidFill>
                <a:srgbClr val="000000"/>
              </a:solidFill>
              <a:latin typeface="Arial"/>
              <a:ea typeface="Arial"/>
              <a:cs typeface="Arial"/>
              <a:sym typeface="Arial"/>
            </a:endParaRPr>
          </a:p>
        </p:txBody>
      </p:sp>
      <p:sp>
        <p:nvSpPr>
          <p:cNvPr id="7" name="Google Shape;7;p8"/>
          <p:cNvSpPr/>
          <p:nvPr/>
        </p:nvSpPr>
        <p:spPr>
          <a:xfrm>
            <a:off x="-50" y="4818450"/>
            <a:ext cx="9144001" cy="337501"/>
          </a:xfrm>
          <a:prstGeom prst="rect">
            <a:avLst/>
          </a:prstGeom>
          <a:solidFill>
            <a:srgbClr val="EEEEEE">
              <a:alpha val="49803"/>
            </a:srgbClr>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3E7E"/>
              </a:buClr>
              <a:buSzPts val="800"/>
              <a:buFont typeface="Calibri"/>
              <a:buNone/>
            </a:pPr>
            <a:r>
              <a:t/>
            </a:r>
            <a:endParaRPr b="0" i="1" sz="800" u="none" cap="none" strike="noStrike">
              <a:solidFill>
                <a:srgbClr val="003E7E"/>
              </a:solidFill>
              <a:latin typeface="Calibri"/>
              <a:ea typeface="Calibri"/>
              <a:cs typeface="Calibri"/>
              <a:sym typeface="Calibri"/>
            </a:endParaRPr>
          </a:p>
        </p:txBody>
      </p:sp>
      <p:pic>
        <p:nvPicPr>
          <p:cNvPr descr="Google Shape;8;p9" id="8" name="Google Shape;8;p8"/>
          <p:cNvPicPr preferRelativeResize="0"/>
          <p:nvPr/>
        </p:nvPicPr>
        <p:blipFill rotWithShape="1">
          <a:blip r:embed="rId1">
            <a:alphaModFix amt="50000"/>
          </a:blip>
          <a:srcRect b="0" l="0" r="0" t="0"/>
          <a:stretch/>
        </p:blipFill>
        <p:spPr>
          <a:xfrm>
            <a:off x="2084775" y="872550"/>
            <a:ext cx="4974450" cy="3879825"/>
          </a:xfrm>
          <a:prstGeom prst="rect">
            <a:avLst/>
          </a:prstGeom>
          <a:noFill/>
          <a:ln>
            <a:noFill/>
          </a:ln>
        </p:spPr>
      </p:pic>
      <p:sp>
        <p:nvSpPr>
          <p:cNvPr id="9" name="Google Shape;9;p8"/>
          <p:cNvSpPr txBox="1"/>
          <p:nvPr>
            <p:ph type="title"/>
          </p:nvPr>
        </p:nvSpPr>
        <p:spPr>
          <a:xfrm>
            <a:off x="457200" y="69056"/>
            <a:ext cx="8229600" cy="1131094"/>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8"/>
          <p:cNvSpPr txBox="1"/>
          <p:nvPr>
            <p:ph idx="1" type="body"/>
          </p:nvPr>
        </p:nvSpPr>
        <p:spPr>
          <a:xfrm>
            <a:off x="457200" y="1200150"/>
            <a:ext cx="8229600" cy="394335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8"/>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chesapeakebay.net/documents/43419/climatedirective_final_3.pdf" TargetMode="External"/><Relationship Id="rId4" Type="http://schemas.openxmlformats.org/officeDocument/2006/relationships/hyperlink" Target="https://www.chesapeakebay.net/discover/videos/bay_101_climate_chan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bayjournal.com/news/climate_change/more-than-800-solar-projects-in-bay-states-stuck-waiting-for-review/article_71a4375a-af6a-11ec-9071-03d4665eb07b.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pic>
        <p:nvPicPr>
          <p:cNvPr descr="Google Shape;16;p1" id="24" name="Google Shape;24;p1"/>
          <p:cNvPicPr preferRelativeResize="0"/>
          <p:nvPr/>
        </p:nvPicPr>
        <p:blipFill rotWithShape="1">
          <a:blip r:embed="rId3">
            <a:alphaModFix/>
          </a:blip>
          <a:srcRect b="19002" l="0" r="0" t="33784"/>
          <a:stretch/>
        </p:blipFill>
        <p:spPr>
          <a:xfrm>
            <a:off x="-10" y="977575"/>
            <a:ext cx="9144008" cy="2877301"/>
          </a:xfrm>
          <a:prstGeom prst="rect">
            <a:avLst/>
          </a:prstGeom>
          <a:noFill/>
          <a:ln>
            <a:noFill/>
          </a:ln>
        </p:spPr>
      </p:pic>
      <p:sp>
        <p:nvSpPr>
          <p:cNvPr id="25" name="Google Shape;25;p1"/>
          <p:cNvSpPr/>
          <p:nvPr/>
        </p:nvSpPr>
        <p:spPr>
          <a:xfrm>
            <a:off x="8640825" y="977575"/>
            <a:ext cx="217501" cy="2877300"/>
          </a:xfrm>
          <a:prstGeom prst="rect">
            <a:avLst/>
          </a:prstGeom>
          <a:solidFill>
            <a:srgbClr val="003E7E">
              <a:alpha val="6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 name="Google Shape;26;p1"/>
          <p:cNvSpPr txBox="1"/>
          <p:nvPr/>
        </p:nvSpPr>
        <p:spPr>
          <a:xfrm>
            <a:off x="45900" y="3671975"/>
            <a:ext cx="9052200" cy="955800"/>
          </a:xfrm>
          <a:prstGeom prst="rect">
            <a:avLst/>
          </a:prstGeom>
          <a:noFill/>
          <a:ln>
            <a:noFill/>
          </a:ln>
        </p:spPr>
        <p:txBody>
          <a:bodyPr anchorCtr="0" anchor="t" bIns="45675" lIns="45675" spcFirstLastPara="1" rIns="45675" wrap="square" tIns="45675">
            <a:spAutoFit/>
          </a:bodyPr>
          <a:lstStyle/>
          <a:p>
            <a:pPr indent="0" lvl="0" marL="0" marR="0" rtl="0" algn="ctr">
              <a:lnSpc>
                <a:spcPct val="115000"/>
              </a:lnSpc>
              <a:spcBef>
                <a:spcPts val="0"/>
              </a:spcBef>
              <a:spcAft>
                <a:spcPts val="0"/>
              </a:spcAft>
              <a:buClr>
                <a:srgbClr val="003E7E"/>
              </a:buClr>
              <a:buSzPts val="1700"/>
              <a:buFont typeface="Montserrat"/>
              <a:buNone/>
            </a:pPr>
            <a:br>
              <a:rPr b="1" i="0" lang="en-US" sz="1700" u="none" cap="none" strike="noStrike">
                <a:solidFill>
                  <a:srgbClr val="003E7E"/>
                </a:solidFill>
                <a:latin typeface="Montserrat"/>
                <a:ea typeface="Montserrat"/>
                <a:cs typeface="Montserrat"/>
                <a:sym typeface="Montserrat"/>
              </a:rPr>
            </a:br>
            <a:r>
              <a:rPr b="1" i="0" lang="en-US" sz="1700" u="none" cap="none" strike="noStrike">
                <a:solidFill>
                  <a:srgbClr val="003E7E"/>
                </a:solidFill>
                <a:latin typeface="Montserrat"/>
                <a:ea typeface="Montserrat"/>
                <a:cs typeface="Montserrat"/>
                <a:sym typeface="Montserrat"/>
              </a:rPr>
              <a:t>~Day </a:t>
            </a:r>
            <a:r>
              <a:rPr b="1" lang="en-US" sz="1700">
                <a:solidFill>
                  <a:srgbClr val="003E7E"/>
                </a:solidFill>
                <a:latin typeface="Montserrat"/>
                <a:ea typeface="Montserrat"/>
                <a:cs typeface="Montserrat"/>
                <a:sym typeface="Montserrat"/>
              </a:rPr>
              <a:t>One</a:t>
            </a:r>
            <a:r>
              <a:rPr b="1" i="0" lang="en-US" sz="1700" u="none" cap="none" strike="noStrike">
                <a:solidFill>
                  <a:srgbClr val="003E7E"/>
                </a:solidFill>
                <a:latin typeface="Montserrat"/>
                <a:ea typeface="Montserrat"/>
                <a:cs typeface="Montserrat"/>
                <a:sym typeface="Montserrat"/>
              </a:rPr>
              <a:t>~</a:t>
            </a:r>
            <a:br>
              <a:rPr b="1" i="0" lang="en-US" sz="1700" u="none" cap="none" strike="noStrike">
                <a:solidFill>
                  <a:srgbClr val="003E7E"/>
                </a:solidFill>
                <a:latin typeface="Montserrat"/>
                <a:ea typeface="Montserrat"/>
                <a:cs typeface="Montserrat"/>
                <a:sym typeface="Montserrat"/>
              </a:rPr>
            </a:br>
            <a:r>
              <a:rPr b="1" lang="en-US" sz="1700">
                <a:solidFill>
                  <a:srgbClr val="003E7E"/>
                </a:solidFill>
                <a:latin typeface="Montserrat"/>
                <a:ea typeface="Montserrat"/>
                <a:cs typeface="Montserrat"/>
                <a:sym typeface="Montserrat"/>
              </a:rPr>
              <a:t>May 18</a:t>
            </a:r>
            <a:r>
              <a:rPr b="1" i="0" lang="en-US" sz="1700" u="none" cap="none" strike="noStrike">
                <a:solidFill>
                  <a:srgbClr val="003E7E"/>
                </a:solidFill>
                <a:latin typeface="Montserrat"/>
                <a:ea typeface="Montserrat"/>
                <a:cs typeface="Montserrat"/>
                <a:sym typeface="Montserrat"/>
              </a:rPr>
              <a:t>, 2022</a:t>
            </a:r>
            <a:endParaRPr b="0" i="0" sz="1400" u="none" cap="none" strike="noStrike">
              <a:solidFill>
                <a:srgbClr val="000000"/>
              </a:solidFill>
              <a:latin typeface="Arial"/>
              <a:ea typeface="Arial"/>
              <a:cs typeface="Arial"/>
              <a:sym typeface="Arial"/>
            </a:endParaRPr>
          </a:p>
        </p:txBody>
      </p:sp>
      <p:pic>
        <p:nvPicPr>
          <p:cNvPr descr="Google Shape;20;p1" id="27" name="Google Shape;27;p1"/>
          <p:cNvPicPr preferRelativeResize="0"/>
          <p:nvPr/>
        </p:nvPicPr>
        <p:blipFill rotWithShape="1">
          <a:blip r:embed="rId4">
            <a:alphaModFix/>
          </a:blip>
          <a:srcRect b="0" l="0" r="0" t="0"/>
          <a:stretch/>
        </p:blipFill>
        <p:spPr>
          <a:xfrm>
            <a:off x="6994800" y="4453525"/>
            <a:ext cx="2077675" cy="613426"/>
          </a:xfrm>
          <a:prstGeom prst="rect">
            <a:avLst/>
          </a:prstGeom>
          <a:noFill/>
          <a:ln>
            <a:noFill/>
          </a:ln>
        </p:spPr>
      </p:pic>
      <p:sp>
        <p:nvSpPr>
          <p:cNvPr id="28" name="Google Shape;28;p1"/>
          <p:cNvSpPr txBox="1"/>
          <p:nvPr/>
        </p:nvSpPr>
        <p:spPr>
          <a:xfrm>
            <a:off x="45724" y="3671978"/>
            <a:ext cx="4905052"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EEEEE"/>
              </a:buClr>
              <a:buSzPts val="900"/>
              <a:buFont typeface="Montserrat"/>
              <a:buNone/>
            </a:pPr>
            <a:r>
              <a:rPr b="1" i="0" lang="en-US" sz="900" u="none" cap="none" strike="noStrike">
                <a:solidFill>
                  <a:srgbClr val="EEEEEE"/>
                </a:solidFill>
                <a:latin typeface="Montserrat"/>
                <a:ea typeface="Montserrat"/>
                <a:cs typeface="Montserrat"/>
                <a:sym typeface="Montserrat"/>
              </a:rPr>
              <a:t>Photo Credit: Will Parson/Chesapeake Bay Program</a:t>
            </a:r>
            <a:endParaRPr b="0" i="0" sz="1400" u="none" cap="none" strike="noStrike">
              <a:solidFill>
                <a:srgbClr val="000000"/>
              </a:solidFill>
              <a:latin typeface="Arial"/>
              <a:ea typeface="Arial"/>
              <a:cs typeface="Arial"/>
              <a:sym typeface="Arial"/>
            </a:endParaRPr>
          </a:p>
        </p:txBody>
      </p:sp>
      <p:pic>
        <p:nvPicPr>
          <p:cNvPr descr="Google Shape;23;p1" id="29" name="Google Shape;29;p1"/>
          <p:cNvPicPr preferRelativeResize="0"/>
          <p:nvPr/>
        </p:nvPicPr>
        <p:blipFill rotWithShape="1">
          <a:blip r:embed="rId5">
            <a:alphaModFix/>
          </a:blip>
          <a:srcRect b="0" l="0" r="0" t="0"/>
          <a:stretch/>
        </p:blipFill>
        <p:spPr>
          <a:xfrm>
            <a:off x="2825287" y="1623666"/>
            <a:ext cx="3394501" cy="15851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289813fd77_0_59"/>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93" name="Google Shape;93;g1289813fd77_0_59"/>
          <p:cNvSpPr txBox="1"/>
          <p:nvPr/>
        </p:nvSpPr>
        <p:spPr>
          <a:xfrm>
            <a:off x="566100" y="13199"/>
            <a:ext cx="7385400" cy="11388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is the connection between solar development and local water quality?</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94" name="Google Shape;94;g1289813fd77_0_59"/>
          <p:cNvSpPr txBox="1"/>
          <p:nvPr/>
        </p:nvSpPr>
        <p:spPr>
          <a:xfrm>
            <a:off x="566100" y="658200"/>
            <a:ext cx="8063100" cy="74190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i="1" lang="en-US" sz="2000">
                <a:latin typeface="Montserrat"/>
                <a:ea typeface="Montserrat"/>
                <a:cs typeface="Montserrat"/>
                <a:sym typeface="Montserrat"/>
              </a:rPr>
              <a:t>The Issue: </a:t>
            </a:r>
            <a:endParaRPr i="1" sz="2000">
              <a:latin typeface="Montserrat"/>
              <a:ea typeface="Montserrat"/>
              <a:cs typeface="Montserrat"/>
              <a:sym typeface="Montserrat"/>
            </a:endParaRPr>
          </a:p>
          <a:p>
            <a:pPr indent="0" lvl="0" marL="457200" marR="0" rtl="0" algn="l">
              <a:lnSpc>
                <a:spcPct val="150000"/>
              </a:lnSpc>
              <a:spcBef>
                <a:spcPts val="0"/>
              </a:spcBef>
              <a:spcAft>
                <a:spcPts val="0"/>
              </a:spcAft>
              <a:buNone/>
            </a:pPr>
            <a:r>
              <a:rPr i="1" lang="en-US" sz="2000">
                <a:latin typeface="Montserrat"/>
                <a:ea typeface="Montserrat"/>
                <a:cs typeface="Montserrat"/>
                <a:sym typeface="Montserrat"/>
              </a:rPr>
              <a:t>While renewable energy is a positive move toward reducing greenhouse gasses from fossil fuels to address climate change impacts on the Chesapeake Watershed, is the recent boom in solar farms increasing the challenge to meet water quality goals in unintended but avoidable ways? </a:t>
            </a:r>
            <a:endParaRPr i="1" sz="20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0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289813fd77_0_65"/>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0" name="Google Shape;100;g1289813fd77_0_65"/>
          <p:cNvSpPr txBox="1"/>
          <p:nvPr/>
        </p:nvSpPr>
        <p:spPr>
          <a:xfrm>
            <a:off x="566100" y="182899"/>
            <a:ext cx="7385400" cy="7695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the panel aims to uncover</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101" name="Google Shape;101;g1289813fd77_0_65"/>
          <p:cNvSpPr txBox="1"/>
          <p:nvPr/>
        </p:nvSpPr>
        <p:spPr>
          <a:xfrm>
            <a:off x="566100" y="658200"/>
            <a:ext cx="8063100" cy="6033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i="1" lang="en-US" sz="2000">
                <a:latin typeface="Montserrat"/>
                <a:ea typeface="Montserrat"/>
                <a:cs typeface="Montserrat"/>
                <a:sym typeface="Montserrat"/>
              </a:rPr>
              <a:t>Objective: Understand the trends and drivers of large-scale solar development, the associated water quality impacts and some best practices to protect local water quality.</a:t>
            </a:r>
            <a:endParaRPr i="1" sz="20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0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289813fd77_0_71"/>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7" name="Google Shape;107;g1289813fd77_0_71"/>
          <p:cNvSpPr txBox="1"/>
          <p:nvPr/>
        </p:nvSpPr>
        <p:spPr>
          <a:xfrm>
            <a:off x="566100" y="182899"/>
            <a:ext cx="7385400" cy="7695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the panel aims to uncover</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108" name="Google Shape;108;g1289813fd77_0_71"/>
          <p:cNvSpPr txBox="1"/>
          <p:nvPr/>
        </p:nvSpPr>
        <p:spPr>
          <a:xfrm>
            <a:off x="185100" y="658200"/>
            <a:ext cx="5154300" cy="8250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i="1" lang="en-US" sz="1800" u="sng">
                <a:latin typeface="Montserrat"/>
                <a:ea typeface="Montserrat"/>
                <a:cs typeface="Montserrat"/>
                <a:sym typeface="Montserrat"/>
              </a:rPr>
              <a:t>Section One: Research &amp; Science</a:t>
            </a:r>
            <a:r>
              <a:rPr i="1" lang="en-US" sz="2000" u="sng">
                <a:latin typeface="Montserrat"/>
                <a:ea typeface="Montserrat"/>
                <a:cs typeface="Montserrat"/>
                <a:sym typeface="Montserrat"/>
              </a:rPr>
              <a:t> </a:t>
            </a:r>
            <a:endParaRPr i="1" sz="2000" u="sng">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Land Consumption</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Local Opposition</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Co-location</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State and local tensions</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Competing Policies</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Clr>
                <a:srgbClr val="000000"/>
              </a:buClr>
              <a:buSzPts val="1700"/>
              <a:buFont typeface="Montserrat"/>
              <a:buChar char="○"/>
            </a:pPr>
            <a:r>
              <a:rPr lang="en-US" sz="1700">
                <a:latin typeface="Montserrat"/>
                <a:ea typeface="Montserrat"/>
                <a:cs typeface="Montserrat"/>
                <a:sym typeface="Montserrat"/>
              </a:rPr>
              <a:t>Examples of Ordinances &amp; Recommended Practices to protect water quality</a:t>
            </a:r>
            <a:endParaRPr sz="17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i="1" sz="20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0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09" name="Google Shape;109;g1289813fd77_0_71"/>
          <p:cNvSpPr txBox="1"/>
          <p:nvPr/>
        </p:nvSpPr>
        <p:spPr>
          <a:xfrm>
            <a:off x="4993225" y="1240175"/>
            <a:ext cx="3835800" cy="3232500"/>
          </a:xfrm>
          <a:prstGeom prst="rect">
            <a:avLst/>
          </a:prstGeom>
          <a:noFill/>
          <a:ln>
            <a:noFill/>
          </a:ln>
        </p:spPr>
        <p:txBody>
          <a:bodyPr anchorCtr="0" anchor="t" bIns="91425" lIns="91425" spcFirstLastPara="1" rIns="91425" wrap="square" tIns="91425">
            <a:spAutoFit/>
          </a:bodyPr>
          <a:lstStyle/>
          <a:p>
            <a:pPr indent="457200" lvl="0" marL="0" rtl="0" algn="l">
              <a:lnSpc>
                <a:spcPct val="150000"/>
              </a:lnSpc>
              <a:spcBef>
                <a:spcPts val="0"/>
              </a:spcBef>
              <a:spcAft>
                <a:spcPts val="0"/>
              </a:spcAft>
              <a:buNone/>
            </a:pPr>
            <a:r>
              <a:rPr i="1" lang="en-US" sz="1800" u="sng">
                <a:latin typeface="Montserrat"/>
                <a:ea typeface="Montserrat"/>
                <a:cs typeface="Montserrat"/>
                <a:sym typeface="Montserrat"/>
              </a:rPr>
              <a:t>Section Two: Perspectives</a:t>
            </a:r>
            <a:endParaRPr i="1" sz="1800" u="sng">
              <a:latin typeface="Montserrat"/>
              <a:ea typeface="Montserrat"/>
              <a:cs typeface="Montserrat"/>
              <a:sym typeface="Montserrat"/>
            </a:endParaRPr>
          </a:p>
          <a:p>
            <a:pPr indent="-336550" lvl="1" marL="914400" rtl="0" algn="l">
              <a:lnSpc>
                <a:spcPct val="150000"/>
              </a:lnSpc>
              <a:spcBef>
                <a:spcPts val="0"/>
              </a:spcBef>
              <a:spcAft>
                <a:spcPts val="0"/>
              </a:spcAft>
              <a:buSzPts val="1700"/>
              <a:buFont typeface="Montserrat"/>
              <a:buChar char="○"/>
            </a:pPr>
            <a:r>
              <a:rPr lang="en-US" sz="1700">
                <a:latin typeface="Montserrat"/>
                <a:ea typeface="Montserrat"/>
                <a:cs typeface="Montserrat"/>
                <a:sym typeface="Montserrat"/>
              </a:rPr>
              <a:t>Snapshot of issues in VA/MD/PA from a state agency level</a:t>
            </a:r>
            <a:endParaRPr sz="1700">
              <a:latin typeface="Montserrat"/>
              <a:ea typeface="Montserrat"/>
              <a:cs typeface="Montserrat"/>
              <a:sym typeface="Montserrat"/>
            </a:endParaRPr>
          </a:p>
          <a:p>
            <a:pPr indent="-336550" lvl="1" marL="914400" rtl="0" algn="l">
              <a:lnSpc>
                <a:spcPct val="150000"/>
              </a:lnSpc>
              <a:spcBef>
                <a:spcPts val="0"/>
              </a:spcBef>
              <a:spcAft>
                <a:spcPts val="0"/>
              </a:spcAft>
              <a:buSzPts val="1700"/>
              <a:buFont typeface="Montserrat"/>
              <a:buChar char="○"/>
            </a:pPr>
            <a:r>
              <a:rPr lang="en-US" sz="1700">
                <a:latin typeface="Montserrat"/>
                <a:ea typeface="Montserrat"/>
                <a:cs typeface="Montserrat"/>
                <a:sym typeface="Montserrat"/>
              </a:rPr>
              <a:t>Industry insights</a:t>
            </a:r>
            <a:endParaRPr sz="1700">
              <a:latin typeface="Montserrat"/>
              <a:ea typeface="Montserrat"/>
              <a:cs typeface="Montserrat"/>
              <a:sym typeface="Montserrat"/>
            </a:endParaRPr>
          </a:p>
          <a:p>
            <a:pPr indent="0" lvl="0" marL="914400" rtl="0" algn="l">
              <a:lnSpc>
                <a:spcPct val="150000"/>
              </a:lnSpc>
              <a:spcBef>
                <a:spcPts val="0"/>
              </a:spcBef>
              <a:spcAft>
                <a:spcPts val="0"/>
              </a:spcAft>
              <a:buNone/>
            </a:pPr>
            <a:r>
              <a:t/>
            </a:r>
            <a:endParaRPr sz="1700">
              <a:latin typeface="Montserrat"/>
              <a:ea typeface="Montserrat"/>
              <a:cs typeface="Montserrat"/>
              <a:sym typeface="Montserrat"/>
            </a:endParaRPr>
          </a:p>
          <a:p>
            <a:pPr indent="457200" lvl="0" marL="0" rtl="0" algn="l">
              <a:lnSpc>
                <a:spcPct val="150000"/>
              </a:lnSpc>
              <a:spcBef>
                <a:spcPts val="0"/>
              </a:spcBef>
              <a:spcAft>
                <a:spcPts val="0"/>
              </a:spcAft>
              <a:buNone/>
            </a:pPr>
            <a:r>
              <a:rPr i="1" lang="en-US" sz="1700" u="sng">
                <a:latin typeface="Montserrat"/>
                <a:ea typeface="Montserrat"/>
                <a:cs typeface="Montserrat"/>
                <a:sym typeface="Montserrat"/>
              </a:rPr>
              <a:t>Section Three: Tours</a:t>
            </a:r>
            <a:endParaRPr i="1" sz="1700" u="sng">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g1289813fd77_0_0"/>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35" name="Google Shape;35;g1289813fd77_0_0"/>
          <p:cNvSpPr txBox="1"/>
          <p:nvPr/>
        </p:nvSpPr>
        <p:spPr>
          <a:xfrm>
            <a:off x="566100" y="13199"/>
            <a:ext cx="7385400" cy="8310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Why are we learning about solar development?</a:t>
            </a:r>
            <a:endParaRPr b="0" i="0" sz="1800" u="none" cap="none" strike="noStrike">
              <a:solidFill>
                <a:srgbClr val="000000"/>
              </a:solidFill>
              <a:latin typeface="Arial"/>
              <a:ea typeface="Arial"/>
              <a:cs typeface="Arial"/>
              <a:sym typeface="Arial"/>
            </a:endParaRPr>
          </a:p>
        </p:txBody>
      </p:sp>
      <p:sp>
        <p:nvSpPr>
          <p:cNvPr id="36" name="Google Shape;36;g1289813fd77_0_0"/>
          <p:cNvSpPr txBox="1"/>
          <p:nvPr/>
        </p:nvSpPr>
        <p:spPr>
          <a:xfrm>
            <a:off x="566100" y="658199"/>
            <a:ext cx="8011800" cy="44175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457200" marR="0" rtl="0" algn="l">
              <a:lnSpc>
                <a:spcPct val="15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Renewable energy is a positive move toward reducing greenhouse gasses from fossil fuels to address climate change impacts and reduce our dependence on foreign oil</a:t>
            </a:r>
            <a:endParaRPr b="0" i="0" sz="21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1289813fd77_0_6"/>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2" name="Google Shape;42;g1289813fd77_0_6"/>
          <p:cNvSpPr txBox="1"/>
          <p:nvPr/>
        </p:nvSpPr>
        <p:spPr>
          <a:xfrm>
            <a:off x="566100" y="13199"/>
            <a:ext cx="7385400" cy="8310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Why are we learning about solar development?</a:t>
            </a:r>
            <a:endParaRPr b="0" i="0" sz="1800" u="none" cap="none" strike="noStrike">
              <a:solidFill>
                <a:srgbClr val="000000"/>
              </a:solidFill>
              <a:latin typeface="Arial"/>
              <a:ea typeface="Arial"/>
              <a:cs typeface="Arial"/>
              <a:sym typeface="Arial"/>
            </a:endParaRPr>
          </a:p>
        </p:txBody>
      </p:sp>
      <p:sp>
        <p:nvSpPr>
          <p:cNvPr id="43" name="Google Shape;43;g1289813fd77_0_6"/>
          <p:cNvSpPr txBox="1"/>
          <p:nvPr/>
        </p:nvSpPr>
        <p:spPr>
          <a:xfrm>
            <a:off x="566100" y="658200"/>
            <a:ext cx="3872400" cy="4902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US" sz="2100">
                <a:latin typeface="Montserrat"/>
                <a:ea typeface="Montserrat"/>
                <a:cs typeface="Montserrat"/>
                <a:sym typeface="Montserrat"/>
              </a:rPr>
              <a:t>According to the Solar Energy Industries Association, the solar industry is set to </a:t>
            </a:r>
            <a:r>
              <a:rPr b="1" lang="en-US" sz="2100">
                <a:latin typeface="Montserrat"/>
                <a:ea typeface="Montserrat"/>
                <a:cs typeface="Montserrat"/>
                <a:sym typeface="Montserrat"/>
              </a:rPr>
              <a:t>quadruple over the next decade</a:t>
            </a:r>
            <a:endParaRPr b="1" i="0" sz="21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pic>
        <p:nvPicPr>
          <p:cNvPr descr="https://lh4.googleusercontent.com/JJpntrxt07_6Vt_b3oXgrHO9qBPpfqR2Cf_u9_kSPHOIy7kwjSL0vY37-HIVEJ_hZ_d8gtxdXhm8nZaS6ONDe6Sd0CnhMinsiB7b3-LNZIhW62GtNBTqD8q4-CxPW4GzYuYW_D0" id="44" name="Google Shape;44;g1289813fd77_0_6"/>
          <p:cNvPicPr preferRelativeResize="0"/>
          <p:nvPr/>
        </p:nvPicPr>
        <p:blipFill>
          <a:blip r:embed="rId3">
            <a:alphaModFix/>
          </a:blip>
          <a:stretch>
            <a:fillRect/>
          </a:stretch>
        </p:blipFill>
        <p:spPr>
          <a:xfrm>
            <a:off x="4538750" y="956688"/>
            <a:ext cx="4276725" cy="3343275"/>
          </a:xfrm>
          <a:prstGeom prst="rect">
            <a:avLst/>
          </a:prstGeom>
          <a:noFill/>
          <a:ln cap="flat" cmpd="sng" w="3175">
            <a:solidFill>
              <a:srgbClr val="000000"/>
            </a:solidFill>
            <a:prstDash val="solid"/>
            <a:miter lim="8000"/>
            <a:headEnd len="sm" w="sm" type="none"/>
            <a:tailEnd len="sm" w="sm" type="none"/>
          </a:ln>
        </p:spPr>
      </p:pic>
      <p:sp>
        <p:nvSpPr>
          <p:cNvPr id="45" name="Google Shape;45;g1289813fd77_0_6"/>
          <p:cNvSpPr txBox="1"/>
          <p:nvPr/>
        </p:nvSpPr>
        <p:spPr>
          <a:xfrm>
            <a:off x="4538700" y="4208600"/>
            <a:ext cx="427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US" sz="1200">
                <a:solidFill>
                  <a:srgbClr val="222222"/>
                </a:solidFill>
                <a:latin typeface="Montserrat"/>
                <a:ea typeface="Montserrat"/>
                <a:cs typeface="Montserrat"/>
                <a:sym typeface="Montserrat"/>
              </a:rPr>
              <a:t>Map of existing and proposed major solar projects with example photo </a:t>
            </a:r>
            <a:endParaRPr i="1" sz="1200">
              <a:solidFill>
                <a:srgbClr val="222222"/>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i="1" lang="en-US" sz="1200">
                <a:solidFill>
                  <a:srgbClr val="222222"/>
                </a:solidFill>
                <a:latin typeface="Montserrat"/>
                <a:ea typeface="Montserrat"/>
                <a:cs typeface="Montserrat"/>
                <a:sym typeface="Montserrat"/>
              </a:rPr>
              <a:t>(Map/data source: SEIA 2022)</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1289813fd77_0_21"/>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51" name="Google Shape;51;g1289813fd77_0_21"/>
          <p:cNvSpPr txBox="1"/>
          <p:nvPr/>
        </p:nvSpPr>
        <p:spPr>
          <a:xfrm>
            <a:off x="566100" y="13199"/>
            <a:ext cx="7385400" cy="8310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Why are we learning about solar development?</a:t>
            </a:r>
            <a:endParaRPr b="0" i="0" sz="1800" u="none" cap="none" strike="noStrike">
              <a:solidFill>
                <a:srgbClr val="000000"/>
              </a:solidFill>
              <a:latin typeface="Arial"/>
              <a:ea typeface="Arial"/>
              <a:cs typeface="Arial"/>
              <a:sym typeface="Arial"/>
            </a:endParaRPr>
          </a:p>
        </p:txBody>
      </p:sp>
      <p:sp>
        <p:nvSpPr>
          <p:cNvPr id="52" name="Google Shape;52;g1289813fd77_0_21"/>
          <p:cNvSpPr txBox="1"/>
          <p:nvPr/>
        </p:nvSpPr>
        <p:spPr>
          <a:xfrm>
            <a:off x="566100" y="658199"/>
            <a:ext cx="8011800" cy="62184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US" sz="1800">
                <a:latin typeface="Montserrat"/>
                <a:ea typeface="Montserrat"/>
                <a:cs typeface="Montserrat"/>
                <a:sym typeface="Montserrat"/>
              </a:rPr>
              <a:t>The Chesapeake Bay Program recognized the need to utilize their </a:t>
            </a:r>
            <a:r>
              <a:rPr b="1" lang="en-US" sz="1800">
                <a:latin typeface="Montserrat"/>
                <a:ea typeface="Montserrat"/>
                <a:cs typeface="Montserrat"/>
                <a:sym typeface="Montserrat"/>
              </a:rPr>
              <a:t>scientific, modeling, monitoring and planning</a:t>
            </a:r>
            <a:r>
              <a:rPr lang="en-US" sz="1800">
                <a:latin typeface="Montserrat"/>
                <a:ea typeface="Montserrat"/>
                <a:cs typeface="Montserrat"/>
                <a:sym typeface="Montserrat"/>
              </a:rPr>
              <a:t> capabilities to prioritize the communities, working lands and habitats that are most vulnerable to the risks of a changing climate </a:t>
            </a:r>
            <a:endParaRPr sz="1800">
              <a:latin typeface="Montserrat"/>
              <a:ea typeface="Montserrat"/>
              <a:cs typeface="Montserrat"/>
              <a:sym typeface="Montserrat"/>
            </a:endParaRPr>
          </a:p>
          <a:p>
            <a:pPr indent="-342900" lvl="0"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The 2021 </a:t>
            </a:r>
            <a:r>
              <a:rPr lang="en-US" sz="1800" u="sng">
                <a:solidFill>
                  <a:srgbClr val="1155CC"/>
                </a:solidFill>
                <a:latin typeface="Verdana"/>
                <a:ea typeface="Verdana"/>
                <a:cs typeface="Verdana"/>
                <a:sym typeface="Verdana"/>
                <a:hlinkClick r:id="rId3">
                  <a:extLst>
                    <a:ext uri="{A12FA001-AC4F-418D-AE19-62706E023703}">
                      <ahyp:hlinkClr val="tx"/>
                    </a:ext>
                  </a:extLst>
                </a:hlinkClick>
              </a:rPr>
              <a:t>Chesapeake Executive Council: Directive No. 21-1 Collective Action for Climate Change</a:t>
            </a:r>
            <a:endParaRPr sz="1800">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800">
              <a:latin typeface="Montserrat"/>
              <a:ea typeface="Montserrat"/>
              <a:cs typeface="Montserrat"/>
              <a:sym typeface="Montserrat"/>
            </a:endParaRPr>
          </a:p>
          <a:p>
            <a:pPr indent="-342900" lvl="0"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2022 </a:t>
            </a:r>
            <a:r>
              <a:rPr lang="en-US" sz="1800" u="sng">
                <a:solidFill>
                  <a:srgbClr val="1155CC"/>
                </a:solidFill>
                <a:latin typeface="Verdana"/>
                <a:ea typeface="Verdana"/>
                <a:cs typeface="Verdana"/>
                <a:sym typeface="Verdana"/>
                <a:hlinkClick r:id="rId4">
                  <a:extLst>
                    <a:ext uri="{A12FA001-AC4F-418D-AE19-62706E023703}">
                      <ahyp:hlinkClr val="tx"/>
                    </a:ext>
                  </a:extLst>
                </a:hlinkClick>
              </a:rPr>
              <a:t>Bay 101 Climate Change video</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289813fd77_0_29"/>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58" name="Google Shape;58;g1289813fd77_0_29"/>
          <p:cNvSpPr txBox="1"/>
          <p:nvPr/>
        </p:nvSpPr>
        <p:spPr>
          <a:xfrm>
            <a:off x="566100" y="13199"/>
            <a:ext cx="7385400" cy="8310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challenges make large-scale solar development controversial?</a:t>
            </a:r>
            <a:endParaRPr b="0" i="0" sz="2200" u="none" cap="none" strike="noStrike">
              <a:solidFill>
                <a:srgbClr val="000000"/>
              </a:solidFill>
              <a:latin typeface="Arial"/>
              <a:ea typeface="Arial"/>
              <a:cs typeface="Arial"/>
              <a:sym typeface="Arial"/>
            </a:endParaRPr>
          </a:p>
        </p:txBody>
      </p:sp>
      <p:sp>
        <p:nvSpPr>
          <p:cNvPr id="59" name="Google Shape;59;g1289813fd77_0_29"/>
          <p:cNvSpPr txBox="1"/>
          <p:nvPr/>
        </p:nvSpPr>
        <p:spPr>
          <a:xfrm>
            <a:off x="566100" y="658199"/>
            <a:ext cx="8011800" cy="4902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361950" lvl="0" marL="457200" marR="0" rtl="0" algn="l">
              <a:lnSpc>
                <a:spcPct val="150000"/>
              </a:lnSpc>
              <a:spcBef>
                <a:spcPts val="0"/>
              </a:spcBef>
              <a:spcAft>
                <a:spcPts val="0"/>
              </a:spcAft>
              <a:buClr>
                <a:srgbClr val="000000"/>
              </a:buClr>
              <a:buSzPts val="2100"/>
              <a:buFont typeface="Montserrat"/>
              <a:buChar char="●"/>
            </a:pPr>
            <a:r>
              <a:rPr lang="en-US" sz="2100">
                <a:latin typeface="Montserrat"/>
                <a:ea typeface="Montserrat"/>
                <a:cs typeface="Montserrat"/>
                <a:sym typeface="Montserrat"/>
              </a:rPr>
              <a:t>Land use changes for forests and agricultural lands</a:t>
            </a:r>
            <a:endParaRPr>
              <a:latin typeface="Montserrat"/>
              <a:ea typeface="Montserrat"/>
              <a:cs typeface="Montserrat"/>
              <a:sym typeface="Montserrat"/>
            </a:endParaRPr>
          </a:p>
          <a:p>
            <a:pPr indent="-361950" lvl="0" marL="457200" marR="0" rtl="0" algn="l">
              <a:lnSpc>
                <a:spcPct val="150000"/>
              </a:lnSpc>
              <a:spcBef>
                <a:spcPts val="0"/>
              </a:spcBef>
              <a:spcAft>
                <a:spcPts val="0"/>
              </a:spcAft>
              <a:buClr>
                <a:srgbClr val="000000"/>
              </a:buClr>
              <a:buSzPts val="2100"/>
              <a:buFont typeface="Montserrat"/>
              <a:buChar char="●"/>
            </a:pPr>
            <a:r>
              <a:rPr lang="en-US" sz="2100">
                <a:latin typeface="Montserrat"/>
                <a:ea typeface="Montserrat"/>
                <a:cs typeface="Montserrat"/>
                <a:sym typeface="Montserrat"/>
              </a:rPr>
              <a:t>Erosion from site affecting nearby streams and properties</a:t>
            </a:r>
            <a:endParaRPr sz="2100">
              <a:latin typeface="Montserrat"/>
              <a:ea typeface="Montserrat"/>
              <a:cs typeface="Montserrat"/>
              <a:sym typeface="Montserrat"/>
            </a:endParaRPr>
          </a:p>
          <a:p>
            <a:pPr indent="-361950" lvl="0" marL="457200" marR="0" rtl="0" algn="l">
              <a:lnSpc>
                <a:spcPct val="150000"/>
              </a:lnSpc>
              <a:spcBef>
                <a:spcPts val="0"/>
              </a:spcBef>
              <a:spcAft>
                <a:spcPts val="0"/>
              </a:spcAft>
              <a:buClr>
                <a:srgbClr val="000000"/>
              </a:buClr>
              <a:buSzPts val="2100"/>
              <a:buFont typeface="Montserrat"/>
              <a:buChar char="●"/>
            </a:pPr>
            <a:r>
              <a:rPr lang="en-US" sz="2100">
                <a:latin typeface="Montserrat"/>
                <a:ea typeface="Montserrat"/>
                <a:cs typeface="Montserrat"/>
                <a:sym typeface="Montserrat"/>
              </a:rPr>
              <a:t>Change in viewscape, nuisance glare from panels</a:t>
            </a:r>
            <a:endParaRPr sz="2100">
              <a:latin typeface="Montserrat"/>
              <a:ea typeface="Montserrat"/>
              <a:cs typeface="Montserrat"/>
              <a:sym typeface="Montserrat"/>
            </a:endParaRPr>
          </a:p>
          <a:p>
            <a:pPr indent="-361950" lvl="0" marL="457200" marR="0" rtl="0" algn="l">
              <a:lnSpc>
                <a:spcPct val="150000"/>
              </a:lnSpc>
              <a:spcBef>
                <a:spcPts val="0"/>
              </a:spcBef>
              <a:spcAft>
                <a:spcPts val="0"/>
              </a:spcAft>
              <a:buClr>
                <a:srgbClr val="000000"/>
              </a:buClr>
              <a:buSzPts val="2100"/>
              <a:buFont typeface="Montserrat"/>
              <a:buChar char="●"/>
            </a:pPr>
            <a:r>
              <a:rPr lang="en-US" sz="2100">
                <a:latin typeface="Montserrat"/>
                <a:ea typeface="Montserrat"/>
                <a:cs typeface="Montserrat"/>
                <a:sym typeface="Montserrat"/>
              </a:rPr>
              <a:t>Perceived or feared decline in nearby property values</a:t>
            </a:r>
            <a:endParaRPr sz="21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289813fd77_0_35"/>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5" name="Google Shape;65;g1289813fd77_0_35"/>
          <p:cNvSpPr txBox="1"/>
          <p:nvPr/>
        </p:nvSpPr>
        <p:spPr>
          <a:xfrm>
            <a:off x="566100" y="13199"/>
            <a:ext cx="7385400" cy="11388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is the connection between solar development and local water quality?</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66" name="Google Shape;66;g1289813fd77_0_35"/>
          <p:cNvSpPr txBox="1"/>
          <p:nvPr/>
        </p:nvSpPr>
        <p:spPr>
          <a:xfrm>
            <a:off x="566100" y="658200"/>
            <a:ext cx="8063100" cy="62184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342900" lvl="0" marL="4572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Siting on </a:t>
            </a:r>
            <a:r>
              <a:rPr b="1" lang="en-US" sz="1800">
                <a:latin typeface="Montserrat"/>
                <a:ea typeface="Montserrat"/>
                <a:cs typeface="Montserrat"/>
                <a:sym typeface="Montserrat"/>
              </a:rPr>
              <a:t>agricultural lands </a:t>
            </a:r>
            <a:r>
              <a:rPr lang="en-US" sz="1800">
                <a:latin typeface="Montserrat"/>
                <a:ea typeface="Montserrat"/>
                <a:cs typeface="Montserrat"/>
                <a:sym typeface="Montserrat"/>
              </a:rPr>
              <a:t>that could be used for sustainable farming that provides food and healthy soils that capture carbon</a:t>
            </a:r>
            <a:endParaRPr sz="1800">
              <a:latin typeface="Montserrat"/>
              <a:ea typeface="Montserrat"/>
              <a:cs typeface="Montserrat"/>
              <a:sym typeface="Montserrat"/>
            </a:endParaRPr>
          </a:p>
          <a:p>
            <a:pPr indent="-342900" lvl="0" marL="4572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Siting on </a:t>
            </a:r>
            <a:r>
              <a:rPr b="1" lang="en-US" sz="1800">
                <a:latin typeface="Montserrat"/>
                <a:ea typeface="Montserrat"/>
                <a:cs typeface="Montserrat"/>
                <a:sym typeface="Montserrat"/>
              </a:rPr>
              <a:t>forested lands</a:t>
            </a:r>
            <a:r>
              <a:rPr lang="en-US" sz="1800">
                <a:latin typeface="Montserrat"/>
                <a:ea typeface="Montserrat"/>
                <a:cs typeface="Montserrat"/>
                <a:sym typeface="Montserrat"/>
              </a:rPr>
              <a:t> that clean air, capture carbon, filter water, control erosion, and sustain biodiversity, habitat and recreation</a:t>
            </a:r>
            <a:endParaRPr sz="1800">
              <a:latin typeface="Montserrat"/>
              <a:ea typeface="Montserrat"/>
              <a:cs typeface="Montserrat"/>
              <a:sym typeface="Montserrat"/>
            </a:endParaRPr>
          </a:p>
          <a:p>
            <a:pPr indent="-342900" lvl="0" marL="457200" marR="0" rtl="0" algn="l">
              <a:lnSpc>
                <a:spcPct val="150000"/>
              </a:lnSpc>
              <a:spcBef>
                <a:spcPts val="0"/>
              </a:spcBef>
              <a:spcAft>
                <a:spcPts val="0"/>
              </a:spcAft>
              <a:buClr>
                <a:srgbClr val="000000"/>
              </a:buClr>
              <a:buSzPts val="1800"/>
              <a:buFont typeface="Montserrat"/>
              <a:buChar char="●"/>
            </a:pPr>
            <a:r>
              <a:rPr b="1" lang="en-US" sz="1800">
                <a:latin typeface="Montserrat"/>
                <a:ea typeface="Montserrat"/>
                <a:cs typeface="Montserrat"/>
                <a:sym typeface="Montserrat"/>
              </a:rPr>
              <a:t>Erosion and sediment </a:t>
            </a:r>
            <a:r>
              <a:rPr lang="en-US" sz="1800">
                <a:latin typeface="Montserrat"/>
                <a:ea typeface="Montserrat"/>
                <a:cs typeface="Montserrat"/>
                <a:sym typeface="Montserrat"/>
              </a:rPr>
              <a:t>control during construction </a:t>
            </a:r>
            <a:endParaRPr sz="1800">
              <a:latin typeface="Montserrat"/>
              <a:ea typeface="Montserrat"/>
              <a:cs typeface="Montserrat"/>
              <a:sym typeface="Montserrat"/>
            </a:endParaRPr>
          </a:p>
          <a:p>
            <a:pPr indent="-342900" lvl="0" marL="4572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Post - construction stormwater runoff from </a:t>
            </a:r>
            <a:r>
              <a:rPr b="1" lang="en-US" sz="1800">
                <a:latin typeface="Montserrat"/>
                <a:ea typeface="Montserrat"/>
                <a:cs typeface="Montserrat"/>
                <a:sym typeface="Montserrat"/>
              </a:rPr>
              <a:t>impervious surface</a:t>
            </a:r>
            <a:r>
              <a:rPr lang="en-US" sz="1800">
                <a:latin typeface="Montserrat"/>
                <a:ea typeface="Montserrat"/>
                <a:cs typeface="Montserrat"/>
                <a:sym typeface="Montserrat"/>
              </a:rPr>
              <a:t> of solar arrays and surrounding land</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289813fd77_0_41"/>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2" name="Google Shape;72;g1289813fd77_0_41"/>
          <p:cNvSpPr txBox="1"/>
          <p:nvPr/>
        </p:nvSpPr>
        <p:spPr>
          <a:xfrm>
            <a:off x="566100" y="13199"/>
            <a:ext cx="7385400" cy="11388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is the connection between solar development and local water quality?</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73" name="Google Shape;73;g1289813fd77_0_41"/>
          <p:cNvSpPr txBox="1"/>
          <p:nvPr/>
        </p:nvSpPr>
        <p:spPr>
          <a:xfrm>
            <a:off x="566100" y="658200"/>
            <a:ext cx="8063100" cy="70497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US" sz="1800">
                <a:latin typeface="Montserrat"/>
                <a:ea typeface="Montserrat"/>
                <a:cs typeface="Montserrat"/>
                <a:sym typeface="Montserrat"/>
              </a:rPr>
              <a:t>Some </a:t>
            </a:r>
            <a:r>
              <a:rPr i="1" lang="en-US" sz="1800">
                <a:latin typeface="Montserrat"/>
                <a:ea typeface="Montserrat"/>
                <a:cs typeface="Montserrat"/>
                <a:sym typeface="Montserrat"/>
              </a:rPr>
              <a:t>Chesapeake Bay Watershed Agreement </a:t>
            </a:r>
            <a:r>
              <a:rPr lang="en-US" sz="1800">
                <a:latin typeface="Montserrat"/>
                <a:ea typeface="Montserrat"/>
                <a:cs typeface="Montserrat"/>
                <a:sym typeface="Montserrat"/>
              </a:rPr>
              <a:t>goals and outcomes that could be impacted by large scale solar development without careful siting and stormwater management considerations:</a:t>
            </a:r>
            <a:endParaRPr sz="1800">
              <a:latin typeface="Montserrat"/>
              <a:ea typeface="Montserrat"/>
              <a:cs typeface="Montserrat"/>
              <a:sym typeface="Montserrat"/>
            </a:endParaRPr>
          </a:p>
          <a:p>
            <a:pPr indent="-342900" lvl="1"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Forest Buffers Outcome</a:t>
            </a:r>
            <a:endParaRPr sz="1800">
              <a:latin typeface="Montserrat"/>
              <a:ea typeface="Montserrat"/>
              <a:cs typeface="Montserrat"/>
              <a:sym typeface="Montserrat"/>
            </a:endParaRPr>
          </a:p>
          <a:p>
            <a:pPr indent="-342900" lvl="1"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Protected Lands Outcome for wetlands and forest lands</a:t>
            </a:r>
            <a:endParaRPr sz="1800">
              <a:latin typeface="Montserrat"/>
              <a:ea typeface="Montserrat"/>
              <a:cs typeface="Montserrat"/>
              <a:sym typeface="Montserrat"/>
            </a:endParaRPr>
          </a:p>
          <a:p>
            <a:pPr indent="-342900" lvl="1"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Stream Health Outcome</a:t>
            </a:r>
            <a:endParaRPr sz="1800">
              <a:latin typeface="Montserrat"/>
              <a:ea typeface="Montserrat"/>
              <a:cs typeface="Montserrat"/>
              <a:sym typeface="Montserrat"/>
            </a:endParaRPr>
          </a:p>
          <a:p>
            <a:pPr indent="-342900" lvl="1" marL="914400" marR="0" rtl="0" algn="l">
              <a:lnSpc>
                <a:spcPct val="150000"/>
              </a:lnSpc>
              <a:spcBef>
                <a:spcPts val="0"/>
              </a:spcBef>
              <a:spcAft>
                <a:spcPts val="0"/>
              </a:spcAft>
              <a:buClr>
                <a:srgbClr val="000000"/>
              </a:buClr>
              <a:buSzPts val="1800"/>
              <a:buFont typeface="Montserrat"/>
              <a:buChar char="○"/>
            </a:pPr>
            <a:r>
              <a:rPr lang="en-US" sz="1800">
                <a:latin typeface="Montserrat"/>
                <a:ea typeface="Montserrat"/>
                <a:cs typeface="Montserrat"/>
                <a:sym typeface="Montserrat"/>
              </a:rPr>
              <a:t>Water Quality and 2025 Watershed Implementation Plan (WIP) Outcome</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1289813fd77_0_47"/>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9" name="Google Shape;79;g1289813fd77_0_47"/>
          <p:cNvSpPr txBox="1"/>
          <p:nvPr/>
        </p:nvSpPr>
        <p:spPr>
          <a:xfrm>
            <a:off x="566100" y="13199"/>
            <a:ext cx="7385400" cy="11388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is the connection between solar development and local water quality?</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80" name="Google Shape;80;g1289813fd77_0_47"/>
          <p:cNvSpPr txBox="1"/>
          <p:nvPr/>
        </p:nvSpPr>
        <p:spPr>
          <a:xfrm>
            <a:off x="566100" y="658200"/>
            <a:ext cx="8063100" cy="68880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US" sz="1800">
                <a:latin typeface="Montserrat"/>
                <a:ea typeface="Montserrat"/>
                <a:cs typeface="Montserrat"/>
                <a:sym typeface="Montserrat"/>
              </a:rPr>
              <a:t>According to an April 2022 Bay Journal article entitled, </a:t>
            </a:r>
            <a:r>
              <a:rPr lang="en-US" sz="1800" u="sng">
                <a:solidFill>
                  <a:srgbClr val="1A73E8"/>
                </a:solidFill>
                <a:latin typeface="Verdana"/>
                <a:ea typeface="Verdana"/>
                <a:cs typeface="Verdana"/>
                <a:sym typeface="Verdana"/>
                <a:hlinkClick r:id="rId3">
                  <a:extLst>
                    <a:ext uri="{A12FA001-AC4F-418D-AE19-62706E023703}">
                      <ahyp:hlinkClr val="tx"/>
                    </a:ext>
                  </a:extLst>
                </a:hlinkClick>
              </a:rPr>
              <a:t>More than 800 solar projects in Bay states stuck waiting for review</a:t>
            </a:r>
            <a:endParaRPr sz="1800">
              <a:solidFill>
                <a:schemeClr val="dk1"/>
              </a:solidFill>
              <a:latin typeface="Times New Roman"/>
              <a:ea typeface="Times New Roman"/>
              <a:cs typeface="Times New Roman"/>
              <a:sym typeface="Times New Roman"/>
            </a:endParaRPr>
          </a:p>
          <a:p>
            <a:pPr indent="-336550" lvl="1" marL="914400" marR="0" rtl="0" algn="l">
              <a:lnSpc>
                <a:spcPct val="150000"/>
              </a:lnSpc>
              <a:spcBef>
                <a:spcPts val="0"/>
              </a:spcBef>
              <a:spcAft>
                <a:spcPts val="0"/>
              </a:spcAft>
              <a:buSzPts val="1700"/>
              <a:buFont typeface="Montserrat"/>
              <a:buChar char="○"/>
            </a:pPr>
            <a:r>
              <a:rPr lang="en-US" sz="1700">
                <a:latin typeface="Montserrat"/>
                <a:ea typeface="Montserrat"/>
                <a:cs typeface="Montserrat"/>
                <a:sym typeface="Montserrat"/>
              </a:rPr>
              <a:t>Bay states have adopted </a:t>
            </a:r>
            <a:r>
              <a:rPr b="1" lang="en-US" sz="1700">
                <a:latin typeface="Montserrat"/>
                <a:ea typeface="Montserrat"/>
                <a:cs typeface="Montserrat"/>
                <a:sym typeface="Montserrat"/>
              </a:rPr>
              <a:t>aggressive climate-change mitigation policies </a:t>
            </a:r>
            <a:r>
              <a:rPr lang="en-US" sz="1700">
                <a:latin typeface="Montserrat"/>
                <a:ea typeface="Montserrat"/>
                <a:cs typeface="Montserrat"/>
                <a:sym typeface="Montserrat"/>
              </a:rPr>
              <a:t>that rely on renewable energy</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SzPts val="1700"/>
              <a:buFont typeface="Montserrat"/>
              <a:buChar char="○"/>
            </a:pPr>
            <a:r>
              <a:rPr lang="en-US" sz="1700">
                <a:latin typeface="Montserrat"/>
                <a:ea typeface="Montserrat"/>
                <a:cs typeface="Montserrat"/>
                <a:sym typeface="Montserrat"/>
              </a:rPr>
              <a:t>Solar made up </a:t>
            </a:r>
            <a:r>
              <a:rPr b="1" lang="en-US" sz="1700">
                <a:latin typeface="Montserrat"/>
                <a:ea typeface="Montserrat"/>
                <a:cs typeface="Montserrat"/>
                <a:sym typeface="Montserrat"/>
              </a:rPr>
              <a:t>more than half of all new electricity </a:t>
            </a:r>
            <a:r>
              <a:rPr lang="en-US" sz="1700">
                <a:latin typeface="Montserrat"/>
                <a:ea typeface="Montserrat"/>
                <a:cs typeface="Montserrat"/>
                <a:sym typeface="Montserrat"/>
              </a:rPr>
              <a:t>generated in the United States during the first three quarters of 2021, according to the Solar Energy Industries Association</a:t>
            </a:r>
            <a:endParaRPr sz="1700">
              <a:latin typeface="Montserrat"/>
              <a:ea typeface="Montserrat"/>
              <a:cs typeface="Montserrat"/>
              <a:sym typeface="Montserrat"/>
            </a:endParaRPr>
          </a:p>
          <a:p>
            <a:pPr indent="-336550" lvl="1" marL="914400" marR="0" rtl="0" algn="l">
              <a:lnSpc>
                <a:spcPct val="150000"/>
              </a:lnSpc>
              <a:spcBef>
                <a:spcPts val="0"/>
              </a:spcBef>
              <a:spcAft>
                <a:spcPts val="0"/>
              </a:spcAft>
              <a:buSzPts val="1700"/>
              <a:buFont typeface="Montserrat"/>
              <a:buChar char="○"/>
            </a:pPr>
            <a:r>
              <a:rPr lang="en-US" sz="1700">
                <a:latin typeface="Montserrat"/>
                <a:ea typeface="Montserrat"/>
                <a:cs typeface="Montserrat"/>
                <a:sym typeface="Montserrat"/>
              </a:rPr>
              <a:t>There will be a </a:t>
            </a:r>
            <a:r>
              <a:rPr b="1" lang="en-US" sz="1700">
                <a:latin typeface="Montserrat"/>
                <a:ea typeface="Montserrat"/>
                <a:cs typeface="Montserrat"/>
                <a:sym typeface="Montserrat"/>
              </a:rPr>
              <a:t>proposed fast-tracked process</a:t>
            </a:r>
            <a:r>
              <a:rPr lang="en-US" sz="1700">
                <a:latin typeface="Montserrat"/>
                <a:ea typeface="Montserrat"/>
                <a:cs typeface="Montserrat"/>
                <a:sym typeface="Montserrat"/>
              </a:rPr>
              <a:t> to relieve the log jam of reviews</a:t>
            </a:r>
            <a:endParaRPr sz="17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289813fd77_0_53"/>
          <p:cNvSpPr/>
          <p:nvPr/>
        </p:nvSpPr>
        <p:spPr>
          <a:xfrm>
            <a:off x="0" y="0"/>
            <a:ext cx="9144000" cy="8442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6" name="Google Shape;86;g1289813fd77_0_53"/>
          <p:cNvSpPr txBox="1"/>
          <p:nvPr/>
        </p:nvSpPr>
        <p:spPr>
          <a:xfrm>
            <a:off x="566100" y="13199"/>
            <a:ext cx="7385400" cy="11388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FFFFFF"/>
              </a:buClr>
              <a:buSzPts val="2000"/>
              <a:buFont typeface="Montserrat"/>
              <a:buNone/>
            </a:pPr>
            <a:r>
              <a:rPr b="1" lang="en-US" sz="2400">
                <a:solidFill>
                  <a:srgbClr val="FFFFFF"/>
                </a:solidFill>
                <a:latin typeface="Montserrat"/>
                <a:ea typeface="Montserrat"/>
                <a:cs typeface="Montserrat"/>
                <a:sym typeface="Montserrat"/>
              </a:rPr>
              <a:t>What is the connection between solar development and local water quality?</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Clr>
                <a:srgbClr val="FFFFFF"/>
              </a:buClr>
              <a:buSzPts val="2000"/>
              <a:buFont typeface="Montserrat"/>
              <a:buNone/>
            </a:pPr>
            <a:r>
              <a:t/>
            </a:r>
            <a:endParaRPr b="1" sz="2000">
              <a:solidFill>
                <a:srgbClr val="FFFFFF"/>
              </a:solidFill>
              <a:latin typeface="Montserrat"/>
              <a:ea typeface="Montserrat"/>
              <a:cs typeface="Montserrat"/>
              <a:sym typeface="Montserrat"/>
            </a:endParaRPr>
          </a:p>
        </p:txBody>
      </p:sp>
      <p:sp>
        <p:nvSpPr>
          <p:cNvPr id="87" name="Google Shape;87;g1289813fd77_0_53"/>
          <p:cNvSpPr txBox="1"/>
          <p:nvPr/>
        </p:nvSpPr>
        <p:spPr>
          <a:xfrm>
            <a:off x="566100" y="658200"/>
            <a:ext cx="8063100" cy="68187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US" sz="2000">
                <a:latin typeface="Montserrat"/>
                <a:ea typeface="Montserrat"/>
                <a:cs typeface="Montserrat"/>
                <a:sym typeface="Montserrat"/>
              </a:rPr>
              <a:t>Solar projects waiting for review</a:t>
            </a:r>
            <a:endParaRPr sz="2000">
              <a:latin typeface="Montserrat"/>
              <a:ea typeface="Montserrat"/>
              <a:cs typeface="Montserrat"/>
              <a:sym typeface="Montserrat"/>
            </a:endParaRPr>
          </a:p>
          <a:p>
            <a:pPr indent="-349250" lvl="1" marL="914400" marR="0" rtl="0" algn="l">
              <a:lnSpc>
                <a:spcPct val="150000"/>
              </a:lnSpc>
              <a:spcBef>
                <a:spcPts val="0"/>
              </a:spcBef>
              <a:spcAft>
                <a:spcPts val="0"/>
              </a:spcAft>
              <a:buClr>
                <a:srgbClr val="000000"/>
              </a:buClr>
              <a:buSzPts val="1900"/>
              <a:buFont typeface="Montserrat"/>
              <a:buChar char="○"/>
            </a:pPr>
            <a:r>
              <a:rPr b="1" lang="en-US" sz="1900">
                <a:latin typeface="Montserrat"/>
                <a:ea typeface="Montserrat"/>
                <a:cs typeface="Montserrat"/>
                <a:sym typeface="Montserrat"/>
              </a:rPr>
              <a:t>Maryland: </a:t>
            </a:r>
            <a:r>
              <a:rPr lang="en-US" sz="1900">
                <a:latin typeface="Montserrat"/>
                <a:ea typeface="Montserrat"/>
                <a:cs typeface="Montserrat"/>
                <a:sym typeface="Montserrat"/>
              </a:rPr>
              <a:t>48 projects, potential power capacity of 2,502 megawatts (enough to power 410,000 homes)</a:t>
            </a:r>
            <a:endParaRPr sz="1900">
              <a:latin typeface="Montserrat"/>
              <a:ea typeface="Montserrat"/>
              <a:cs typeface="Montserrat"/>
              <a:sym typeface="Montserrat"/>
            </a:endParaRPr>
          </a:p>
          <a:p>
            <a:pPr indent="-349250" lvl="1" marL="914400" marR="0" rtl="0" algn="l">
              <a:lnSpc>
                <a:spcPct val="150000"/>
              </a:lnSpc>
              <a:spcBef>
                <a:spcPts val="0"/>
              </a:spcBef>
              <a:spcAft>
                <a:spcPts val="0"/>
              </a:spcAft>
              <a:buClr>
                <a:srgbClr val="000000"/>
              </a:buClr>
              <a:buSzPts val="1900"/>
              <a:buFont typeface="Montserrat"/>
              <a:buChar char="○"/>
            </a:pPr>
            <a:r>
              <a:rPr b="1" lang="en-US" sz="1900">
                <a:latin typeface="Montserrat"/>
                <a:ea typeface="Montserrat"/>
                <a:cs typeface="Montserrat"/>
                <a:sym typeface="Montserrat"/>
              </a:rPr>
              <a:t>Pennsylvania:</a:t>
            </a:r>
            <a:r>
              <a:rPr lang="en-US" sz="1900">
                <a:latin typeface="Montserrat"/>
                <a:ea typeface="Montserrat"/>
                <a:cs typeface="Montserrat"/>
                <a:sym typeface="Montserrat"/>
              </a:rPr>
              <a:t> 443 projects, potential power capacity of 8,854 megawatts (enough to power 1.4 million homes)</a:t>
            </a:r>
            <a:endParaRPr sz="1900">
              <a:latin typeface="Montserrat"/>
              <a:ea typeface="Montserrat"/>
              <a:cs typeface="Montserrat"/>
              <a:sym typeface="Montserrat"/>
            </a:endParaRPr>
          </a:p>
          <a:p>
            <a:pPr indent="-349250" lvl="1" marL="914400" marR="0" rtl="0" algn="l">
              <a:lnSpc>
                <a:spcPct val="150000"/>
              </a:lnSpc>
              <a:spcBef>
                <a:spcPts val="0"/>
              </a:spcBef>
              <a:spcAft>
                <a:spcPts val="0"/>
              </a:spcAft>
              <a:buClr>
                <a:srgbClr val="000000"/>
              </a:buClr>
              <a:buSzPts val="1900"/>
              <a:buFont typeface="Montserrat"/>
              <a:buChar char="○"/>
            </a:pPr>
            <a:r>
              <a:rPr b="1" lang="en-US" sz="1900">
                <a:latin typeface="Montserrat"/>
                <a:ea typeface="Montserrat"/>
                <a:cs typeface="Montserrat"/>
                <a:sym typeface="Montserrat"/>
              </a:rPr>
              <a:t>Virginia:</a:t>
            </a:r>
            <a:r>
              <a:rPr lang="en-US" sz="1900">
                <a:latin typeface="Montserrat"/>
                <a:ea typeface="Montserrat"/>
                <a:cs typeface="Montserrat"/>
                <a:sym typeface="Montserrat"/>
              </a:rPr>
              <a:t> 416 projects, potential power capacity of 22,679 megawatts (enough to power 3.7 million homes)</a:t>
            </a:r>
            <a:endParaRPr sz="19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EEEEEE"/>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