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326" r:id="rId4"/>
    <p:sldId id="1836" r:id="rId5"/>
    <p:sldId id="1828" r:id="rId6"/>
    <p:sldId id="256" r:id="rId7"/>
    <p:sldId id="1830" r:id="rId8"/>
    <p:sldId id="1831" r:id="rId9"/>
    <p:sldId id="1832" r:id="rId10"/>
    <p:sldId id="1834" r:id="rId11"/>
    <p:sldId id="183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FF94BC-A5F6-48BB-9918-3A9BBF0F91AD}" v="3" dt="2022-03-15T19:27:13.8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ig Highfield" userId="a960026f-0709-4256-a392-1a0600adf501" providerId="ADAL" clId="{8BFF94BC-A5F6-48BB-9918-3A9BBF0F91AD}"/>
    <pc:docChg chg="custSel addSld delSld modSld sldOrd">
      <pc:chgData name="Craig Highfield" userId="a960026f-0709-4256-a392-1a0600adf501" providerId="ADAL" clId="{8BFF94BC-A5F6-48BB-9918-3A9BBF0F91AD}" dt="2022-03-15T19:27:33.892" v="141" actId="1076"/>
      <pc:docMkLst>
        <pc:docMk/>
      </pc:docMkLst>
      <pc:sldChg chg="addSp modSp mod setBg">
        <pc:chgData name="Craig Highfield" userId="a960026f-0709-4256-a392-1a0600adf501" providerId="ADAL" clId="{8BFF94BC-A5F6-48BB-9918-3A9BBF0F91AD}" dt="2022-03-15T18:49:34.531" v="0" actId="26606"/>
        <pc:sldMkLst>
          <pc:docMk/>
          <pc:sldMk cId="3671978255" sldId="275"/>
        </pc:sldMkLst>
        <pc:spChg chg="mod ord">
          <ac:chgData name="Craig Highfield" userId="a960026f-0709-4256-a392-1a0600adf501" providerId="ADAL" clId="{8BFF94BC-A5F6-48BB-9918-3A9BBF0F91AD}" dt="2022-03-15T18:49:34.531" v="0" actId="26606"/>
          <ac:spMkLst>
            <pc:docMk/>
            <pc:sldMk cId="3671978255" sldId="275"/>
            <ac:spMk id="3" creationId="{EAE799E9-3D26-46C1-941E-125DF1046364}"/>
          </ac:spMkLst>
        </pc:spChg>
        <pc:spChg chg="mod">
          <ac:chgData name="Craig Highfield" userId="a960026f-0709-4256-a392-1a0600adf501" providerId="ADAL" clId="{8BFF94BC-A5F6-48BB-9918-3A9BBF0F91AD}" dt="2022-03-15T18:49:34.531" v="0" actId="26606"/>
          <ac:spMkLst>
            <pc:docMk/>
            <pc:sldMk cId="3671978255" sldId="275"/>
            <ac:spMk id="5" creationId="{26F1D75B-DC6D-4373-B37E-CE24F49F8830}"/>
          </ac:spMkLst>
        </pc:spChg>
        <pc:spChg chg="add">
          <ac:chgData name="Craig Highfield" userId="a960026f-0709-4256-a392-1a0600adf501" providerId="ADAL" clId="{8BFF94BC-A5F6-48BB-9918-3A9BBF0F91AD}" dt="2022-03-15T18:49:34.531" v="0" actId="26606"/>
          <ac:spMkLst>
            <pc:docMk/>
            <pc:sldMk cId="3671978255" sldId="275"/>
            <ac:spMk id="10" creationId="{04812C46-200A-4DEB-A05E-3ED6C68C2387}"/>
          </ac:spMkLst>
        </pc:spChg>
        <pc:spChg chg="add">
          <ac:chgData name="Craig Highfield" userId="a960026f-0709-4256-a392-1a0600adf501" providerId="ADAL" clId="{8BFF94BC-A5F6-48BB-9918-3A9BBF0F91AD}" dt="2022-03-15T18:49:34.531" v="0" actId="26606"/>
          <ac:spMkLst>
            <pc:docMk/>
            <pc:sldMk cId="3671978255" sldId="275"/>
            <ac:spMk id="12" creationId="{D1EA859B-E555-4109-94F3-6700E046E008}"/>
          </ac:spMkLst>
        </pc:spChg>
        <pc:picChg chg="mod">
          <ac:chgData name="Craig Highfield" userId="a960026f-0709-4256-a392-1a0600adf501" providerId="ADAL" clId="{8BFF94BC-A5F6-48BB-9918-3A9BBF0F91AD}" dt="2022-03-15T18:49:34.531" v="0" actId="26606"/>
          <ac:picMkLst>
            <pc:docMk/>
            <pc:sldMk cId="3671978255" sldId="275"/>
            <ac:picMk id="4" creationId="{2A8EB0A3-7DEB-4D06-804E-1EAA6B17712F}"/>
          </ac:picMkLst>
        </pc:picChg>
      </pc:sldChg>
      <pc:sldChg chg="addSp delSp modSp mod">
        <pc:chgData name="Craig Highfield" userId="a960026f-0709-4256-a392-1a0600adf501" providerId="ADAL" clId="{8BFF94BC-A5F6-48BB-9918-3A9BBF0F91AD}" dt="2022-03-15T19:27:10.227" v="136" actId="21"/>
        <pc:sldMkLst>
          <pc:docMk/>
          <pc:sldMk cId="1803106572" sldId="326"/>
        </pc:sldMkLst>
        <pc:spChg chg="add del mod">
          <ac:chgData name="Craig Highfield" userId="a960026f-0709-4256-a392-1a0600adf501" providerId="ADAL" clId="{8BFF94BC-A5F6-48BB-9918-3A9BBF0F91AD}" dt="2022-03-15T19:27:10.227" v="136" actId="21"/>
          <ac:spMkLst>
            <pc:docMk/>
            <pc:sldMk cId="1803106572" sldId="326"/>
            <ac:spMk id="3" creationId="{2BD8D9D4-CA36-4B2D-9A3A-BCD9D55C2E7C}"/>
          </ac:spMkLst>
        </pc:spChg>
      </pc:sldChg>
      <pc:sldChg chg="modSp del mod">
        <pc:chgData name="Craig Highfield" userId="a960026f-0709-4256-a392-1a0600adf501" providerId="ADAL" clId="{8BFF94BC-A5F6-48BB-9918-3A9BBF0F91AD}" dt="2022-03-15T19:26:59.238" v="134" actId="47"/>
        <pc:sldMkLst>
          <pc:docMk/>
          <pc:sldMk cId="2913414493" sldId="1835"/>
        </pc:sldMkLst>
        <pc:spChg chg="mod">
          <ac:chgData name="Craig Highfield" userId="a960026f-0709-4256-a392-1a0600adf501" providerId="ADAL" clId="{8BFF94BC-A5F6-48BB-9918-3A9BBF0F91AD}" dt="2022-03-15T19:23:13.601" v="114" actId="27636"/>
          <ac:spMkLst>
            <pc:docMk/>
            <pc:sldMk cId="2913414493" sldId="1835"/>
            <ac:spMk id="3" creationId="{69808381-BB26-487A-BF3F-1A63C67FDF4F}"/>
          </ac:spMkLst>
        </pc:spChg>
      </pc:sldChg>
      <pc:sldChg chg="addSp delSp modSp new mod ord">
        <pc:chgData name="Craig Highfield" userId="a960026f-0709-4256-a392-1a0600adf501" providerId="ADAL" clId="{8BFF94BC-A5F6-48BB-9918-3A9BBF0F91AD}" dt="2022-03-15T19:27:33.892" v="141" actId="1076"/>
        <pc:sldMkLst>
          <pc:docMk/>
          <pc:sldMk cId="111291479" sldId="1836"/>
        </pc:sldMkLst>
        <pc:spChg chg="add del mod">
          <ac:chgData name="Craig Highfield" userId="a960026f-0709-4256-a392-1a0600adf501" providerId="ADAL" clId="{8BFF94BC-A5F6-48BB-9918-3A9BBF0F91AD}" dt="2022-03-15T19:27:29.879" v="140" actId="478"/>
          <ac:spMkLst>
            <pc:docMk/>
            <pc:sldMk cId="111291479" sldId="1836"/>
            <ac:spMk id="4" creationId="{B2146854-92D0-40FB-A06C-A1B8908B3C97}"/>
          </ac:spMkLst>
        </pc:spChg>
        <pc:spChg chg="add mod">
          <ac:chgData name="Craig Highfield" userId="a960026f-0709-4256-a392-1a0600adf501" providerId="ADAL" clId="{8BFF94BC-A5F6-48BB-9918-3A9BBF0F91AD}" dt="2022-03-15T19:27:33.892" v="141" actId="1076"/>
          <ac:spMkLst>
            <pc:docMk/>
            <pc:sldMk cId="111291479" sldId="1836"/>
            <ac:spMk id="5" creationId="{EF0D7BBB-92C3-48E1-8F96-4D89512AA3FF}"/>
          </ac:spMkLst>
        </pc:spChg>
        <pc:picChg chg="add mod">
          <ac:chgData name="Craig Highfield" userId="a960026f-0709-4256-a392-1a0600adf501" providerId="ADAL" clId="{8BFF94BC-A5F6-48BB-9918-3A9BBF0F91AD}" dt="2022-03-15T19:16:10.480" v="108" actId="1076"/>
          <ac:picMkLst>
            <pc:docMk/>
            <pc:sldMk cId="111291479" sldId="1836"/>
            <ac:picMk id="3" creationId="{E1A27D52-96FF-4CB9-A63E-0905CE02B75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0D10E-FB42-43A5-9F9D-75DCAFDB9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62B59D-7C96-44C1-9376-7B0F57380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2A14B-D5EA-43EE-A575-CECC3CB00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DBEC-2803-455E-9169-B6A33550981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895BC-6DF0-445B-A7B9-ED737F92D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1C636-BDD8-4561-8FC3-FBFF25092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9360-61C4-47DD-B3CC-765F0F520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58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607C6-34D6-4E56-9F72-47A5D810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190BCD-021D-4B1F-95A2-EE54BD7C1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3BE4C-79B7-4775-99DB-46A1148DB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DBEC-2803-455E-9169-B6A33550981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59CD9-2C85-4637-A785-ABBC33C03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7F215-722E-4E63-A63E-79B9D4D66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9360-61C4-47DD-B3CC-765F0F520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32724A-321E-4A01-B7F3-3F81ED6231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69FC63-15BE-41D4-8BC7-6F1D09C8C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5AF39-DF55-44BD-8101-CC601243B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DBEC-2803-455E-9169-B6A33550981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55EB9-02CE-40D3-8288-A16C99F69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AE1BA-4AD7-4E7A-9CAD-C73D4F252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9360-61C4-47DD-B3CC-765F0F520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13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23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DAB3B-E47D-44A5-BE0D-504C20FC8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383B1-B527-4790-B95A-BD7ED343F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DA850-B69A-42ED-BA02-291CC841B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DBEC-2803-455E-9169-B6A33550981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4D59B-8609-4FB5-B0F6-53474FF92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BF2E4-FFD1-4530-B644-AC88F4BB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9360-61C4-47DD-B3CC-765F0F520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68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BA03E-AE84-4289-8857-092123594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F0E27-24D0-4F07-B93A-FB8C2D7BB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7772C-BCA4-4E5E-B9D0-C47251A30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DBEC-2803-455E-9169-B6A33550981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0DA7E-FCC1-45CD-8A1A-5378ADBDD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2786B-88B3-44A1-9A8D-C5DE261ED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9360-61C4-47DD-B3CC-765F0F520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42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F20D5-6DA1-44B8-A9C2-53B1F284F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2B55F-E8AE-4D3C-8F7F-A4AC91F53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925D8A-3AAC-48D4-8D3E-961E2AD19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65F13-DAAC-47C6-8B92-1B104419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DBEC-2803-455E-9169-B6A33550981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5ECF31-3074-4AAE-AA85-8BE517BAA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1BE346-00DE-4DBE-B4B1-334DC2D1E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9360-61C4-47DD-B3CC-765F0F520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7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3E82E-B551-43FB-A3BA-B4CC45960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80FE3-FD7E-4112-BB8C-2F9971A41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22D247-5427-47B3-A464-4AB8AE0BA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45E1F6-80BA-4F7F-9583-AA13CEDC6C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2F1D8A-C71E-4223-B6B9-4C555BED3E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74CDFC-5A8E-4DEB-9CEA-21EFB29F5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DBEC-2803-455E-9169-B6A33550981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90DAAF-588E-49C2-AB5F-7D495EEC7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F69172-A676-4E0F-9FF3-F57D1DA3F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9360-61C4-47DD-B3CC-765F0F520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45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7E1E6-B5FB-4979-AF37-87C86794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77D416-BEF0-482E-AB39-B25774702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DBEC-2803-455E-9169-B6A33550981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31C530-5BDF-409E-AB0C-18F35BEB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F7FBBD-4F21-4DDD-9A85-E533742B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9360-61C4-47DD-B3CC-765F0F520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4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934088-EDB5-4023-BD8C-0CDBA0895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DBEC-2803-455E-9169-B6A33550981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4D0DB-BB0F-449C-9910-394955082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45CA6-9B29-4674-B1D8-A673B88A4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9360-61C4-47DD-B3CC-765F0F520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4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F1573-0EA7-4F25-A9B8-2625D57F3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9306F-2F02-462B-A4E0-38253663E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2769FB-5C94-48AB-8D1A-65AF3F6B2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9C9F6-AD05-48E6-B1AB-EE5F56D00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DBEC-2803-455E-9169-B6A33550981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5CA054-AD90-4D35-9672-9D102E80A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F9F38-257D-4AC9-BF3C-8074EE706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9360-61C4-47DD-B3CC-765F0F520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90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18DC1-10B1-4C2D-8074-4EAC7E92A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BD6549-667D-441E-B65A-14B72C17E1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483B7D-AE1E-4181-A0CD-88D0E3BE6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2387F8-CDEC-4A55-A383-498339606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DBEC-2803-455E-9169-B6A33550981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F148A-8C79-48B4-98DE-3E131265E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F04E8-1393-42DD-92F9-8160B5A8C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9360-61C4-47DD-B3CC-765F0F520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4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FD6F56-122F-4D2F-858B-C03EEAFFA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CD4D8-1590-455F-AB83-BD61D1695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3DC75-D9EA-4F6E-98E1-261BE5C7C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DBEC-2803-455E-9169-B6A335509815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D1F62-04DF-4AEE-91D0-8E39FA4D1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45E93-2889-4AF0-B342-E34D22D45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19360-61C4-47DD-B3CC-765F0F520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2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8.png"/><Relationship Id="rId4" Type="http://schemas.openxmlformats.org/officeDocument/2006/relationships/image" Target="../media/image9.jpe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0;p6">
            <a:extLst>
              <a:ext uri="{FF2B5EF4-FFF2-40B4-BE49-F238E27FC236}">
                <a16:creationId xmlns:a16="http://schemas.microsoft.com/office/drawing/2014/main" id="{763F0133-F3F2-4051-A0ED-7935107B2AB4}"/>
              </a:ext>
            </a:extLst>
          </p:cNvPr>
          <p:cNvSpPr txBox="1"/>
          <p:nvPr/>
        </p:nvSpPr>
        <p:spPr>
          <a:xfrm>
            <a:off x="1524000" y="5362175"/>
            <a:ext cx="9144000" cy="101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b="1" dirty="0">
                <a:solidFill>
                  <a:srgbClr val="003E7E"/>
                </a:solidFill>
                <a:latin typeface="Montserrat"/>
                <a:ea typeface="Montserrat"/>
                <a:cs typeface="Montserrat"/>
                <a:sym typeface="Montserrat"/>
              </a:rPr>
              <a:t>Craig Highfield</a:t>
            </a:r>
            <a:endParaRPr dirty="0">
              <a:solidFill>
                <a:srgbClr val="003E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ct val="115000"/>
              </a:lnSpc>
            </a:pPr>
            <a:r>
              <a:rPr lang="en-US" b="1" dirty="0">
                <a:solidFill>
                  <a:srgbClr val="003E7E"/>
                </a:solidFill>
                <a:latin typeface="Montserrat"/>
                <a:ea typeface="Montserrat"/>
                <a:cs typeface="Montserrat"/>
                <a:sym typeface="Montserrat"/>
              </a:rPr>
              <a:t>Forest Program Director</a:t>
            </a:r>
            <a:endParaRPr dirty="0">
              <a:solidFill>
                <a:srgbClr val="003E7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ct val="115000"/>
              </a:lnSpc>
            </a:pPr>
            <a:r>
              <a:rPr lang="en" dirty="0">
                <a:solidFill>
                  <a:srgbClr val="003E7E"/>
                </a:solidFill>
                <a:latin typeface="Montserrat"/>
                <a:ea typeface="Montserrat"/>
                <a:cs typeface="Montserrat"/>
                <a:sym typeface="Montserrat"/>
              </a:rPr>
              <a:t>Alliance for the Chesapeake Bay</a:t>
            </a:r>
            <a:endParaRPr dirty="0">
              <a:solidFill>
                <a:srgbClr val="003E7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" name="Google Shape;31;p6">
            <a:extLst>
              <a:ext uri="{FF2B5EF4-FFF2-40B4-BE49-F238E27FC236}">
                <a16:creationId xmlns:a16="http://schemas.microsoft.com/office/drawing/2014/main" id="{06AA0728-8D31-4DED-9EA8-8440F50A02A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13301" y="262449"/>
            <a:ext cx="3217804" cy="95004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32;p6">
            <a:extLst>
              <a:ext uri="{FF2B5EF4-FFF2-40B4-BE49-F238E27FC236}">
                <a16:creationId xmlns:a16="http://schemas.microsoft.com/office/drawing/2014/main" id="{C9BDFC63-7F1A-44FD-84BD-A424D78C0B91}"/>
              </a:ext>
            </a:extLst>
          </p:cNvPr>
          <p:cNvSpPr txBox="1"/>
          <p:nvPr/>
        </p:nvSpPr>
        <p:spPr>
          <a:xfrm>
            <a:off x="1524000" y="4898939"/>
            <a:ext cx="6617796" cy="24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sz="1100" b="1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Photo Credit: Will Parson/Chesapeake Bay Program</a:t>
            </a:r>
            <a:endParaRPr sz="1100" b="1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Google Shape;33;p6">
            <a:extLst>
              <a:ext uri="{FF2B5EF4-FFF2-40B4-BE49-F238E27FC236}">
                <a16:creationId xmlns:a16="http://schemas.microsoft.com/office/drawing/2014/main" id="{8672D0C9-B0A3-4FF9-BB5F-0636B80D2EB2}"/>
              </a:ext>
            </a:extLst>
          </p:cNvPr>
          <p:cNvSpPr txBox="1"/>
          <p:nvPr/>
        </p:nvSpPr>
        <p:spPr>
          <a:xfrm>
            <a:off x="2473553" y="2043953"/>
            <a:ext cx="3126400" cy="142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1F3864"/>
              </a:buClr>
              <a:buSzPts val="4300"/>
            </a:pPr>
            <a:r>
              <a:rPr lang="en" sz="1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*Photo can be changed, this is only a placeholder.</a:t>
            </a:r>
            <a:endParaRPr sz="1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buClr>
                <a:srgbClr val="1F3864"/>
              </a:buClr>
              <a:buSzPts val="4300"/>
            </a:pPr>
            <a:endParaRPr sz="1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buClr>
                <a:srgbClr val="1F3864"/>
              </a:buClr>
              <a:buSzPts val="4300"/>
            </a:pPr>
            <a:r>
              <a:rPr lang="en" sz="14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 sure to add photo credit</a:t>
            </a:r>
            <a:endParaRPr sz="14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2" descr="A picture containing tree, water, outdoor, river&#10;&#10;Description automatically generated">
            <a:extLst>
              <a:ext uri="{FF2B5EF4-FFF2-40B4-BE49-F238E27FC236}">
                <a16:creationId xmlns:a16="http://schemas.microsoft.com/office/drawing/2014/main" id="{D819492C-A2E7-45BB-90D8-9C25C9915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51632"/>
            <a:ext cx="9144000" cy="3916921"/>
          </a:xfrm>
          <a:prstGeom prst="rect">
            <a:avLst/>
          </a:prstGeom>
        </p:spPr>
      </p:pic>
      <p:sp>
        <p:nvSpPr>
          <p:cNvPr id="11" name="Google Shape;28;p6">
            <a:extLst>
              <a:ext uri="{FF2B5EF4-FFF2-40B4-BE49-F238E27FC236}">
                <a16:creationId xmlns:a16="http://schemas.microsoft.com/office/drawing/2014/main" id="{A27E2CE7-3562-4DCF-97C9-9E671DC6BB7C}"/>
              </a:ext>
            </a:extLst>
          </p:cNvPr>
          <p:cNvSpPr/>
          <p:nvPr/>
        </p:nvSpPr>
        <p:spPr>
          <a:xfrm>
            <a:off x="6553539" y="1379557"/>
            <a:ext cx="4153995" cy="3914468"/>
          </a:xfrm>
          <a:prstGeom prst="rect">
            <a:avLst/>
          </a:prstGeom>
          <a:solidFill>
            <a:srgbClr val="003E7E">
              <a:alpha val="614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29;p6">
            <a:extLst>
              <a:ext uri="{FF2B5EF4-FFF2-40B4-BE49-F238E27FC236}">
                <a16:creationId xmlns:a16="http://schemas.microsoft.com/office/drawing/2014/main" id="{6A0A0642-1590-42DE-9ECA-E1226B1687A9}"/>
              </a:ext>
            </a:extLst>
          </p:cNvPr>
          <p:cNvSpPr txBox="1"/>
          <p:nvPr/>
        </p:nvSpPr>
        <p:spPr>
          <a:xfrm>
            <a:off x="6931139" y="2563480"/>
            <a:ext cx="3158506" cy="245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3100" b="1" dirty="0">
                <a:solidFill>
                  <a:srgbClr val="FDBB30"/>
                </a:solidFill>
                <a:latin typeface="Montserrat"/>
                <a:ea typeface="Montserrat"/>
                <a:cs typeface="Montserrat"/>
                <a:sym typeface="Montserrat"/>
              </a:rPr>
              <a:t>Forest Program </a:t>
            </a:r>
            <a:endParaRPr sz="500" dirty="0">
              <a:solidFill>
                <a:srgbClr val="FDBB3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sz="16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en" sz="1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Trees a</a:t>
            </a:r>
            <a:r>
              <a:rPr lang="en-US" sz="1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 the answer</a:t>
            </a:r>
            <a:endParaRPr sz="16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646683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A7AA0A-1427-4F38-AD18-8F5CF0B34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45102"/>
            <a:ext cx="9144000" cy="515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45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1DF564-DDDA-4468-AB01-5A7DF4536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45102"/>
            <a:ext cx="9144000" cy="5155743"/>
          </a:xfrm>
          <a:prstGeom prst="rect">
            <a:avLst/>
          </a:prstGeom>
        </p:spPr>
      </p:pic>
      <p:pic>
        <p:nvPicPr>
          <p:cNvPr id="4" name="Picture 2" descr="Historical Emblems of Maryland's Forest Service &amp; Park Service">
            <a:extLst>
              <a:ext uri="{FF2B5EF4-FFF2-40B4-BE49-F238E27FC236}">
                <a16:creationId xmlns:a16="http://schemas.microsoft.com/office/drawing/2014/main" id="{03B8F04A-1E42-435C-9E58-497C0AD03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415" y="602136"/>
            <a:ext cx="738833" cy="102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E07511-0965-40D9-95BE-073CC0C18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683" y="1880104"/>
            <a:ext cx="2454821" cy="4583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10C59F-C774-4375-A14A-1F65E5506BB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415" y="4325004"/>
            <a:ext cx="1092446" cy="1081956"/>
          </a:xfrm>
          <a:prstGeom prst="rect">
            <a:avLst/>
          </a:prstGeom>
        </p:spPr>
      </p:pic>
      <p:pic>
        <p:nvPicPr>
          <p:cNvPr id="7" name="Picture 4" descr="FUNDING: Ten Conservation Practices Prioritized for Accelerated Funding in  California – MAVEN'S NOTEBOOK | Water news">
            <a:extLst>
              <a:ext uri="{FF2B5EF4-FFF2-40B4-BE49-F238E27FC236}">
                <a16:creationId xmlns:a16="http://schemas.microsoft.com/office/drawing/2014/main" id="{164F590E-A93D-4F41-9872-33F526B59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683" y="2675301"/>
            <a:ext cx="1169911" cy="50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Alliance for the Chesapeake Bay | 50 Years of Conservation">
            <a:extLst>
              <a:ext uri="{FF2B5EF4-FFF2-40B4-BE49-F238E27FC236}">
                <a16:creationId xmlns:a16="http://schemas.microsoft.com/office/drawing/2014/main" id="{850EA0AF-AA13-4E3B-B6E0-E3729EAA4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683" y="3510034"/>
            <a:ext cx="1890245" cy="5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739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grass, tree, outdoor, field&#10;&#10;Description automatically generated">
            <a:extLst>
              <a:ext uri="{FF2B5EF4-FFF2-40B4-BE49-F238E27FC236}">
                <a16:creationId xmlns:a16="http://schemas.microsoft.com/office/drawing/2014/main" id="{2A8EB0A3-7DEB-4D06-804E-1EAA6B1771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5" b="113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E799E9-3D26-46C1-941E-125DF1046364}"/>
              </a:ext>
            </a:extLst>
          </p:cNvPr>
          <p:cNvSpPr txBox="1"/>
          <p:nvPr/>
        </p:nvSpPr>
        <p:spPr>
          <a:xfrm>
            <a:off x="7531610" y="365125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latin typeface="+mj-lt"/>
                <a:ea typeface="+mj-ea"/>
                <a:cs typeface="+mj-cs"/>
              </a:rPr>
              <a:t>Reforestation Programs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F1D75B-DC6D-4373-B37E-CE24F49F8830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Healthy Forests Healthy Waters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Healthy Streams Farm Stewardship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PA Riparian Buffer Program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PA Lawn Conversion Program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Chesapeake Forest Fund  </a:t>
            </a:r>
          </a:p>
        </p:txBody>
      </p:sp>
    </p:spTree>
    <p:extLst>
      <p:ext uri="{BB962C8B-B14F-4D97-AF65-F5344CB8AC3E}">
        <p14:creationId xmlns:p14="http://schemas.microsoft.com/office/powerpoint/2010/main" val="3671978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7598D2-8A70-4B6C-98F2-FBF4CC347216}"/>
              </a:ext>
            </a:extLst>
          </p:cNvPr>
          <p:cNvSpPr txBox="1"/>
          <p:nvPr/>
        </p:nvSpPr>
        <p:spPr>
          <a:xfrm>
            <a:off x="6451108" y="522342"/>
            <a:ext cx="3977197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2019 – 2021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223 acres riparian buffers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474 acres of upland forest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230,010 trees planted</a:t>
            </a:r>
          </a:p>
        </p:txBody>
      </p:sp>
      <p:pic>
        <p:nvPicPr>
          <p:cNvPr id="4" name="Picture 3" descr="A tree with pink flowers sitting on top of a grass covered field&#10;&#10;Description automatically generated">
            <a:extLst>
              <a:ext uri="{FF2B5EF4-FFF2-40B4-BE49-F238E27FC236}">
                <a16:creationId xmlns:a16="http://schemas.microsoft.com/office/drawing/2014/main" id="{EF176496-26F0-494F-89B3-BD1119CE0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80" y="79898"/>
            <a:ext cx="4608620" cy="614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06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A27D52-96FF-4CB9-A63E-0905CE02B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9919"/>
            <a:ext cx="12192000" cy="37698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0D7BBB-92C3-48E1-8F96-4D89512AA3FF}"/>
              </a:ext>
            </a:extLst>
          </p:cNvPr>
          <p:cNvSpPr txBox="1"/>
          <p:nvPr/>
        </p:nvSpPr>
        <p:spPr>
          <a:xfrm>
            <a:off x="3252083" y="518822"/>
            <a:ext cx="4921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Essential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Leveraging technical and financial assistance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Providing turnkey service </a:t>
            </a:r>
          </a:p>
        </p:txBody>
      </p:sp>
    </p:spTree>
    <p:extLst>
      <p:ext uri="{BB962C8B-B14F-4D97-AF65-F5344CB8AC3E}">
        <p14:creationId xmlns:p14="http://schemas.microsoft.com/office/powerpoint/2010/main" val="111291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9763D4-D77A-40D2-A853-D7FEFE7F9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06532"/>
            <a:ext cx="8337906" cy="5894218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61CA0432-97A7-43E1-BEAA-62A861A9DA93}"/>
              </a:ext>
            </a:extLst>
          </p:cNvPr>
          <p:cNvSpPr/>
          <p:nvPr/>
        </p:nvSpPr>
        <p:spPr>
          <a:xfrm>
            <a:off x="8265794" y="689371"/>
            <a:ext cx="207202" cy="335759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2C2BF708-239E-4AC8-A5FA-6CE4C4AD6394}"/>
              </a:ext>
            </a:extLst>
          </p:cNvPr>
          <p:cNvSpPr/>
          <p:nvPr/>
        </p:nvSpPr>
        <p:spPr>
          <a:xfrm flipH="1">
            <a:off x="2788588" y="4360601"/>
            <a:ext cx="207201" cy="335759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B376A1CB-A1FA-44BB-B149-0A8F89AABB6C}"/>
              </a:ext>
            </a:extLst>
          </p:cNvPr>
          <p:cNvSpPr/>
          <p:nvPr/>
        </p:nvSpPr>
        <p:spPr>
          <a:xfrm>
            <a:off x="6198776" y="1418819"/>
            <a:ext cx="207202" cy="335759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40239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750402-E534-4A62-8455-D58502C6C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229" y="857250"/>
            <a:ext cx="889354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14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750402-E534-4A62-8455-D58502C6C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229" y="857250"/>
            <a:ext cx="8893542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0F42F0-60D9-4B8B-BA2B-7FA60FA0182A}"/>
              </a:ext>
            </a:extLst>
          </p:cNvPr>
          <p:cNvSpPr txBox="1"/>
          <p:nvPr/>
        </p:nvSpPr>
        <p:spPr>
          <a:xfrm>
            <a:off x="-2060342" y="857250"/>
            <a:ext cx="16525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pic>
        <p:nvPicPr>
          <p:cNvPr id="2052" name="Picture 4" descr="Department of Natural Resources | Maryland Hunting Seasons &amp; Regulations –  2020 | eRegulations">
            <a:extLst>
              <a:ext uri="{FF2B5EF4-FFF2-40B4-BE49-F238E27FC236}">
                <a16:creationId xmlns:a16="http://schemas.microsoft.com/office/drawing/2014/main" id="{5C525828-15CC-486A-A764-5C7B3A167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679" y="1038033"/>
            <a:ext cx="2125984" cy="58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istorical Emblems of Maryland's Forest Service &amp; Park Service">
            <a:extLst>
              <a:ext uri="{FF2B5EF4-FFF2-40B4-BE49-F238E27FC236}">
                <a16:creationId xmlns:a16="http://schemas.microsoft.com/office/drawing/2014/main" id="{1CB73EDE-8F0C-4E8C-932B-C7586C623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14" y="1845226"/>
            <a:ext cx="738833" cy="102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UNDING: Ten Conservation Practices Prioritized for Accelerated Funding in  California – MAVEN'S NOTEBOOK | Water news">
            <a:extLst>
              <a:ext uri="{FF2B5EF4-FFF2-40B4-BE49-F238E27FC236}">
                <a16:creationId xmlns:a16="http://schemas.microsoft.com/office/drawing/2014/main" id="{97BF06DC-5BF5-4E62-B133-0794063A0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971" y="2071651"/>
            <a:ext cx="1303907" cy="56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4458D1-1427-4671-BCD8-8BC6B8CC8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518" y="3092027"/>
            <a:ext cx="2454821" cy="458369"/>
          </a:xfrm>
          <a:prstGeom prst="rect">
            <a:avLst/>
          </a:prstGeom>
        </p:spPr>
      </p:pic>
      <p:pic>
        <p:nvPicPr>
          <p:cNvPr id="12" name="Picture 6" descr="Farm Service Agency - Wikipedia">
            <a:extLst>
              <a:ext uri="{FF2B5EF4-FFF2-40B4-BE49-F238E27FC236}">
                <a16:creationId xmlns:a16="http://schemas.microsoft.com/office/drawing/2014/main" id="{235B0CB4-D9B6-403C-A455-2DCDDF356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15" y="3735409"/>
            <a:ext cx="1065143" cy="71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lliance for the Chesapeake Bay | 50 Years of Conservation">
            <a:extLst>
              <a:ext uri="{FF2B5EF4-FFF2-40B4-BE49-F238E27FC236}">
                <a16:creationId xmlns:a16="http://schemas.microsoft.com/office/drawing/2014/main" id="{628DF3D5-791F-4466-AE76-2ED9E5CD0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517" y="4566847"/>
            <a:ext cx="1890245" cy="5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National Fish and Wildlife Foundation - Wikipedia">
            <a:extLst>
              <a:ext uri="{FF2B5EF4-FFF2-40B4-BE49-F238E27FC236}">
                <a16:creationId xmlns:a16="http://schemas.microsoft.com/office/drawing/2014/main" id="{1884CB54-86EF-468B-997D-FDE8D7F76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03" y="4513510"/>
            <a:ext cx="564440" cy="66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00E5A1A-5D1E-43BB-B784-108B82484BAA}"/>
              </a:ext>
            </a:extLst>
          </p:cNvPr>
          <p:cNvSpPr/>
          <p:nvPr/>
        </p:nvSpPr>
        <p:spPr>
          <a:xfrm>
            <a:off x="7689273" y="1842648"/>
            <a:ext cx="738833" cy="7945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76034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B8CD05-17BF-4E3E-9F4E-39BB6A34A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327" y="954158"/>
            <a:ext cx="9121675" cy="496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62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B8CD05-17BF-4E3E-9F4E-39BB6A34A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327" y="954158"/>
            <a:ext cx="9121675" cy="4961831"/>
          </a:xfrm>
          <a:prstGeom prst="rect">
            <a:avLst/>
          </a:prstGeom>
        </p:spPr>
      </p:pic>
      <p:pic>
        <p:nvPicPr>
          <p:cNvPr id="4" name="Picture 4" descr="Department of Natural Resources | Maryland Hunting Seasons &amp; Regulations –  2020 | eRegulations">
            <a:extLst>
              <a:ext uri="{FF2B5EF4-FFF2-40B4-BE49-F238E27FC236}">
                <a16:creationId xmlns:a16="http://schemas.microsoft.com/office/drawing/2014/main" id="{7CEEA4CE-1E85-4A5A-BC1F-21D097086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679" y="1038033"/>
            <a:ext cx="2125984" cy="58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istorical Emblems of Maryland's Forest Service &amp; Park Service">
            <a:extLst>
              <a:ext uri="{FF2B5EF4-FFF2-40B4-BE49-F238E27FC236}">
                <a16:creationId xmlns:a16="http://schemas.microsoft.com/office/drawing/2014/main" id="{5A49722F-F9EA-45FC-AD0D-3E42D6B27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680" y="1733410"/>
            <a:ext cx="738833" cy="102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UNDING: Ten Conservation Practices Prioritized for Accelerated Funding in  California – MAVEN'S NOTEBOOK | Water news">
            <a:extLst>
              <a:ext uri="{FF2B5EF4-FFF2-40B4-BE49-F238E27FC236}">
                <a16:creationId xmlns:a16="http://schemas.microsoft.com/office/drawing/2014/main" id="{E383118D-3F36-4313-9EB8-D95AE6259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27" y="3378021"/>
            <a:ext cx="1169911" cy="50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ED6A1B-2247-4B0F-9A2E-79F1B78D20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3338" y="2868394"/>
            <a:ext cx="2454821" cy="458369"/>
          </a:xfrm>
          <a:prstGeom prst="rect">
            <a:avLst/>
          </a:prstGeom>
        </p:spPr>
      </p:pic>
      <p:pic>
        <p:nvPicPr>
          <p:cNvPr id="8" name="Picture 2" descr="TU Updates Brand and National Logo, New Brand Guidelines Coming this Summer  | Trout Unlimited - Conserving coldwater fisheries">
            <a:extLst>
              <a:ext uri="{FF2B5EF4-FFF2-40B4-BE49-F238E27FC236}">
                <a16:creationId xmlns:a16="http://schemas.microsoft.com/office/drawing/2014/main" id="{F2B99D78-E723-4EE0-86A8-8CC5559E2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966" y="1815297"/>
            <a:ext cx="738833" cy="95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Alliance for the Chesapeake Bay | 50 Years of Conservation">
            <a:extLst>
              <a:ext uri="{FF2B5EF4-FFF2-40B4-BE49-F238E27FC236}">
                <a16:creationId xmlns:a16="http://schemas.microsoft.com/office/drawing/2014/main" id="{C65D626A-558E-4831-AB0E-44EF47E47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143" y="3950440"/>
            <a:ext cx="1890245" cy="5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7D0824-C0AD-4BD6-A62A-EDF419634E9D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35" y="4467324"/>
            <a:ext cx="1092446" cy="10819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A5C55A-A78D-4E1C-82EB-961FDA1EDD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03266" y="4794793"/>
            <a:ext cx="2223995" cy="46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53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89</Words>
  <Application>Microsoft Office PowerPoint</Application>
  <PresentationFormat>Widescreen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Highfield</dc:creator>
  <cp:lastModifiedBy>Craig Highfield</cp:lastModifiedBy>
  <cp:revision>1</cp:revision>
  <dcterms:created xsi:type="dcterms:W3CDTF">2022-03-15T18:35:38Z</dcterms:created>
  <dcterms:modified xsi:type="dcterms:W3CDTF">2022-03-15T19:27:39Z</dcterms:modified>
</cp:coreProperties>
</file>